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75" r:id="rId4"/>
  </p:sldMasterIdLst>
  <p:notesMasterIdLst>
    <p:notesMasterId r:id="rId6"/>
  </p:notesMasterIdLst>
  <p:sldIdLst>
    <p:sldId id="262" r:id="rId5"/>
  </p:sldIdLst>
  <p:sldSz cx="9144000" cy="6858000" type="screen4x3"/>
  <p:notesSz cx="7010400" cy="9296400"/>
  <p:embeddedFontLst>
    <p:embeddedFont>
      <p:font typeface="Oswald" panose="00000500000000000000" pitchFamily="2" charset="0"/>
      <p:regular r:id="rId7"/>
      <p:bold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2EC"/>
    <a:srgbClr val="111C4E"/>
    <a:srgbClr val="265CAA"/>
    <a:srgbClr val="24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6EA5D-68FB-A7AF-337A-70C01C81400A}" v="1" dt="2024-05-14T12:45:52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5" autoAdjust="0"/>
    <p:restoredTop sz="94660"/>
  </p:normalViewPr>
  <p:slideViewPr>
    <p:cSldViewPr snapToGrid="0">
      <p:cViewPr>
        <p:scale>
          <a:sx n="110" d="100"/>
          <a:sy n="110" d="100"/>
        </p:scale>
        <p:origin x="-524" y="76"/>
      </p:cViewPr>
      <p:guideLst>
        <p:guide orient="horz" pos="21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thern, Tara I CTR OSD OUSD R-E (USA)" userId="S::tara.i.southern.ctr@mail.mil::e91ff4a7-99e7-4f0d-93b6-34f8b1b23f9d" providerId="AD" clId="Web-{9A26EA5D-68FB-A7AF-337A-70C01C81400A}"/>
    <pc:docChg chg="modSld">
      <pc:chgData name="Southern, Tara I CTR OSD OUSD R-E (USA)" userId="S::tara.i.southern.ctr@mail.mil::e91ff4a7-99e7-4f0d-93b6-34f8b1b23f9d" providerId="AD" clId="Web-{9A26EA5D-68FB-A7AF-337A-70C01C81400A}" dt="2024-05-14T12:45:52.022" v="0" actId="14100"/>
      <pc:docMkLst>
        <pc:docMk/>
      </pc:docMkLst>
      <pc:sldChg chg="modSp">
        <pc:chgData name="Southern, Tara I CTR OSD OUSD R-E (USA)" userId="S::tara.i.southern.ctr@mail.mil::e91ff4a7-99e7-4f0d-93b6-34f8b1b23f9d" providerId="AD" clId="Web-{9A26EA5D-68FB-A7AF-337A-70C01C81400A}" dt="2024-05-14T12:45:52.022" v="0" actId="14100"/>
        <pc:sldMkLst>
          <pc:docMk/>
          <pc:sldMk cId="645382746" sldId="262"/>
        </pc:sldMkLst>
        <pc:spChg chg="mod">
          <ac:chgData name="Southern, Tara I CTR OSD OUSD R-E (USA)" userId="S::tara.i.southern.ctr@mail.mil::e91ff4a7-99e7-4f0d-93b6-34f8b1b23f9d" providerId="AD" clId="Web-{9A26EA5D-68FB-A7AF-337A-70C01C81400A}" dt="2024-05-14T12:45:52.022" v="0" actId="14100"/>
          <ac:spMkLst>
            <pc:docMk/>
            <pc:sldMk cId="645382746" sldId="262"/>
            <ac:spMk id="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95BAF6-6EF4-44C1-A60C-A1794BBCE66E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C1BAEE-D4CD-4BAC-9D55-4DA47368B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Request a SIPR version for</a:t>
            </a:r>
            <a:r>
              <a:rPr lang="en-US" baseline="0" dirty="0"/>
              <a:t> all proposals to support a master deck. Understand some slides will not be able to include all required data elements at the SIPR level, however do your best without violating SCG rules. </a:t>
            </a:r>
            <a:r>
              <a:rPr lang="en-US" baseline="0"/>
              <a:t>The main intent </a:t>
            </a:r>
            <a:r>
              <a:rPr lang="en-US" baseline="0" dirty="0"/>
              <a:t>is to provide enough information so we are not double counting projects and have a ROM cost bogey for </a:t>
            </a:r>
            <a:r>
              <a:rPr lang="en-US" baseline="0"/>
              <a:t>each proposal </a:t>
            </a:r>
            <a:r>
              <a:rPr lang="en-US" baseline="0" dirty="0"/>
              <a:t>that we can roll up into an Experiment cost. Projects should have a unique (1-2 word) name doesn’t have to be an acronym. Again to help ensure each proposal is uniquely distinguished from another.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3F7058-530E-4E8F-BCA9-8F54F2E944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565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1BA08-17E8-4A6B-B559-617209AA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06193D3-CB54-4D9E-8D2E-BBD1AFD43BD2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BC6E7-39CD-4B00-A9E2-94C0C667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D5885C-DE8C-4D23-8536-D5A05EAE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D8DF258-3DCC-4450-903F-B42A45E1D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F0744-610D-4840-B28D-ED7A78062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1" y="384139"/>
            <a:ext cx="7454565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92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0BCF8A6-00CE-4134-B1C2-1DF96AC7A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483" y="1624083"/>
            <a:ext cx="8554633" cy="4502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D88727-B611-40B6-9928-DDD751143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483" y="6507567"/>
            <a:ext cx="2311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E84FA70-2427-49A2-90DA-1BB7D8E304CD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F7EB72D-1EE0-4FA5-9160-0A3ED98A0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8609" y="6507568"/>
            <a:ext cx="3821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B566B06-978E-4AE7-BDD2-023E03FB2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29400" y="6507567"/>
            <a:ext cx="2177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5DF160-2252-4507-9087-606C83CDB7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B42D5B-54B7-4CAE-AF5D-D52CE6EDAC4D}"/>
              </a:ext>
            </a:extLst>
          </p:cNvPr>
          <p:cNvSpPr/>
          <p:nvPr userDrawn="1"/>
        </p:nvSpPr>
        <p:spPr>
          <a:xfrm>
            <a:off x="0" y="0"/>
            <a:ext cx="9144000" cy="1061141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B730DCB-EE14-40E3-AAD9-8952C2D735EA}"/>
              </a:ext>
            </a:extLst>
          </p:cNvPr>
          <p:cNvCxnSpPr>
            <a:cxnSpLocks/>
          </p:cNvCxnSpPr>
          <p:nvPr userDrawn="1"/>
        </p:nvCxnSpPr>
        <p:spPr>
          <a:xfrm>
            <a:off x="0" y="1064289"/>
            <a:ext cx="7759496" cy="0"/>
          </a:xfrm>
          <a:prstGeom prst="line">
            <a:avLst/>
          </a:prstGeom>
          <a:ln w="12700"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45BF01-B129-451A-8756-A006F28D07DA}"/>
              </a:ext>
            </a:extLst>
          </p:cNvPr>
          <p:cNvCxnSpPr>
            <a:cxnSpLocks/>
          </p:cNvCxnSpPr>
          <p:nvPr userDrawn="1"/>
        </p:nvCxnSpPr>
        <p:spPr>
          <a:xfrm flipH="1">
            <a:off x="7759496" y="1064290"/>
            <a:ext cx="1384505" cy="0"/>
          </a:xfrm>
          <a:prstGeom prst="line">
            <a:avLst/>
          </a:prstGeom>
          <a:ln w="12700"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FEF73350-F4F2-4995-BF77-E67CAFD91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1" y="384139"/>
            <a:ext cx="7454565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1ABEE617-F3B1-4BA8-80B0-E2DBD0F3E4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104" y="-30269"/>
            <a:ext cx="926001" cy="9260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26" y="65305"/>
            <a:ext cx="935300" cy="934131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7785485" y="711066"/>
            <a:ext cx="1535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</a:p>
        </p:txBody>
      </p:sp>
    </p:spTree>
    <p:extLst>
      <p:ext uri="{BB962C8B-B14F-4D97-AF65-F5344CB8AC3E}">
        <p14:creationId xmlns:p14="http://schemas.microsoft.com/office/powerpoint/2010/main" val="286738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Oswald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11C4E"/>
          </a:solidFill>
          <a:latin typeface="Oswald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11C4E"/>
          </a:solidFill>
          <a:latin typeface="Oswald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11C4E"/>
          </a:solidFill>
          <a:latin typeface="Oswald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1C4E"/>
          </a:solidFill>
          <a:latin typeface="Oswald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1C4E"/>
          </a:solidFill>
          <a:latin typeface="Oswald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091" y="169114"/>
            <a:ext cx="7303874" cy="73152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Full Title / Acronym</a:t>
            </a:r>
          </a:p>
        </p:txBody>
      </p:sp>
      <p:sp>
        <p:nvSpPr>
          <p:cNvPr id="7" name="Rectangle 82"/>
          <p:cNvSpPr>
            <a:spLocks noChangeArrowheads="1"/>
          </p:cNvSpPr>
          <p:nvPr/>
        </p:nvSpPr>
        <p:spPr bwMode="auto">
          <a:xfrm>
            <a:off x="4564013" y="5866384"/>
            <a:ext cx="4571293" cy="84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3363" indent="-233363" eaLnBrk="0" hangingPunct="0">
              <a:spcBef>
                <a:spcPct val="20000"/>
              </a:spcBef>
              <a:buChar char="•"/>
              <a:tabLst>
                <a:tab pos="1314450" algn="dec"/>
                <a:tab pos="2001838" algn="dec"/>
                <a:tab pos="2689225" algn="dec"/>
              </a:tabLst>
              <a:defRPr sz="2000" b="1">
                <a:solidFill>
                  <a:srgbClr val="000099"/>
                </a:solidFill>
                <a:latin typeface="Arial" charset="0"/>
              </a:defRPr>
            </a:lvl1pPr>
            <a:lvl2pPr marL="119063" indent="-119063" eaLnBrk="0" hangingPunct="0">
              <a:spcBef>
                <a:spcPct val="20000"/>
              </a:spcBef>
              <a:buChar char="–"/>
              <a:tabLst>
                <a:tab pos="1314450" algn="dec"/>
                <a:tab pos="2001838" algn="dec"/>
                <a:tab pos="2689225" algn="dec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 New Roman" pitchFamily="18" charset="0"/>
              <a:buChar char="−"/>
              <a:tabLst>
                <a:tab pos="1314450" algn="dec"/>
                <a:tab pos="2001838" algn="dec"/>
                <a:tab pos="2689225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314450" algn="dec"/>
                <a:tab pos="2001838" algn="dec"/>
                <a:tab pos="2689225" algn="dec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14450" algn="dec"/>
                <a:tab pos="2001838" algn="dec"/>
                <a:tab pos="2689225" algn="dec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dec"/>
                <a:tab pos="2001838" algn="dec"/>
                <a:tab pos="2689225" algn="dec"/>
              </a:tabLst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Transition Strategy / Milestones:</a:t>
            </a:r>
          </a:p>
          <a:p>
            <a:pPr marL="171450" marR="0" lvl="0" indent="-1714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Highlight specific details of transition; which organization it is projected to transition this capability</a:t>
            </a:r>
          </a:p>
          <a:p>
            <a:pPr marL="288925" marR="0" lvl="1" indent="-165100" algn="l" defTabSz="457200" rtl="0" eaLnBrk="0" fontAlgn="base" latinLnBrk="0" hangingPunct="0">
              <a:lnSpc>
                <a:spcPct val="100000"/>
              </a:lnSpc>
              <a:spcBef>
                <a:spcPts val="95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5455" algn="l"/>
              </a:tabLst>
              <a:defRPr/>
            </a:pP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125"/>
          <p:cNvSpPr>
            <a:spLocks noChangeArrowheads="1"/>
          </p:cNvSpPr>
          <p:nvPr/>
        </p:nvSpPr>
        <p:spPr bwMode="auto">
          <a:xfrm>
            <a:off x="4555320" y="1071752"/>
            <a:ext cx="458868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1" indent="0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Technology Description / Product:   </a:t>
            </a:r>
          </a:p>
          <a:p>
            <a:pPr marL="171450" lvl="1" indent="-171450" defTabSz="9144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Short statement answering the questions:</a:t>
            </a:r>
            <a:r>
              <a:rPr kumimoji="0" lang="en-US" sz="12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it?  What will it </a:t>
            </a:r>
            <a:r>
              <a:rPr lang="en-US" sz="1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do? What is the impact? ‘So what’? </a:t>
            </a:r>
          </a:p>
          <a:p>
            <a:pPr marL="171450" lvl="1" indent="-171450" defTabSz="9144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 how this will provide an asymmetric advantage over the adversary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Competing technologies or capabilities (e.g., compared to what is currently fielded)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Starting TRL: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TBD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Ending TRL: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TBD</a:t>
            </a:r>
          </a:p>
        </p:txBody>
      </p:sp>
      <p:sp>
        <p:nvSpPr>
          <p:cNvPr id="9" name="TextBox 38"/>
          <p:cNvSpPr txBox="1">
            <a:spLocks noChangeArrowheads="1"/>
          </p:cNvSpPr>
          <p:nvPr/>
        </p:nvSpPr>
        <p:spPr bwMode="auto">
          <a:xfrm>
            <a:off x="4553235" y="3628273"/>
            <a:ext cx="45776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Funding </a:t>
            </a:r>
            <a:r>
              <a:rPr lang="en-US" alt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(Two year funding for duration of project (12-24mos)</a:t>
            </a: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8"/>
          <p:cNvSpPr>
            <a:spLocks noChangeArrowheads="1"/>
          </p:cNvSpPr>
          <p:nvPr/>
        </p:nvSpPr>
        <p:spPr bwMode="auto">
          <a:xfrm>
            <a:off x="22733" y="3631063"/>
            <a:ext cx="454970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R="0" lvl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 Team (Names,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Emails, Phone #s)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is submitting the proposal?  Who is</a:t>
            </a:r>
            <a:r>
              <a:rPr kumimoji="0" lang="en-US" sz="1200" b="0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Lead?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139"/>
          <p:cNvSpPr>
            <a:spLocks noChangeArrowheads="1"/>
          </p:cNvSpPr>
          <p:nvPr/>
        </p:nvSpPr>
        <p:spPr bwMode="auto">
          <a:xfrm>
            <a:off x="4591822" y="4950704"/>
            <a:ext cx="457129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Deliverables: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Outputs, residuals, or leave-behinds expected from investment in technology development and experiment</a:t>
            </a:r>
            <a:endParaRPr kumimoji="0" lang="en-US" altLang="en-US" sz="12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2112" y="3258730"/>
            <a:ext cx="4563980" cy="286682"/>
          </a:xfrm>
          <a:prstGeom prst="rect">
            <a:avLst/>
          </a:prstGeom>
          <a:solidFill>
            <a:srgbClr val="C2E2EC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 Tagline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9483" y="6643060"/>
            <a:ext cx="15566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Revised: MMDDYYYY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7091" y="1988829"/>
            <a:ext cx="250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OV-1 Graphic Inserted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959" y="1053984"/>
            <a:ext cx="9105917" cy="5469191"/>
            <a:chOff x="38390" y="763836"/>
            <a:chExt cx="9105917" cy="5405112"/>
          </a:xfrm>
        </p:grpSpPr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38390" y="3226074"/>
              <a:ext cx="9105917" cy="16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3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Line 2"/>
            <p:cNvSpPr>
              <a:spLocks noChangeShapeType="1"/>
            </p:cNvSpPr>
            <p:nvPr/>
          </p:nvSpPr>
          <p:spPr bwMode="auto">
            <a:xfrm flipH="1">
              <a:off x="4599254" y="763836"/>
              <a:ext cx="12620" cy="5405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3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62982"/>
              </p:ext>
            </p:extLst>
          </p:nvPr>
        </p:nvGraphicFramePr>
        <p:xfrm>
          <a:off x="4849855" y="3970984"/>
          <a:ext cx="3938368" cy="580155"/>
        </p:xfrm>
        <a:graphic>
          <a:graphicData uri="http://schemas.openxmlformats.org/drawingml/2006/table">
            <a:tbl>
              <a:tblPr/>
              <a:tblGrid>
                <a:gridCol w="2097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9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6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ctr" defTabSz="914318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10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Cost Share-Cash ($K)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12mos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24mos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8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Funding Request</a:t>
                      </a:r>
                    </a:p>
                  </a:txBody>
                  <a:tcPr marL="45714" marR="45714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8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1000" b="0" kern="12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Co-Funding Partner if applicable</a:t>
                      </a:r>
                      <a:endParaRPr lang="en-US" sz="1000" b="0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45714" marR="45714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723230" y="6581802"/>
            <a:ext cx="841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61989" y="6592260"/>
            <a:ext cx="2796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Classification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3723" y="47510"/>
            <a:ext cx="125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55319" y="2727535"/>
            <a:ext cx="4531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Experiment Design: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Thesis (Hypothesis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Question to Answered or Validated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brief statement of the experimental design (e.g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we will sink ships via xx capability </a:t>
            </a:r>
            <a:r>
              <a:rPr lang="en-US" sz="1200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related mission threads)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833" y="2413568"/>
            <a:ext cx="443547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Calibri" pitchFamily="34" charset="0"/>
              </a:rPr>
              <a:t>*Note: </a:t>
            </a:r>
          </a:p>
          <a:p>
            <a:pPr marL="228600" marR="0" lvl="0" indent="-22860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Font on quad chart must be Arial font, size 12 points, except for title block</a:t>
            </a:r>
          </a:p>
          <a:p>
            <a:pPr marL="228600" marR="0" lvl="0" indent="-22860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 classification portion markings on quad chart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58180" y="6658448"/>
            <a:ext cx="15566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Revised: MMDDYYYY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3124"/>
              </p:ext>
            </p:extLst>
          </p:nvPr>
        </p:nvGraphicFramePr>
        <p:xfrm>
          <a:off x="70807" y="4429180"/>
          <a:ext cx="433198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85">
                  <a:extLst>
                    <a:ext uri="{9D8B030D-6E8A-4147-A177-3AD203B41FA5}">
                      <a16:colId xmlns:a16="http://schemas.microsoft.com/office/drawing/2014/main" val="1475672313"/>
                    </a:ext>
                  </a:extLst>
                </a:gridCol>
                <a:gridCol w="3543299">
                  <a:extLst>
                    <a:ext uri="{9D8B030D-6E8A-4147-A177-3AD203B41FA5}">
                      <a16:colId xmlns:a16="http://schemas.microsoft.com/office/drawing/2014/main" val="1001718395"/>
                    </a:ext>
                  </a:extLst>
                </a:gridCol>
              </a:tblGrid>
              <a:tr h="14352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Partner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POC Name, Organization, and Email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244729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Army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777584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Navy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40332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USMC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202175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Air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Force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60866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Space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Force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1228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INDOPACOM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589167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EUCOM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71511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SOCOM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35705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IC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824706"/>
                  </a:ext>
                </a:extLst>
              </a:tr>
              <a:tr h="194121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>
                    <a:solidFill>
                      <a:srgbClr val="C2E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697349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9959" y="4107373"/>
            <a:ext cx="2891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Which Partners Contacted?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33118" y="6526264"/>
            <a:ext cx="1459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645382746"/>
      </p:ext>
    </p:extLst>
  </p:cSld>
  <p:clrMapOvr>
    <a:masterClrMapping/>
  </p:clrMapOvr>
</p:sld>
</file>

<file path=ppt/theme/theme1.xml><?xml version="1.0" encoding="utf-8"?>
<a:theme xmlns:a="http://schemas.openxmlformats.org/drawingml/2006/main" name="Top Title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F5B1E33D1A26449285D3881623454E" ma:contentTypeVersion="15" ma:contentTypeDescription="Create a new document." ma:contentTypeScope="" ma:versionID="2e293efe00f4a0b7db7ba43cda863f86">
  <xsd:schema xmlns:xsd="http://www.w3.org/2001/XMLSchema" xmlns:xs="http://www.w3.org/2001/XMLSchema" xmlns:p="http://schemas.microsoft.com/office/2006/metadata/properties" xmlns:ns3="9eb87efa-a58b-4860-bc79-2c0493fe2510" xmlns:ns4="72df6554-6f2e-4047-8730-dbea450e0d40" targetNamespace="http://schemas.microsoft.com/office/2006/metadata/properties" ma:root="true" ma:fieldsID="a3677b7f74390714a0c3bcfe8494308d" ns3:_="" ns4:_="">
    <xsd:import namespace="9eb87efa-a58b-4860-bc79-2c0493fe2510"/>
    <xsd:import namespace="72df6554-6f2e-4047-8730-dbea450e0d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87efa-a58b-4860-bc79-2c0493fe2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f6554-6f2e-4047-8730-dbea450e0d4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eb87efa-a58b-4860-bc79-2c0493fe2510" xsi:nil="true"/>
  </documentManagement>
</p:properties>
</file>

<file path=customXml/itemProps1.xml><?xml version="1.0" encoding="utf-8"?>
<ds:datastoreItem xmlns:ds="http://schemas.openxmlformats.org/officeDocument/2006/customXml" ds:itemID="{8A78E52D-7E95-44F7-B37D-8269785EF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0750B0-704F-47D0-A81F-54FC87CB65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87efa-a58b-4860-bc79-2c0493fe2510"/>
    <ds:schemaRef ds:uri="72df6554-6f2e-4047-8730-dbea450e0d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8F3F4F-9928-4D93-AE84-3193693215ED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72df6554-6f2e-4047-8730-dbea450e0d40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9eb87efa-a58b-4860-bc79-2c0493fe25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1802</TotalTime>
  <Words>362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Top Title Blue</vt:lpstr>
      <vt:lpstr>Full Title / Acronym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Jenkins</dc:creator>
  <cp:lastModifiedBy>TARA</cp:lastModifiedBy>
  <cp:revision>114</cp:revision>
  <cp:lastPrinted>2022-07-29T17:52:35Z</cp:lastPrinted>
  <dcterms:created xsi:type="dcterms:W3CDTF">2022-02-09T15:54:20Z</dcterms:created>
  <dcterms:modified xsi:type="dcterms:W3CDTF">2024-05-14T12:45:52Z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0x010100A8F5B1E33D1A26449285D3881623454E</vt:lpwstr>
  </property>
</Properties>
</file>