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7" r:id="rId5"/>
    <p:sldId id="303" r:id="rId6"/>
    <p:sldId id="314" r:id="rId7"/>
    <p:sldId id="304" r:id="rId8"/>
    <p:sldId id="1608" r:id="rId9"/>
    <p:sldId id="325" r:id="rId10"/>
    <p:sldId id="1609" r:id="rId11"/>
    <p:sldId id="326" r:id="rId12"/>
    <p:sldId id="313" r:id="rId13"/>
    <p:sldId id="327" r:id="rId14"/>
    <p:sldId id="307" r:id="rId15"/>
    <p:sldId id="1606" r:id="rId16"/>
    <p:sldId id="1604" r:id="rId17"/>
    <p:sldId id="1607" r:id="rId18"/>
    <p:sldId id="332" r:id="rId19"/>
    <p:sldId id="320" r:id="rId20"/>
    <p:sldId id="290" r:id="rId21"/>
    <p:sldId id="318" r:id="rId22"/>
    <p:sldId id="317" r:id="rId23"/>
    <p:sldId id="321" r:id="rId24"/>
    <p:sldId id="322" r:id="rId25"/>
    <p:sldId id="291" r:id="rId26"/>
    <p:sldId id="292" r:id="rId27"/>
    <p:sldId id="259" r:id="rId28"/>
    <p:sldId id="306" r:id="rId29"/>
    <p:sldId id="1585" r:id="rId30"/>
    <p:sldId id="1589" r:id="rId31"/>
    <p:sldId id="1586" r:id="rId32"/>
    <p:sldId id="1591" r:id="rId33"/>
    <p:sldId id="1592" r:id="rId34"/>
    <p:sldId id="1593" r:id="rId35"/>
    <p:sldId id="1595" r:id="rId36"/>
    <p:sldId id="1594" r:id="rId37"/>
    <p:sldId id="1596" r:id="rId38"/>
    <p:sldId id="1597" r:id="rId39"/>
    <p:sldId id="1598" r:id="rId40"/>
    <p:sldId id="1599"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342421-3A53-862E-58AD-65E240B22709}" name="Hansen, Sarah G CTR (USA)" initials="HSGC(" userId="Hansen, Sarah G CTR (USA)" providerId="None"/>
  <p188:author id="{0363FA43-249B-75FF-30DF-F663DD5E31ED}" name="Morgan, Mark J CTR OSD OUSD R-E (USA)" initials="M(" userId="S::mark.j.morgan26.ctr@mail.mil::7a239662-ce3b-42ac-8256-13e570f6c3ba" providerId="AD"/>
  <p188:author id="{541028D8-5644-A41A-1FC5-9D88731D6A12}" name="Morgan, Mark J CTR OSD OUSD R-E (USA)" initials="MMJCOORE(" userId="Morgan, Mark J CTR OSD OUSD R-E (USA)" providerId="None"/>
  <p188:author id="{E5A02CF2-8CDC-FBC0-A2EF-8CA5FD7E36B9}" name="Mark" initials="M" userId="Mar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yle Jenkins" initials="KJ" lastIdx="1" clrIdx="0">
    <p:extLst>
      <p:ext uri="{19B8F6BF-5375-455C-9EA6-DF929625EA0E}">
        <p15:presenceInfo xmlns:p15="http://schemas.microsoft.com/office/powerpoint/2012/main" userId="S::kyle.jenkins@mtsi-va.com::3f3ba7ba-e5e8-4ba3-bc68-d1e3fe2f8e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CC3399"/>
    <a:srgbClr val="9933FF"/>
    <a:srgbClr val="00CC00"/>
    <a:srgbClr val="FF9999"/>
    <a:srgbClr val="C59EE2"/>
    <a:srgbClr val="FFCCCC"/>
    <a:srgbClr val="33CCCC"/>
    <a:srgbClr val="6200C4"/>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37F97-8327-49DE-9798-1AD09999CB82}" v="5" dt="2025-02-04T16:45:26.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0" y="58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49B3D-B063-4C04-8C84-25DD7BB1C917}" type="doc">
      <dgm:prSet loTypeId="urn:microsoft.com/office/officeart/2005/8/layout/cycle8" loCatId="cycle" qsTypeId="urn:microsoft.com/office/officeart/2005/8/quickstyle/3d3" qsCatId="3D" csTypeId="urn:microsoft.com/office/officeart/2005/8/colors/colorful1" csCatId="colorful" phldr="1"/>
      <dgm:spPr/>
    </dgm:pt>
    <dgm:pt modelId="{59CD2AD0-23F3-4EEB-9743-9A8CD5C6F5DA}">
      <dgm:prSet phldrT="[Text]"/>
      <dgm:spPr/>
      <dgm:t>
        <a:bodyPr/>
        <a:lstStyle/>
        <a:p>
          <a:r>
            <a:rPr lang="en-US" dirty="0"/>
            <a:t>Initial Proposal</a:t>
          </a:r>
        </a:p>
      </dgm:t>
    </dgm:pt>
    <dgm:pt modelId="{BA8CF2D0-C27A-4D02-887A-1D314DE7D3F1}" type="parTrans" cxnId="{32DC3A94-A682-4398-B695-F70BCE581AEF}">
      <dgm:prSet/>
      <dgm:spPr/>
      <dgm:t>
        <a:bodyPr/>
        <a:lstStyle/>
        <a:p>
          <a:endParaRPr lang="en-US"/>
        </a:p>
      </dgm:t>
    </dgm:pt>
    <dgm:pt modelId="{FA7A2E02-3356-4F1B-9BDE-453F5D8E149A}" type="sibTrans" cxnId="{32DC3A94-A682-4398-B695-F70BCE581AEF}">
      <dgm:prSet/>
      <dgm:spPr/>
      <dgm:t>
        <a:bodyPr/>
        <a:lstStyle/>
        <a:p>
          <a:endParaRPr lang="en-US"/>
        </a:p>
      </dgm:t>
    </dgm:pt>
    <dgm:pt modelId="{29AEFAAD-704F-4927-94C1-E704FE136B4A}">
      <dgm:prSet phldrT="[Text]"/>
      <dgm:spPr>
        <a:solidFill>
          <a:schemeClr val="accent6"/>
        </a:solidFill>
      </dgm:spPr>
      <dgm:t>
        <a:bodyPr/>
        <a:lstStyle/>
        <a:p>
          <a:r>
            <a:rPr lang="en-US" dirty="0"/>
            <a:t>Final Proposal</a:t>
          </a:r>
        </a:p>
      </dgm:t>
    </dgm:pt>
    <dgm:pt modelId="{0015B229-37C0-47BB-ADAD-CB269DFD2658}" type="parTrans" cxnId="{46690C75-8C50-492D-8DBD-577176E32C4E}">
      <dgm:prSet/>
      <dgm:spPr/>
      <dgm:t>
        <a:bodyPr/>
        <a:lstStyle/>
        <a:p>
          <a:endParaRPr lang="en-US"/>
        </a:p>
      </dgm:t>
    </dgm:pt>
    <dgm:pt modelId="{59FE86F0-97A3-4EEE-AE77-383FC5A932C4}" type="sibTrans" cxnId="{46690C75-8C50-492D-8DBD-577176E32C4E}">
      <dgm:prSet/>
      <dgm:spPr/>
      <dgm:t>
        <a:bodyPr/>
        <a:lstStyle/>
        <a:p>
          <a:endParaRPr lang="en-US"/>
        </a:p>
      </dgm:t>
    </dgm:pt>
    <dgm:pt modelId="{EA12FD93-92C2-4E48-B0EA-85A9227EDEF5}">
      <dgm:prSet phldrT="[Text]"/>
      <dgm:spPr>
        <a:solidFill>
          <a:schemeClr val="accent1">
            <a:lumMod val="75000"/>
          </a:schemeClr>
        </a:solidFill>
      </dgm:spPr>
      <dgm:t>
        <a:bodyPr/>
        <a:lstStyle/>
        <a:p>
          <a:r>
            <a:rPr lang="en-US" dirty="0"/>
            <a:t>Project Selection</a:t>
          </a:r>
        </a:p>
      </dgm:t>
    </dgm:pt>
    <dgm:pt modelId="{F7D10F73-738F-4827-99C7-FC7F295F8999}" type="parTrans" cxnId="{3374E678-2396-4275-BD90-E65FFF2C245E}">
      <dgm:prSet/>
      <dgm:spPr/>
      <dgm:t>
        <a:bodyPr/>
        <a:lstStyle/>
        <a:p>
          <a:endParaRPr lang="en-US"/>
        </a:p>
      </dgm:t>
    </dgm:pt>
    <dgm:pt modelId="{5C6E1B1F-0095-45C9-8DFB-3F937C164CDD}" type="sibTrans" cxnId="{3374E678-2396-4275-BD90-E65FFF2C245E}">
      <dgm:prSet/>
      <dgm:spPr/>
      <dgm:t>
        <a:bodyPr/>
        <a:lstStyle/>
        <a:p>
          <a:endParaRPr lang="en-US"/>
        </a:p>
      </dgm:t>
    </dgm:pt>
    <dgm:pt modelId="{D0B81DFD-D072-42BB-AB32-AEBE5AF3BC37}">
      <dgm:prSet phldrT="[Text]"/>
      <dgm:spPr>
        <a:solidFill>
          <a:srgbClr val="FF5050"/>
        </a:solidFill>
      </dgm:spPr>
      <dgm:t>
        <a:bodyPr/>
        <a:lstStyle/>
        <a:p>
          <a:r>
            <a:rPr lang="en-US" dirty="0"/>
            <a:t>Technology Discovery</a:t>
          </a:r>
        </a:p>
      </dgm:t>
    </dgm:pt>
    <dgm:pt modelId="{C737CA03-059E-4517-8D76-F741192DF503}" type="parTrans" cxnId="{04959638-8F66-43D1-9103-4F610693760C}">
      <dgm:prSet/>
      <dgm:spPr/>
      <dgm:t>
        <a:bodyPr/>
        <a:lstStyle/>
        <a:p>
          <a:endParaRPr lang="en-US"/>
        </a:p>
      </dgm:t>
    </dgm:pt>
    <dgm:pt modelId="{E565E077-2A37-4CBD-8DAE-678612174946}" type="sibTrans" cxnId="{04959638-8F66-43D1-9103-4F610693760C}">
      <dgm:prSet/>
      <dgm:spPr/>
      <dgm:t>
        <a:bodyPr/>
        <a:lstStyle/>
        <a:p>
          <a:endParaRPr lang="en-US"/>
        </a:p>
      </dgm:t>
    </dgm:pt>
    <dgm:pt modelId="{AE2D26AC-E672-4DED-802C-CC857D20829D}">
      <dgm:prSet phldrT="[Text]"/>
      <dgm:spPr>
        <a:solidFill>
          <a:srgbClr val="9933FF"/>
        </a:solidFill>
      </dgm:spPr>
      <dgm:t>
        <a:bodyPr/>
        <a:lstStyle/>
        <a:p>
          <a:r>
            <a:rPr lang="en-US" dirty="0"/>
            <a:t>Project Definition</a:t>
          </a:r>
        </a:p>
      </dgm:t>
    </dgm:pt>
    <dgm:pt modelId="{FC8BCB9F-9D2D-4503-8B7B-FC5834096436}" type="parTrans" cxnId="{623DD5AD-9311-44BD-9B93-1A7395A0537A}">
      <dgm:prSet/>
      <dgm:spPr/>
      <dgm:t>
        <a:bodyPr/>
        <a:lstStyle/>
        <a:p>
          <a:endParaRPr lang="en-US"/>
        </a:p>
      </dgm:t>
    </dgm:pt>
    <dgm:pt modelId="{D3662D11-8EBD-4ADD-9214-A0D4154FBAC4}" type="sibTrans" cxnId="{623DD5AD-9311-44BD-9B93-1A7395A0537A}">
      <dgm:prSet/>
      <dgm:spPr/>
      <dgm:t>
        <a:bodyPr/>
        <a:lstStyle/>
        <a:p>
          <a:endParaRPr lang="en-US"/>
        </a:p>
      </dgm:t>
    </dgm:pt>
    <dgm:pt modelId="{98DD7D1E-C9EB-47AB-87D4-0DAA4E56968C}" type="pres">
      <dgm:prSet presAssocID="{A9549B3D-B063-4C04-8C84-25DD7BB1C917}" presName="compositeShape" presStyleCnt="0">
        <dgm:presLayoutVars>
          <dgm:chMax val="7"/>
          <dgm:dir/>
          <dgm:resizeHandles val="exact"/>
        </dgm:presLayoutVars>
      </dgm:prSet>
      <dgm:spPr/>
    </dgm:pt>
    <dgm:pt modelId="{DC708DDD-CA5A-43C7-901E-93DDD3B9C26E}" type="pres">
      <dgm:prSet presAssocID="{A9549B3D-B063-4C04-8C84-25DD7BB1C917}" presName="wedge1" presStyleLbl="node1" presStyleIdx="0" presStyleCnt="5"/>
      <dgm:spPr/>
    </dgm:pt>
    <dgm:pt modelId="{8F153B2B-4F85-4DA4-8672-20ED76292FE0}" type="pres">
      <dgm:prSet presAssocID="{A9549B3D-B063-4C04-8C84-25DD7BB1C917}" presName="dummy1a" presStyleCnt="0"/>
      <dgm:spPr/>
    </dgm:pt>
    <dgm:pt modelId="{D489AB16-BE16-4835-9921-DDD7655AD126}" type="pres">
      <dgm:prSet presAssocID="{A9549B3D-B063-4C04-8C84-25DD7BB1C917}" presName="dummy1b" presStyleCnt="0"/>
      <dgm:spPr/>
    </dgm:pt>
    <dgm:pt modelId="{9E05901E-F313-45C9-B9A3-B41CFB6558B0}" type="pres">
      <dgm:prSet presAssocID="{A9549B3D-B063-4C04-8C84-25DD7BB1C917}" presName="wedge1Tx" presStyleLbl="node1" presStyleIdx="0" presStyleCnt="5">
        <dgm:presLayoutVars>
          <dgm:chMax val="0"/>
          <dgm:chPref val="0"/>
          <dgm:bulletEnabled val="1"/>
        </dgm:presLayoutVars>
      </dgm:prSet>
      <dgm:spPr/>
    </dgm:pt>
    <dgm:pt modelId="{974C0299-B213-4E4F-A1DB-BA2AAF8EE0AA}" type="pres">
      <dgm:prSet presAssocID="{A9549B3D-B063-4C04-8C84-25DD7BB1C917}" presName="wedge2" presStyleLbl="node1" presStyleIdx="1" presStyleCnt="5"/>
      <dgm:spPr/>
    </dgm:pt>
    <dgm:pt modelId="{87E0C2D9-24E5-43F7-8622-095E10A43A5A}" type="pres">
      <dgm:prSet presAssocID="{A9549B3D-B063-4C04-8C84-25DD7BB1C917}" presName="dummy2a" presStyleCnt="0"/>
      <dgm:spPr/>
    </dgm:pt>
    <dgm:pt modelId="{EC29FEC0-A878-4893-8D64-5FF67E4A7411}" type="pres">
      <dgm:prSet presAssocID="{A9549B3D-B063-4C04-8C84-25DD7BB1C917}" presName="dummy2b" presStyleCnt="0"/>
      <dgm:spPr/>
    </dgm:pt>
    <dgm:pt modelId="{366E000C-FB18-49CD-AE62-0FFE8FA8AB09}" type="pres">
      <dgm:prSet presAssocID="{A9549B3D-B063-4C04-8C84-25DD7BB1C917}" presName="wedge2Tx" presStyleLbl="node1" presStyleIdx="1" presStyleCnt="5">
        <dgm:presLayoutVars>
          <dgm:chMax val="0"/>
          <dgm:chPref val="0"/>
          <dgm:bulletEnabled val="1"/>
        </dgm:presLayoutVars>
      </dgm:prSet>
      <dgm:spPr/>
    </dgm:pt>
    <dgm:pt modelId="{1D866627-47CE-488D-864B-E6D00AFD26F5}" type="pres">
      <dgm:prSet presAssocID="{A9549B3D-B063-4C04-8C84-25DD7BB1C917}" presName="wedge3" presStyleLbl="node1" presStyleIdx="2" presStyleCnt="5"/>
      <dgm:spPr/>
    </dgm:pt>
    <dgm:pt modelId="{EB25FAFA-3932-471D-9E6A-D99048B8CB23}" type="pres">
      <dgm:prSet presAssocID="{A9549B3D-B063-4C04-8C84-25DD7BB1C917}" presName="dummy3a" presStyleCnt="0"/>
      <dgm:spPr/>
    </dgm:pt>
    <dgm:pt modelId="{10A296AC-5389-4569-81A2-14AC0823C932}" type="pres">
      <dgm:prSet presAssocID="{A9549B3D-B063-4C04-8C84-25DD7BB1C917}" presName="dummy3b" presStyleCnt="0"/>
      <dgm:spPr/>
    </dgm:pt>
    <dgm:pt modelId="{771AF12D-5C81-4E37-AA11-9929F320472A}" type="pres">
      <dgm:prSet presAssocID="{A9549B3D-B063-4C04-8C84-25DD7BB1C917}" presName="wedge3Tx" presStyleLbl="node1" presStyleIdx="2" presStyleCnt="5">
        <dgm:presLayoutVars>
          <dgm:chMax val="0"/>
          <dgm:chPref val="0"/>
          <dgm:bulletEnabled val="1"/>
        </dgm:presLayoutVars>
      </dgm:prSet>
      <dgm:spPr/>
    </dgm:pt>
    <dgm:pt modelId="{1072E048-91DF-4F15-9CBF-F37607E117AE}" type="pres">
      <dgm:prSet presAssocID="{A9549B3D-B063-4C04-8C84-25DD7BB1C917}" presName="wedge4" presStyleLbl="node1" presStyleIdx="3" presStyleCnt="5"/>
      <dgm:spPr/>
    </dgm:pt>
    <dgm:pt modelId="{701050A8-E348-455A-B1F9-C24976C201C9}" type="pres">
      <dgm:prSet presAssocID="{A9549B3D-B063-4C04-8C84-25DD7BB1C917}" presName="dummy4a" presStyleCnt="0"/>
      <dgm:spPr/>
    </dgm:pt>
    <dgm:pt modelId="{225C81A7-D92D-49DE-9EBE-C5950522560E}" type="pres">
      <dgm:prSet presAssocID="{A9549B3D-B063-4C04-8C84-25DD7BB1C917}" presName="dummy4b" presStyleCnt="0"/>
      <dgm:spPr/>
    </dgm:pt>
    <dgm:pt modelId="{A46B6CB8-3B9B-4CC2-84ED-627A66E597AF}" type="pres">
      <dgm:prSet presAssocID="{A9549B3D-B063-4C04-8C84-25DD7BB1C917}" presName="wedge4Tx" presStyleLbl="node1" presStyleIdx="3" presStyleCnt="5">
        <dgm:presLayoutVars>
          <dgm:chMax val="0"/>
          <dgm:chPref val="0"/>
          <dgm:bulletEnabled val="1"/>
        </dgm:presLayoutVars>
      </dgm:prSet>
      <dgm:spPr/>
    </dgm:pt>
    <dgm:pt modelId="{9BDCDAF4-8172-4641-936A-4F267513E3A5}" type="pres">
      <dgm:prSet presAssocID="{A9549B3D-B063-4C04-8C84-25DD7BB1C917}" presName="wedge5" presStyleLbl="node1" presStyleIdx="4" presStyleCnt="5"/>
      <dgm:spPr/>
    </dgm:pt>
    <dgm:pt modelId="{6B5775B4-D28D-4E49-9ADF-4F0FA5EBB04C}" type="pres">
      <dgm:prSet presAssocID="{A9549B3D-B063-4C04-8C84-25DD7BB1C917}" presName="dummy5a" presStyleCnt="0"/>
      <dgm:spPr/>
    </dgm:pt>
    <dgm:pt modelId="{45BCCC82-0A00-43DE-9FDB-30A98A36A952}" type="pres">
      <dgm:prSet presAssocID="{A9549B3D-B063-4C04-8C84-25DD7BB1C917}" presName="dummy5b" presStyleCnt="0"/>
      <dgm:spPr/>
    </dgm:pt>
    <dgm:pt modelId="{B56430C5-4A85-4630-B08B-99D41093BC01}" type="pres">
      <dgm:prSet presAssocID="{A9549B3D-B063-4C04-8C84-25DD7BB1C917}" presName="wedge5Tx" presStyleLbl="node1" presStyleIdx="4" presStyleCnt="5">
        <dgm:presLayoutVars>
          <dgm:chMax val="0"/>
          <dgm:chPref val="0"/>
          <dgm:bulletEnabled val="1"/>
        </dgm:presLayoutVars>
      </dgm:prSet>
      <dgm:spPr/>
    </dgm:pt>
    <dgm:pt modelId="{EFF38945-3FF9-4199-BAD2-1659DA25DEBA}" type="pres">
      <dgm:prSet presAssocID="{FA7A2E02-3356-4F1B-9BDE-453F5D8E149A}" presName="arrowWedge1" presStyleLbl="fgSibTrans2D1" presStyleIdx="0" presStyleCnt="5"/>
      <dgm:spPr>
        <a:solidFill>
          <a:schemeClr val="accent2">
            <a:lumMod val="75000"/>
          </a:schemeClr>
        </a:solidFill>
      </dgm:spPr>
    </dgm:pt>
    <dgm:pt modelId="{6BE4F516-9F08-4CDE-B790-CFE61907D2B3}" type="pres">
      <dgm:prSet presAssocID="{59FE86F0-97A3-4EEE-AE77-383FC5A932C4}" presName="arrowWedge2" presStyleLbl="fgSibTrans2D1" presStyleIdx="1" presStyleCnt="5"/>
      <dgm:spPr>
        <a:solidFill>
          <a:schemeClr val="accent6">
            <a:lumMod val="75000"/>
          </a:schemeClr>
        </a:solidFill>
      </dgm:spPr>
    </dgm:pt>
    <dgm:pt modelId="{B242BB19-2C04-4514-A629-6210C6A4422E}" type="pres">
      <dgm:prSet presAssocID="{5C6E1B1F-0095-45C9-8DFB-3F937C164CDD}" presName="arrowWedge3" presStyleLbl="fgSibTrans2D1" presStyleIdx="2" presStyleCnt="5"/>
      <dgm:spPr>
        <a:solidFill>
          <a:schemeClr val="accent1">
            <a:lumMod val="50000"/>
          </a:schemeClr>
        </a:solidFill>
      </dgm:spPr>
    </dgm:pt>
    <dgm:pt modelId="{A7A8D2F5-DA69-4D6F-AF69-EF2865CB1EE9}" type="pres">
      <dgm:prSet presAssocID="{E565E077-2A37-4CBD-8DAE-678612174946}" presName="arrowWedge4" presStyleLbl="fgSibTrans2D1" presStyleIdx="3" presStyleCnt="5"/>
      <dgm:spPr>
        <a:solidFill>
          <a:srgbClr val="C00000"/>
        </a:solidFill>
      </dgm:spPr>
    </dgm:pt>
    <dgm:pt modelId="{A56C7DCF-E640-44F6-808F-EBE1BAE982AA}" type="pres">
      <dgm:prSet presAssocID="{D3662D11-8EBD-4ADD-9214-A0D4154FBAC4}" presName="arrowWedge5" presStyleLbl="fgSibTrans2D1" presStyleIdx="4" presStyleCnt="5"/>
      <dgm:spPr>
        <a:solidFill>
          <a:srgbClr val="6200C4"/>
        </a:solidFill>
      </dgm:spPr>
    </dgm:pt>
  </dgm:ptLst>
  <dgm:cxnLst>
    <dgm:cxn modelId="{A1AEDA21-4721-400C-9D81-589B925C2574}" type="presOf" srcId="{D0B81DFD-D072-42BB-AB32-AEBE5AF3BC37}" destId="{1072E048-91DF-4F15-9CBF-F37607E117AE}" srcOrd="0" destOrd="0" presId="urn:microsoft.com/office/officeart/2005/8/layout/cycle8"/>
    <dgm:cxn modelId="{0A38502D-C59F-4C00-BCE1-AB44EFEE4F9A}" type="presOf" srcId="{A9549B3D-B063-4C04-8C84-25DD7BB1C917}" destId="{98DD7D1E-C9EB-47AB-87D4-0DAA4E56968C}" srcOrd="0" destOrd="0" presId="urn:microsoft.com/office/officeart/2005/8/layout/cycle8"/>
    <dgm:cxn modelId="{04959638-8F66-43D1-9103-4F610693760C}" srcId="{A9549B3D-B063-4C04-8C84-25DD7BB1C917}" destId="{D0B81DFD-D072-42BB-AB32-AEBE5AF3BC37}" srcOrd="3" destOrd="0" parTransId="{C737CA03-059E-4517-8D76-F741192DF503}" sibTransId="{E565E077-2A37-4CBD-8DAE-678612174946}"/>
    <dgm:cxn modelId="{08BA7339-2F5C-46C4-B3DE-57C3598B8488}" type="presOf" srcId="{29AEFAAD-704F-4927-94C1-E704FE136B4A}" destId="{366E000C-FB18-49CD-AE62-0FFE8FA8AB09}" srcOrd="1" destOrd="0" presId="urn:microsoft.com/office/officeart/2005/8/layout/cycle8"/>
    <dgm:cxn modelId="{011F2541-E5AB-4C6B-AD54-7FC918736E32}" type="presOf" srcId="{59CD2AD0-23F3-4EEB-9743-9A8CD5C6F5DA}" destId="{9E05901E-F313-45C9-B9A3-B41CFB6558B0}" srcOrd="1" destOrd="0" presId="urn:microsoft.com/office/officeart/2005/8/layout/cycle8"/>
    <dgm:cxn modelId="{39459C61-FBAB-4C0F-BA73-B315947A98F4}" type="presOf" srcId="{29AEFAAD-704F-4927-94C1-E704FE136B4A}" destId="{974C0299-B213-4E4F-A1DB-BA2AAF8EE0AA}" srcOrd="0" destOrd="0" presId="urn:microsoft.com/office/officeart/2005/8/layout/cycle8"/>
    <dgm:cxn modelId="{F0AF004B-E4CC-47EF-832E-B2408806E89B}" type="presOf" srcId="{59CD2AD0-23F3-4EEB-9743-9A8CD5C6F5DA}" destId="{DC708DDD-CA5A-43C7-901E-93DDD3B9C26E}" srcOrd="0" destOrd="0" presId="urn:microsoft.com/office/officeart/2005/8/layout/cycle8"/>
    <dgm:cxn modelId="{46690C75-8C50-492D-8DBD-577176E32C4E}" srcId="{A9549B3D-B063-4C04-8C84-25DD7BB1C917}" destId="{29AEFAAD-704F-4927-94C1-E704FE136B4A}" srcOrd="1" destOrd="0" parTransId="{0015B229-37C0-47BB-ADAD-CB269DFD2658}" sibTransId="{59FE86F0-97A3-4EEE-AE77-383FC5A932C4}"/>
    <dgm:cxn modelId="{3374E678-2396-4275-BD90-E65FFF2C245E}" srcId="{A9549B3D-B063-4C04-8C84-25DD7BB1C917}" destId="{EA12FD93-92C2-4E48-B0EA-85A9227EDEF5}" srcOrd="2" destOrd="0" parTransId="{F7D10F73-738F-4827-99C7-FC7F295F8999}" sibTransId="{5C6E1B1F-0095-45C9-8DFB-3F937C164CDD}"/>
    <dgm:cxn modelId="{32DC3A94-A682-4398-B695-F70BCE581AEF}" srcId="{A9549B3D-B063-4C04-8C84-25DD7BB1C917}" destId="{59CD2AD0-23F3-4EEB-9743-9A8CD5C6F5DA}" srcOrd="0" destOrd="0" parTransId="{BA8CF2D0-C27A-4D02-887A-1D314DE7D3F1}" sibTransId="{FA7A2E02-3356-4F1B-9BDE-453F5D8E149A}"/>
    <dgm:cxn modelId="{CB234EA4-B9F8-4BD7-8422-ED916CEB671E}" type="presOf" srcId="{D0B81DFD-D072-42BB-AB32-AEBE5AF3BC37}" destId="{A46B6CB8-3B9B-4CC2-84ED-627A66E597AF}" srcOrd="1" destOrd="0" presId="urn:microsoft.com/office/officeart/2005/8/layout/cycle8"/>
    <dgm:cxn modelId="{623DD5AD-9311-44BD-9B93-1A7395A0537A}" srcId="{A9549B3D-B063-4C04-8C84-25DD7BB1C917}" destId="{AE2D26AC-E672-4DED-802C-CC857D20829D}" srcOrd="4" destOrd="0" parTransId="{FC8BCB9F-9D2D-4503-8B7B-FC5834096436}" sibTransId="{D3662D11-8EBD-4ADD-9214-A0D4154FBAC4}"/>
    <dgm:cxn modelId="{80C30ECE-9A28-4170-8B6F-441F59A222ED}" type="presOf" srcId="{AE2D26AC-E672-4DED-802C-CC857D20829D}" destId="{B56430C5-4A85-4630-B08B-99D41093BC01}" srcOrd="1" destOrd="0" presId="urn:microsoft.com/office/officeart/2005/8/layout/cycle8"/>
    <dgm:cxn modelId="{F66225D7-6FB0-4676-80EC-BFD543F6510E}" type="presOf" srcId="{AE2D26AC-E672-4DED-802C-CC857D20829D}" destId="{9BDCDAF4-8172-4641-936A-4F267513E3A5}" srcOrd="0" destOrd="0" presId="urn:microsoft.com/office/officeart/2005/8/layout/cycle8"/>
    <dgm:cxn modelId="{E76B5DD7-06BE-40DA-9AF6-D7577630AD10}" type="presOf" srcId="{EA12FD93-92C2-4E48-B0EA-85A9227EDEF5}" destId="{1D866627-47CE-488D-864B-E6D00AFD26F5}" srcOrd="0" destOrd="0" presId="urn:microsoft.com/office/officeart/2005/8/layout/cycle8"/>
    <dgm:cxn modelId="{5F9EC6E5-0488-416C-93F9-039B1BC41ABA}" type="presOf" srcId="{EA12FD93-92C2-4E48-B0EA-85A9227EDEF5}" destId="{771AF12D-5C81-4E37-AA11-9929F320472A}" srcOrd="1" destOrd="0" presId="urn:microsoft.com/office/officeart/2005/8/layout/cycle8"/>
    <dgm:cxn modelId="{8B34C88A-8FBF-4843-9429-46BC2C766B00}" type="presParOf" srcId="{98DD7D1E-C9EB-47AB-87D4-0DAA4E56968C}" destId="{DC708DDD-CA5A-43C7-901E-93DDD3B9C26E}" srcOrd="0" destOrd="0" presId="urn:microsoft.com/office/officeart/2005/8/layout/cycle8"/>
    <dgm:cxn modelId="{7366E07C-B780-4BF8-8C4B-23E43D1F0CC5}" type="presParOf" srcId="{98DD7D1E-C9EB-47AB-87D4-0DAA4E56968C}" destId="{8F153B2B-4F85-4DA4-8672-20ED76292FE0}" srcOrd="1" destOrd="0" presId="urn:microsoft.com/office/officeart/2005/8/layout/cycle8"/>
    <dgm:cxn modelId="{5928E343-833A-4E3C-B93F-7864C2C23750}" type="presParOf" srcId="{98DD7D1E-C9EB-47AB-87D4-0DAA4E56968C}" destId="{D489AB16-BE16-4835-9921-DDD7655AD126}" srcOrd="2" destOrd="0" presId="urn:microsoft.com/office/officeart/2005/8/layout/cycle8"/>
    <dgm:cxn modelId="{7A51AFB9-B5CF-4FBF-9D7F-B54D05FA1C19}" type="presParOf" srcId="{98DD7D1E-C9EB-47AB-87D4-0DAA4E56968C}" destId="{9E05901E-F313-45C9-B9A3-B41CFB6558B0}" srcOrd="3" destOrd="0" presId="urn:microsoft.com/office/officeart/2005/8/layout/cycle8"/>
    <dgm:cxn modelId="{54664273-416E-47CF-9BFA-1593BC5A439B}" type="presParOf" srcId="{98DD7D1E-C9EB-47AB-87D4-0DAA4E56968C}" destId="{974C0299-B213-4E4F-A1DB-BA2AAF8EE0AA}" srcOrd="4" destOrd="0" presId="urn:microsoft.com/office/officeart/2005/8/layout/cycle8"/>
    <dgm:cxn modelId="{60F3785D-145B-435F-A49B-9D67E567E3CF}" type="presParOf" srcId="{98DD7D1E-C9EB-47AB-87D4-0DAA4E56968C}" destId="{87E0C2D9-24E5-43F7-8622-095E10A43A5A}" srcOrd="5" destOrd="0" presId="urn:microsoft.com/office/officeart/2005/8/layout/cycle8"/>
    <dgm:cxn modelId="{AC5E8FC9-57D9-4A54-8091-5AB983DBF6E7}" type="presParOf" srcId="{98DD7D1E-C9EB-47AB-87D4-0DAA4E56968C}" destId="{EC29FEC0-A878-4893-8D64-5FF67E4A7411}" srcOrd="6" destOrd="0" presId="urn:microsoft.com/office/officeart/2005/8/layout/cycle8"/>
    <dgm:cxn modelId="{B68FED2E-CC4D-4D09-82D9-F5F48528CD7C}" type="presParOf" srcId="{98DD7D1E-C9EB-47AB-87D4-0DAA4E56968C}" destId="{366E000C-FB18-49CD-AE62-0FFE8FA8AB09}" srcOrd="7" destOrd="0" presId="urn:microsoft.com/office/officeart/2005/8/layout/cycle8"/>
    <dgm:cxn modelId="{30C12D36-CE9F-422B-A37E-4C6467E0E9F0}" type="presParOf" srcId="{98DD7D1E-C9EB-47AB-87D4-0DAA4E56968C}" destId="{1D866627-47CE-488D-864B-E6D00AFD26F5}" srcOrd="8" destOrd="0" presId="urn:microsoft.com/office/officeart/2005/8/layout/cycle8"/>
    <dgm:cxn modelId="{E9C94045-97AC-43F5-8584-1EAA9792B4D8}" type="presParOf" srcId="{98DD7D1E-C9EB-47AB-87D4-0DAA4E56968C}" destId="{EB25FAFA-3932-471D-9E6A-D99048B8CB23}" srcOrd="9" destOrd="0" presId="urn:microsoft.com/office/officeart/2005/8/layout/cycle8"/>
    <dgm:cxn modelId="{4DC5264E-85F9-49B9-8923-D3DD80624DD7}" type="presParOf" srcId="{98DD7D1E-C9EB-47AB-87D4-0DAA4E56968C}" destId="{10A296AC-5389-4569-81A2-14AC0823C932}" srcOrd="10" destOrd="0" presId="urn:microsoft.com/office/officeart/2005/8/layout/cycle8"/>
    <dgm:cxn modelId="{90B50E8B-7C79-4D6E-A8E9-C8DD8D6C7F83}" type="presParOf" srcId="{98DD7D1E-C9EB-47AB-87D4-0DAA4E56968C}" destId="{771AF12D-5C81-4E37-AA11-9929F320472A}" srcOrd="11" destOrd="0" presId="urn:microsoft.com/office/officeart/2005/8/layout/cycle8"/>
    <dgm:cxn modelId="{D6DE817B-E3A3-4D0C-8F39-F19D90713ED3}" type="presParOf" srcId="{98DD7D1E-C9EB-47AB-87D4-0DAA4E56968C}" destId="{1072E048-91DF-4F15-9CBF-F37607E117AE}" srcOrd="12" destOrd="0" presId="urn:microsoft.com/office/officeart/2005/8/layout/cycle8"/>
    <dgm:cxn modelId="{D932183D-8543-415B-9B50-AE427BB15D41}" type="presParOf" srcId="{98DD7D1E-C9EB-47AB-87D4-0DAA4E56968C}" destId="{701050A8-E348-455A-B1F9-C24976C201C9}" srcOrd="13" destOrd="0" presId="urn:microsoft.com/office/officeart/2005/8/layout/cycle8"/>
    <dgm:cxn modelId="{E350C5F3-8585-4EEC-B5B0-13030CC391AD}" type="presParOf" srcId="{98DD7D1E-C9EB-47AB-87D4-0DAA4E56968C}" destId="{225C81A7-D92D-49DE-9EBE-C5950522560E}" srcOrd="14" destOrd="0" presId="urn:microsoft.com/office/officeart/2005/8/layout/cycle8"/>
    <dgm:cxn modelId="{C6FD7048-0A8E-43F8-BE81-7B2935B19709}" type="presParOf" srcId="{98DD7D1E-C9EB-47AB-87D4-0DAA4E56968C}" destId="{A46B6CB8-3B9B-4CC2-84ED-627A66E597AF}" srcOrd="15" destOrd="0" presId="urn:microsoft.com/office/officeart/2005/8/layout/cycle8"/>
    <dgm:cxn modelId="{57AC5F82-068E-435B-B6F1-6E5693F70EF6}" type="presParOf" srcId="{98DD7D1E-C9EB-47AB-87D4-0DAA4E56968C}" destId="{9BDCDAF4-8172-4641-936A-4F267513E3A5}" srcOrd="16" destOrd="0" presId="urn:microsoft.com/office/officeart/2005/8/layout/cycle8"/>
    <dgm:cxn modelId="{26A06C2A-9FE5-40BE-84D6-CC564001E060}" type="presParOf" srcId="{98DD7D1E-C9EB-47AB-87D4-0DAA4E56968C}" destId="{6B5775B4-D28D-4E49-9ADF-4F0FA5EBB04C}" srcOrd="17" destOrd="0" presId="urn:microsoft.com/office/officeart/2005/8/layout/cycle8"/>
    <dgm:cxn modelId="{149DE05D-5FE2-4EDA-8C94-567B7491AF79}" type="presParOf" srcId="{98DD7D1E-C9EB-47AB-87D4-0DAA4E56968C}" destId="{45BCCC82-0A00-43DE-9FDB-30A98A36A952}" srcOrd="18" destOrd="0" presId="urn:microsoft.com/office/officeart/2005/8/layout/cycle8"/>
    <dgm:cxn modelId="{9F9E7879-98F3-4825-88A4-0D0A8F39AA5B}" type="presParOf" srcId="{98DD7D1E-C9EB-47AB-87D4-0DAA4E56968C}" destId="{B56430C5-4A85-4630-B08B-99D41093BC01}" srcOrd="19" destOrd="0" presId="urn:microsoft.com/office/officeart/2005/8/layout/cycle8"/>
    <dgm:cxn modelId="{FBAADEDB-7C02-48B5-8C01-E2371965EA2C}" type="presParOf" srcId="{98DD7D1E-C9EB-47AB-87D4-0DAA4E56968C}" destId="{EFF38945-3FF9-4199-BAD2-1659DA25DEBA}" srcOrd="20" destOrd="0" presId="urn:microsoft.com/office/officeart/2005/8/layout/cycle8"/>
    <dgm:cxn modelId="{3FE368FA-A8F4-4785-AD31-ADBDB7573BA1}" type="presParOf" srcId="{98DD7D1E-C9EB-47AB-87D4-0DAA4E56968C}" destId="{6BE4F516-9F08-4CDE-B790-CFE61907D2B3}" srcOrd="21" destOrd="0" presId="urn:microsoft.com/office/officeart/2005/8/layout/cycle8"/>
    <dgm:cxn modelId="{2FE1D763-55E8-4D19-8337-B59A4B5BE69F}" type="presParOf" srcId="{98DD7D1E-C9EB-47AB-87D4-0DAA4E56968C}" destId="{B242BB19-2C04-4514-A629-6210C6A4422E}" srcOrd="22" destOrd="0" presId="urn:microsoft.com/office/officeart/2005/8/layout/cycle8"/>
    <dgm:cxn modelId="{0C8C439B-C186-406A-8FCB-476190BBFFF4}" type="presParOf" srcId="{98DD7D1E-C9EB-47AB-87D4-0DAA4E56968C}" destId="{A7A8D2F5-DA69-4D6F-AF69-EF2865CB1EE9}" srcOrd="23" destOrd="0" presId="urn:microsoft.com/office/officeart/2005/8/layout/cycle8"/>
    <dgm:cxn modelId="{EE63B39C-8D2A-46ED-81B2-2621F0097E9A}" type="presParOf" srcId="{98DD7D1E-C9EB-47AB-87D4-0DAA4E56968C}" destId="{A56C7DCF-E640-44F6-808F-EBE1BAE982AA}"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08DDD-CA5A-43C7-901E-93DDD3B9C26E}">
      <dsp:nvSpPr>
        <dsp:cNvPr id="0" name=""/>
        <dsp:cNvSpPr/>
      </dsp:nvSpPr>
      <dsp:spPr>
        <a:xfrm>
          <a:off x="1717385" y="311307"/>
          <a:ext cx="4224528" cy="4224528"/>
        </a:xfrm>
        <a:prstGeom prst="pie">
          <a:avLst>
            <a:gd name="adj1" fmla="val 16200000"/>
            <a:gd name="adj2" fmla="val 2052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Initial Proposal</a:t>
          </a:r>
        </a:p>
      </dsp:txBody>
      <dsp:txXfrm>
        <a:off x="3921180" y="1021430"/>
        <a:ext cx="1357884" cy="905256"/>
      </dsp:txXfrm>
    </dsp:sp>
    <dsp:sp modelId="{974C0299-B213-4E4F-A1DB-BA2AAF8EE0AA}">
      <dsp:nvSpPr>
        <dsp:cNvPr id="0" name=""/>
        <dsp:cNvSpPr/>
      </dsp:nvSpPr>
      <dsp:spPr>
        <a:xfrm>
          <a:off x="1753595" y="423961"/>
          <a:ext cx="4224528" cy="4224528"/>
        </a:xfrm>
        <a:prstGeom prst="pie">
          <a:avLst>
            <a:gd name="adj1" fmla="val 20520000"/>
            <a:gd name="adj2" fmla="val 3240000"/>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Final Proposal</a:t>
          </a:r>
        </a:p>
      </dsp:txBody>
      <dsp:txXfrm>
        <a:off x="4474392" y="2354168"/>
        <a:ext cx="1257299" cy="1005840"/>
      </dsp:txXfrm>
    </dsp:sp>
    <dsp:sp modelId="{1D866627-47CE-488D-864B-E6D00AFD26F5}">
      <dsp:nvSpPr>
        <dsp:cNvPr id="0" name=""/>
        <dsp:cNvSpPr/>
      </dsp:nvSpPr>
      <dsp:spPr>
        <a:xfrm>
          <a:off x="1658040" y="493364"/>
          <a:ext cx="4224528" cy="4224528"/>
        </a:xfrm>
        <a:prstGeom prst="pie">
          <a:avLst>
            <a:gd name="adj1" fmla="val 3240000"/>
            <a:gd name="adj2" fmla="val 756000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Project Selection</a:t>
          </a:r>
        </a:p>
      </dsp:txBody>
      <dsp:txXfrm>
        <a:off x="3166800" y="3460592"/>
        <a:ext cx="1207008" cy="1106424"/>
      </dsp:txXfrm>
    </dsp:sp>
    <dsp:sp modelId="{1072E048-91DF-4F15-9CBF-F37607E117AE}">
      <dsp:nvSpPr>
        <dsp:cNvPr id="0" name=""/>
        <dsp:cNvSpPr/>
      </dsp:nvSpPr>
      <dsp:spPr>
        <a:xfrm>
          <a:off x="1562485" y="423961"/>
          <a:ext cx="4224528" cy="4224528"/>
        </a:xfrm>
        <a:prstGeom prst="pie">
          <a:avLst>
            <a:gd name="adj1" fmla="val 7560000"/>
            <a:gd name="adj2" fmla="val 11880000"/>
          </a:avLst>
        </a:prstGeom>
        <a:solidFill>
          <a:srgbClr val="FF5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Technology Discovery</a:t>
          </a:r>
        </a:p>
      </dsp:txBody>
      <dsp:txXfrm>
        <a:off x="1808916" y="2354168"/>
        <a:ext cx="1257299" cy="1005840"/>
      </dsp:txXfrm>
    </dsp:sp>
    <dsp:sp modelId="{9BDCDAF4-8172-4641-936A-4F267513E3A5}">
      <dsp:nvSpPr>
        <dsp:cNvPr id="0" name=""/>
        <dsp:cNvSpPr/>
      </dsp:nvSpPr>
      <dsp:spPr>
        <a:xfrm>
          <a:off x="1598695" y="311307"/>
          <a:ext cx="4224528" cy="4224528"/>
        </a:xfrm>
        <a:prstGeom prst="pie">
          <a:avLst>
            <a:gd name="adj1" fmla="val 11880000"/>
            <a:gd name="adj2" fmla="val 16200000"/>
          </a:avLst>
        </a:prstGeom>
        <a:solidFill>
          <a:srgbClr val="993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Project Definition</a:t>
          </a:r>
        </a:p>
      </dsp:txBody>
      <dsp:txXfrm>
        <a:off x="2261544" y="1021430"/>
        <a:ext cx="1357884" cy="905256"/>
      </dsp:txXfrm>
    </dsp:sp>
    <dsp:sp modelId="{EFF38945-3FF9-4199-BAD2-1659DA25DEBA}">
      <dsp:nvSpPr>
        <dsp:cNvPr id="0" name=""/>
        <dsp:cNvSpPr/>
      </dsp:nvSpPr>
      <dsp:spPr>
        <a:xfrm>
          <a:off x="1455667" y="49789"/>
          <a:ext cx="4747564" cy="4747564"/>
        </a:xfrm>
        <a:prstGeom prst="circularArrow">
          <a:avLst>
            <a:gd name="adj1" fmla="val 5085"/>
            <a:gd name="adj2" fmla="val 327528"/>
            <a:gd name="adj3" fmla="val 20192361"/>
            <a:gd name="adj4" fmla="val 16200324"/>
            <a:gd name="adj5" fmla="val 5932"/>
          </a:avLst>
        </a:prstGeom>
        <a:solidFill>
          <a:schemeClr val="accent2">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BE4F516-9F08-4CDE-B790-CFE61907D2B3}">
      <dsp:nvSpPr>
        <dsp:cNvPr id="0" name=""/>
        <dsp:cNvSpPr/>
      </dsp:nvSpPr>
      <dsp:spPr>
        <a:xfrm>
          <a:off x="1492368" y="162406"/>
          <a:ext cx="4747564" cy="4747564"/>
        </a:xfrm>
        <a:prstGeom prst="circularArrow">
          <a:avLst>
            <a:gd name="adj1" fmla="val 5085"/>
            <a:gd name="adj2" fmla="val 327528"/>
            <a:gd name="adj3" fmla="val 2912753"/>
            <a:gd name="adj4" fmla="val 20519953"/>
            <a:gd name="adj5" fmla="val 5932"/>
          </a:avLst>
        </a:prstGeom>
        <a:solidFill>
          <a:schemeClr val="accent6">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242BB19-2C04-4514-A629-6210C6A4422E}">
      <dsp:nvSpPr>
        <dsp:cNvPr id="0" name=""/>
        <dsp:cNvSpPr/>
      </dsp:nvSpPr>
      <dsp:spPr>
        <a:xfrm>
          <a:off x="1396522" y="232021"/>
          <a:ext cx="4747564" cy="4747564"/>
        </a:xfrm>
        <a:prstGeom prst="circularArrow">
          <a:avLst>
            <a:gd name="adj1" fmla="val 5085"/>
            <a:gd name="adj2" fmla="val 327528"/>
            <a:gd name="adj3" fmla="val 7232777"/>
            <a:gd name="adj4" fmla="val 3239695"/>
            <a:gd name="adj5" fmla="val 5932"/>
          </a:avLst>
        </a:prstGeom>
        <a:solidFill>
          <a:schemeClr val="accent1">
            <a:lumMod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7A8D2F5-DA69-4D6F-AF69-EF2865CB1EE9}">
      <dsp:nvSpPr>
        <dsp:cNvPr id="0" name=""/>
        <dsp:cNvSpPr/>
      </dsp:nvSpPr>
      <dsp:spPr>
        <a:xfrm>
          <a:off x="1300675" y="162406"/>
          <a:ext cx="4747564" cy="4747564"/>
        </a:xfrm>
        <a:prstGeom prst="circularArrow">
          <a:avLst>
            <a:gd name="adj1" fmla="val 5085"/>
            <a:gd name="adj2" fmla="val 327528"/>
            <a:gd name="adj3" fmla="val 11552519"/>
            <a:gd name="adj4" fmla="val 7559718"/>
            <a:gd name="adj5" fmla="val 5932"/>
          </a:avLst>
        </a:prstGeom>
        <a:solidFill>
          <a:srgbClr val="C0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56C7DCF-E640-44F6-808F-EBE1BAE982AA}">
      <dsp:nvSpPr>
        <dsp:cNvPr id="0" name=""/>
        <dsp:cNvSpPr/>
      </dsp:nvSpPr>
      <dsp:spPr>
        <a:xfrm>
          <a:off x="1337376" y="49789"/>
          <a:ext cx="4747564" cy="4747564"/>
        </a:xfrm>
        <a:prstGeom prst="circularArrow">
          <a:avLst>
            <a:gd name="adj1" fmla="val 5085"/>
            <a:gd name="adj2" fmla="val 327528"/>
            <a:gd name="adj3" fmla="val 15872148"/>
            <a:gd name="adj4" fmla="val 11880111"/>
            <a:gd name="adj5" fmla="val 5932"/>
          </a:avLst>
        </a:prstGeom>
        <a:solidFill>
          <a:srgbClr val="6200C4"/>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BC8306-A5EF-431E-8D63-F5713EEAE28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1BB1E01C-09A9-4DFB-9DEB-88AF6A92326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7EEF8E-851E-4CCB-8294-BD94640F99FA}" type="datetimeFigureOut">
              <a:rPr lang="en-US" smtClean="0"/>
              <a:t>2/4/2025</a:t>
            </a:fld>
            <a:endParaRPr lang="en-US" dirty="0"/>
          </a:p>
        </p:txBody>
      </p:sp>
      <p:sp>
        <p:nvSpPr>
          <p:cNvPr id="4" name="Footer Placeholder 3">
            <a:extLst>
              <a:ext uri="{FF2B5EF4-FFF2-40B4-BE49-F238E27FC236}">
                <a16:creationId xmlns:a16="http://schemas.microsoft.com/office/drawing/2014/main" id="{4324DF88-8E7D-46D3-AA7F-4E17367EC5A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A252AC-8BC4-455D-8818-CD1D643EC4D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20D731D-53E6-45BD-B883-43E2AAF2395B}" type="slidenum">
              <a:rPr lang="en-US" smtClean="0"/>
              <a:t>‹#›</a:t>
            </a:fld>
            <a:endParaRPr lang="en-US" dirty="0"/>
          </a:p>
        </p:txBody>
      </p:sp>
    </p:spTree>
    <p:extLst>
      <p:ext uri="{BB962C8B-B14F-4D97-AF65-F5344CB8AC3E}">
        <p14:creationId xmlns:p14="http://schemas.microsoft.com/office/powerpoint/2010/main" val="423285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D5C502-AABA-4644-A771-36F4373B887A}" type="datetimeFigureOut">
              <a:rPr lang="en-US" smtClean="0"/>
              <a:t>2/4/2025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71845D-0BBA-4FDB-B5C9-5392FA405068}" type="slidenum">
              <a:rPr lang="en-US" smtClean="0"/>
              <a:t>‹#›</a:t>
            </a:fld>
            <a:endParaRPr lang="en-US" dirty="0"/>
          </a:p>
        </p:txBody>
      </p:sp>
    </p:spTree>
    <p:extLst>
      <p:ext uri="{BB962C8B-B14F-4D97-AF65-F5344CB8AC3E}">
        <p14:creationId xmlns:p14="http://schemas.microsoft.com/office/powerpoint/2010/main" val="238877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2</a:t>
            </a:fld>
            <a:endParaRPr lang="en-US" dirty="0"/>
          </a:p>
        </p:txBody>
      </p:sp>
    </p:spTree>
    <p:extLst>
      <p:ext uri="{BB962C8B-B14F-4D97-AF65-F5344CB8AC3E}">
        <p14:creationId xmlns:p14="http://schemas.microsoft.com/office/powerpoint/2010/main" val="217214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1845D-0BBA-4FDB-B5C9-5392FA405068}" type="slidenum">
              <a:rPr lang="en-US" smtClean="0"/>
              <a:t>23</a:t>
            </a:fld>
            <a:endParaRPr lang="en-US" dirty="0"/>
          </a:p>
        </p:txBody>
      </p:sp>
    </p:spTree>
    <p:extLst>
      <p:ext uri="{BB962C8B-B14F-4D97-AF65-F5344CB8AC3E}">
        <p14:creationId xmlns:p14="http://schemas.microsoft.com/office/powerpoint/2010/main" val="53611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24</a:t>
            </a:fld>
            <a:endParaRPr lang="en-US" dirty="0"/>
          </a:p>
        </p:txBody>
      </p:sp>
    </p:spTree>
    <p:extLst>
      <p:ext uri="{BB962C8B-B14F-4D97-AF65-F5344CB8AC3E}">
        <p14:creationId xmlns:p14="http://schemas.microsoft.com/office/powerpoint/2010/main" val="356441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25</a:t>
            </a:fld>
            <a:endParaRPr lang="en-US" dirty="0"/>
          </a:p>
        </p:txBody>
      </p:sp>
    </p:spTree>
    <p:extLst>
      <p:ext uri="{BB962C8B-B14F-4D97-AF65-F5344CB8AC3E}">
        <p14:creationId xmlns:p14="http://schemas.microsoft.com/office/powerpoint/2010/main" val="181919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4</a:t>
            </a:fld>
            <a:endParaRPr lang="en-US" dirty="0"/>
          </a:p>
        </p:txBody>
      </p:sp>
    </p:spTree>
    <p:extLst>
      <p:ext uri="{BB962C8B-B14F-4D97-AF65-F5344CB8AC3E}">
        <p14:creationId xmlns:p14="http://schemas.microsoft.com/office/powerpoint/2010/main" val="62643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399 completed successfully (met testing requirements)</a:t>
            </a:r>
          </a:p>
          <a:p>
            <a:endParaRPr lang="en-US" dirty="0">
              <a:cs typeface="Calibri"/>
            </a:endParaRPr>
          </a:p>
          <a:p>
            <a:r>
              <a:rPr lang="en-US" dirty="0">
                <a:cs typeface="Calibri"/>
              </a:rPr>
              <a:t>Of 399 successful projects, 306 procured/acquired</a:t>
            </a:r>
          </a:p>
          <a:p>
            <a:r>
              <a:rPr lang="en-US" dirty="0">
                <a:cs typeface="Calibri"/>
              </a:rPr>
              <a:t>Remaining 93 either did not transition or were partially successful (test article in use, follow-on RDT&amp;E, inform requirements, etc.)</a:t>
            </a:r>
          </a:p>
          <a:p>
            <a:endParaRPr lang="en-US" dirty="0">
              <a:cs typeface="Calibri"/>
            </a:endParaRPr>
          </a:p>
        </p:txBody>
      </p:sp>
      <p:sp>
        <p:nvSpPr>
          <p:cNvPr id="4" name="Slide Number Placeholder 3"/>
          <p:cNvSpPr>
            <a:spLocks noGrp="1"/>
          </p:cNvSpPr>
          <p:nvPr>
            <p:ph type="sldNum" sz="quarter" idx="10"/>
          </p:nvPr>
        </p:nvSpPr>
        <p:spPr/>
        <p:txBody>
          <a:bodyPr/>
          <a:lstStyle/>
          <a:p>
            <a:fld id="{5A71845D-0BBA-4FDB-B5C9-5392FA405068}" type="slidenum">
              <a:rPr lang="en-US" smtClean="0"/>
              <a:t>11</a:t>
            </a:fld>
            <a:endParaRPr lang="en-US" dirty="0"/>
          </a:p>
        </p:txBody>
      </p:sp>
    </p:spTree>
    <p:extLst>
      <p:ext uri="{BB962C8B-B14F-4D97-AF65-F5344CB8AC3E}">
        <p14:creationId xmlns:p14="http://schemas.microsoft.com/office/powerpoint/2010/main" val="360177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12</a:t>
            </a:fld>
            <a:endParaRPr lang="en-US" dirty="0"/>
          </a:p>
        </p:txBody>
      </p:sp>
    </p:spTree>
    <p:extLst>
      <p:ext uri="{BB962C8B-B14F-4D97-AF65-F5344CB8AC3E}">
        <p14:creationId xmlns:p14="http://schemas.microsoft.com/office/powerpoint/2010/main" val="7721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14</a:t>
            </a:fld>
            <a:endParaRPr lang="en-US" dirty="0"/>
          </a:p>
        </p:txBody>
      </p:sp>
    </p:spTree>
    <p:extLst>
      <p:ext uri="{BB962C8B-B14F-4D97-AF65-F5344CB8AC3E}">
        <p14:creationId xmlns:p14="http://schemas.microsoft.com/office/powerpoint/2010/main" val="196090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15</a:t>
            </a:fld>
            <a:endParaRPr lang="en-US" dirty="0"/>
          </a:p>
        </p:txBody>
      </p:sp>
    </p:spTree>
    <p:extLst>
      <p:ext uri="{BB962C8B-B14F-4D97-AF65-F5344CB8AC3E}">
        <p14:creationId xmlns:p14="http://schemas.microsoft.com/office/powerpoint/2010/main" val="292710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1845D-0BBA-4FDB-B5C9-5392FA405068}" type="slidenum">
              <a:rPr lang="en-US" smtClean="0"/>
              <a:t>17</a:t>
            </a:fld>
            <a:endParaRPr lang="en-US" dirty="0"/>
          </a:p>
        </p:txBody>
      </p:sp>
    </p:spTree>
    <p:extLst>
      <p:ext uri="{BB962C8B-B14F-4D97-AF65-F5344CB8AC3E}">
        <p14:creationId xmlns:p14="http://schemas.microsoft.com/office/powerpoint/2010/main" val="579208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19</a:t>
            </a:fld>
            <a:endParaRPr lang="en-US" dirty="0"/>
          </a:p>
        </p:txBody>
      </p:sp>
    </p:spTree>
    <p:extLst>
      <p:ext uri="{BB962C8B-B14F-4D97-AF65-F5344CB8AC3E}">
        <p14:creationId xmlns:p14="http://schemas.microsoft.com/office/powerpoint/2010/main" val="2831206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1845D-0BBA-4FDB-B5C9-5392FA405068}" type="slidenum">
              <a:rPr lang="en-US" smtClean="0"/>
              <a:t>22</a:t>
            </a:fld>
            <a:endParaRPr lang="en-US" dirty="0"/>
          </a:p>
        </p:txBody>
      </p:sp>
    </p:spTree>
    <p:extLst>
      <p:ext uri="{BB962C8B-B14F-4D97-AF65-F5344CB8AC3E}">
        <p14:creationId xmlns:p14="http://schemas.microsoft.com/office/powerpoint/2010/main" val="1346559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Blue">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9" y="1469108"/>
            <a:ext cx="8682878" cy="1132592"/>
          </a:xfr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2602717"/>
            <a:ext cx="8682878"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pic>
        <p:nvPicPr>
          <p:cNvPr id="14" name="Picture 13" descr="Logo&#10;&#10;Description automatically generated">
            <a:extLst>
              <a:ext uri="{FF2B5EF4-FFF2-40B4-BE49-F238E27FC236}">
                <a16:creationId xmlns:a16="http://schemas.microsoft.com/office/drawing/2014/main" id="{81C20903-627C-4714-930F-1445607D43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8026" y="4340901"/>
            <a:ext cx="2292295" cy="2292295"/>
          </a:xfrm>
          <a:prstGeom prst="rect">
            <a:avLst/>
          </a:prstGeom>
        </p:spPr>
      </p:pic>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5" y="3681215"/>
            <a:ext cx="3158753" cy="1352278"/>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Name, Title, Organization, Event Name</a:t>
            </a:r>
          </a:p>
        </p:txBody>
      </p:sp>
      <p:cxnSp>
        <p:nvCxnSpPr>
          <p:cNvPr id="26" name="Straight Connector 25">
            <a:extLst>
              <a:ext uri="{FF2B5EF4-FFF2-40B4-BE49-F238E27FC236}">
                <a16:creationId xmlns:a16="http://schemas.microsoft.com/office/drawing/2014/main" id="{0A08FEC3-F2AB-44FB-8ED3-D2730D489C87}"/>
              </a:ext>
            </a:extLst>
          </p:cNvPr>
          <p:cNvCxnSpPr>
            <a:cxnSpLocks/>
          </p:cNvCxnSpPr>
          <p:nvPr userDrawn="1"/>
        </p:nvCxnSpPr>
        <p:spPr>
          <a:xfrm>
            <a:off x="304800" y="5047086"/>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0AF11-16F7-4948-8438-01A1EDA4B912}"/>
              </a:ext>
            </a:extLst>
          </p:cNvPr>
          <p:cNvCxnSpPr>
            <a:cxnSpLocks/>
          </p:cNvCxnSpPr>
          <p:nvPr userDrawn="1"/>
        </p:nvCxnSpPr>
        <p:spPr>
          <a:xfrm>
            <a:off x="5552574" y="5047086"/>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E6DBA98-3ACC-4E40-B14F-91D59366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6" name="Text Placeholder 25">
            <a:extLst>
              <a:ext uri="{FF2B5EF4-FFF2-40B4-BE49-F238E27FC236}">
                <a16:creationId xmlns:a16="http://schemas.microsoft.com/office/drawing/2014/main" id="{04F0AEED-8082-4397-85CF-8E91DC5E6A4C}"/>
              </a:ext>
            </a:extLst>
          </p:cNvPr>
          <p:cNvSpPr>
            <a:spLocks noGrp="1"/>
          </p:cNvSpPr>
          <p:nvPr>
            <p:ph type="body" sz="quarter" idx="17" hasCustomPrompt="1"/>
          </p:nvPr>
        </p:nvSpPr>
        <p:spPr>
          <a:xfrm>
            <a:off x="5486400" y="3681215"/>
            <a:ext cx="3428997" cy="1352278"/>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Date</a:t>
            </a:r>
          </a:p>
        </p:txBody>
      </p:sp>
    </p:spTree>
    <p:extLst>
      <p:ext uri="{BB962C8B-B14F-4D97-AF65-F5344CB8AC3E}">
        <p14:creationId xmlns:p14="http://schemas.microsoft.com/office/powerpoint/2010/main" val="3135370765"/>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9" y="1469108"/>
            <a:ext cx="8682878" cy="1132592"/>
          </a:xfrm>
        </p:spPr>
        <p:txBody>
          <a:bodyPr anchor="b">
            <a:noAutofit/>
          </a:bodyPr>
          <a:lstStyle>
            <a:lvl1pPr marL="0" indent="0">
              <a:lnSpc>
                <a:spcPct val="100000"/>
              </a:lnSpc>
              <a:spcBef>
                <a:spcPts val="0"/>
              </a:spcBef>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2602717"/>
            <a:ext cx="8682878"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5" y="3681215"/>
            <a:ext cx="3158753" cy="1352278"/>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Name, Title, Organization, Event Name</a:t>
            </a:r>
          </a:p>
        </p:txBody>
      </p:sp>
      <p:cxnSp>
        <p:nvCxnSpPr>
          <p:cNvPr id="26" name="Straight Connector 25">
            <a:extLst>
              <a:ext uri="{FF2B5EF4-FFF2-40B4-BE49-F238E27FC236}">
                <a16:creationId xmlns:a16="http://schemas.microsoft.com/office/drawing/2014/main" id="{0A08FEC3-F2AB-44FB-8ED3-D2730D489C87}"/>
              </a:ext>
            </a:extLst>
          </p:cNvPr>
          <p:cNvCxnSpPr>
            <a:cxnSpLocks/>
          </p:cNvCxnSpPr>
          <p:nvPr userDrawn="1"/>
        </p:nvCxnSpPr>
        <p:spPr>
          <a:xfrm>
            <a:off x="304800" y="5047086"/>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0AF11-16F7-4948-8438-01A1EDA4B912}"/>
              </a:ext>
            </a:extLst>
          </p:cNvPr>
          <p:cNvCxnSpPr>
            <a:cxnSpLocks/>
          </p:cNvCxnSpPr>
          <p:nvPr userDrawn="1"/>
        </p:nvCxnSpPr>
        <p:spPr>
          <a:xfrm>
            <a:off x="5552574" y="5047086"/>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F5AFFFF-4484-46CD-BBD4-5EB6DBBF30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pic>
        <p:nvPicPr>
          <p:cNvPr id="15" name="Picture 14" descr="Logo&#10;&#10;Description automatically generated">
            <a:extLst>
              <a:ext uri="{FF2B5EF4-FFF2-40B4-BE49-F238E27FC236}">
                <a16:creationId xmlns:a16="http://schemas.microsoft.com/office/drawing/2014/main" id="{23A5093C-2F17-49FC-A390-E06C239B77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8026" y="4340901"/>
            <a:ext cx="2292295" cy="2292295"/>
          </a:xfrm>
          <a:prstGeom prst="rect">
            <a:avLst/>
          </a:prstGeom>
        </p:spPr>
      </p:pic>
      <p:sp>
        <p:nvSpPr>
          <p:cNvPr id="16" name="Text Placeholder 25">
            <a:extLst>
              <a:ext uri="{FF2B5EF4-FFF2-40B4-BE49-F238E27FC236}">
                <a16:creationId xmlns:a16="http://schemas.microsoft.com/office/drawing/2014/main" id="{24FBD113-D92A-41F5-98F6-432C582FD227}"/>
              </a:ext>
            </a:extLst>
          </p:cNvPr>
          <p:cNvSpPr>
            <a:spLocks noGrp="1"/>
          </p:cNvSpPr>
          <p:nvPr>
            <p:ph type="body" sz="quarter" idx="17" hasCustomPrompt="1"/>
          </p:nvPr>
        </p:nvSpPr>
        <p:spPr>
          <a:xfrm>
            <a:off x="5486400" y="3688012"/>
            <a:ext cx="3428997" cy="1352278"/>
          </a:xfrm>
        </p:spPr>
        <p:txBody>
          <a:bodyPr anchor="b">
            <a:normAutofit/>
          </a:bodyPr>
          <a:lstStyle>
            <a:lvl1pPr marL="0" indent="0">
              <a:lnSpc>
                <a:spcPct val="100000"/>
              </a:lnSpc>
              <a:spcBef>
                <a:spcPts val="0"/>
              </a:spcBef>
              <a:buNone/>
              <a:defRPr sz="12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Date</a:t>
            </a:r>
          </a:p>
        </p:txBody>
      </p:sp>
    </p:spTree>
    <p:extLst>
      <p:ext uri="{BB962C8B-B14F-4D97-AF65-F5344CB8AC3E}">
        <p14:creationId xmlns:p14="http://schemas.microsoft.com/office/powerpoint/2010/main" val="895690386"/>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dirty="0"/>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p:nvPr>
        </p:nvSpPr>
        <p:spPr>
          <a:xfrm>
            <a:off x="589006" y="1577787"/>
            <a:ext cx="11013990" cy="47034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662ACA27-ADC8-4D6B-B92D-4C8203D8965A}"/>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sp>
        <p:nvSpPr>
          <p:cNvPr id="2" name="TextBox 1">
            <a:extLst>
              <a:ext uri="{FF2B5EF4-FFF2-40B4-BE49-F238E27FC236}">
                <a16:creationId xmlns:a16="http://schemas.microsoft.com/office/drawing/2014/main" id="{3D307318-B90E-AD3D-1C3F-88E48A049265}"/>
              </a:ext>
            </a:extLst>
          </p:cNvPr>
          <p:cNvSpPr txBox="1"/>
          <p:nvPr userDrawn="1"/>
        </p:nvSpPr>
        <p:spPr>
          <a:xfrm>
            <a:off x="2055681" y="6552327"/>
            <a:ext cx="80783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111C4E"/>
                </a:solidFill>
                <a:latin typeface="Arial" panose="020B0604020202020204" pitchFamily="34" charset="0"/>
                <a:cs typeface="Arial" panose="020B0604020202020204" pitchFamily="34" charset="0"/>
              </a:rPr>
              <a:t>Distribution A – Approved for Public Release</a:t>
            </a:r>
          </a:p>
        </p:txBody>
      </p:sp>
    </p:spTree>
    <p:extLst>
      <p:ext uri="{BB962C8B-B14F-4D97-AF65-F5344CB8AC3E}">
        <p14:creationId xmlns:p14="http://schemas.microsoft.com/office/powerpoint/2010/main" val="276092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95DF160-2252-4507-9087-606C83CDB7D9}" type="slidenum">
              <a:rPr lang="en-US" smtClean="0"/>
              <a:t>‹#›</a:t>
            </a:fld>
            <a:endParaRPr lang="en-US" dirty="0"/>
          </a:p>
        </p:txBody>
      </p:sp>
      <p:sp>
        <p:nvSpPr>
          <p:cNvPr id="8" name="Content Placeholder 2">
            <a:extLst>
              <a:ext uri="{FF2B5EF4-FFF2-40B4-BE49-F238E27FC236}">
                <a16:creationId xmlns:a16="http://schemas.microsoft.com/office/drawing/2014/main" id="{8E79B043-C0A7-4183-B8D2-5272E2A78FA1}"/>
              </a:ext>
            </a:extLst>
          </p:cNvPr>
          <p:cNvSpPr>
            <a:spLocks noGrp="1"/>
          </p:cNvSpPr>
          <p:nvPr>
            <p:ph sz="half" idx="1"/>
          </p:nvPr>
        </p:nvSpPr>
        <p:spPr>
          <a:xfrm>
            <a:off x="589005" y="1586603"/>
            <a:ext cx="5381490" cy="4706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63483C11-CE42-4C67-A1FA-C298FF262869}"/>
              </a:ext>
            </a:extLst>
          </p:cNvPr>
          <p:cNvSpPr>
            <a:spLocks noGrp="1"/>
          </p:cNvSpPr>
          <p:nvPr>
            <p:ph sz="half" idx="2"/>
          </p:nvPr>
        </p:nvSpPr>
        <p:spPr>
          <a:xfrm>
            <a:off x="6221506" y="1589111"/>
            <a:ext cx="5381490" cy="4706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3DC8C1B2-AF21-4DC1-87DA-2B3D9B777B3F}"/>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sp>
        <p:nvSpPr>
          <p:cNvPr id="2" name="TextBox 1">
            <a:extLst>
              <a:ext uri="{FF2B5EF4-FFF2-40B4-BE49-F238E27FC236}">
                <a16:creationId xmlns:a16="http://schemas.microsoft.com/office/drawing/2014/main" id="{07F947FF-CF9F-433C-F7E8-7E243BF4C370}"/>
              </a:ext>
            </a:extLst>
          </p:cNvPr>
          <p:cNvSpPr txBox="1"/>
          <p:nvPr userDrawn="1"/>
        </p:nvSpPr>
        <p:spPr>
          <a:xfrm>
            <a:off x="2055681" y="6552327"/>
            <a:ext cx="80783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111C4E"/>
                </a:solidFill>
                <a:latin typeface="Arial" panose="020B0604020202020204" pitchFamily="34" charset="0"/>
                <a:cs typeface="Arial" panose="020B0604020202020204" pitchFamily="34" charset="0"/>
              </a:rPr>
              <a:t>Distribution A – Approved for Public Release</a:t>
            </a:r>
          </a:p>
        </p:txBody>
      </p:sp>
    </p:spTree>
    <p:extLst>
      <p:ext uri="{BB962C8B-B14F-4D97-AF65-F5344CB8AC3E}">
        <p14:creationId xmlns:p14="http://schemas.microsoft.com/office/powerpoint/2010/main" val="246922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34AE39E-795B-4C54-9E6B-C2A9373A203D}"/>
              </a:ext>
            </a:extLst>
          </p:cNvPr>
          <p:cNvSpPr>
            <a:spLocks noGrp="1"/>
          </p:cNvSpPr>
          <p:nvPr>
            <p:ph type="body" idx="1"/>
          </p:nvPr>
        </p:nvSpPr>
        <p:spPr>
          <a:xfrm>
            <a:off x="589004" y="1572625"/>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A7F1FCBE-CC4B-4EA5-BA68-AEC6F6335A60}"/>
              </a:ext>
            </a:extLst>
          </p:cNvPr>
          <p:cNvSpPr>
            <a:spLocks noGrp="1"/>
          </p:cNvSpPr>
          <p:nvPr>
            <p:ph sz="half" idx="2"/>
          </p:nvPr>
        </p:nvSpPr>
        <p:spPr>
          <a:xfrm>
            <a:off x="589005" y="2314381"/>
            <a:ext cx="5387466" cy="3972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2134E0B-607F-4762-B2F5-9B61C30BB63D}"/>
              </a:ext>
            </a:extLst>
          </p:cNvPr>
          <p:cNvSpPr>
            <a:spLocks noGrp="1"/>
          </p:cNvSpPr>
          <p:nvPr>
            <p:ph type="body" sz="quarter" idx="3"/>
          </p:nvPr>
        </p:nvSpPr>
        <p:spPr>
          <a:xfrm>
            <a:off x="6215529" y="1585409"/>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5">
            <a:extLst>
              <a:ext uri="{FF2B5EF4-FFF2-40B4-BE49-F238E27FC236}">
                <a16:creationId xmlns:a16="http://schemas.microsoft.com/office/drawing/2014/main" id="{572878B0-6B65-4F88-927C-48B14A89BBB8}"/>
              </a:ext>
            </a:extLst>
          </p:cNvPr>
          <p:cNvSpPr>
            <a:spLocks noGrp="1"/>
          </p:cNvSpPr>
          <p:nvPr>
            <p:ph sz="quarter" idx="4"/>
          </p:nvPr>
        </p:nvSpPr>
        <p:spPr>
          <a:xfrm>
            <a:off x="6215529" y="2314381"/>
            <a:ext cx="5387467" cy="3972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6">
            <a:extLst>
              <a:ext uri="{FF2B5EF4-FFF2-40B4-BE49-F238E27FC236}">
                <a16:creationId xmlns:a16="http://schemas.microsoft.com/office/drawing/2014/main" id="{900E05FB-392D-41E4-A5B8-1EBD0BDA0CC3}"/>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dirty="0"/>
          </a:p>
        </p:txBody>
      </p:sp>
      <p:sp>
        <p:nvSpPr>
          <p:cNvPr id="15" name="Title Placeholder 1">
            <a:extLst>
              <a:ext uri="{FF2B5EF4-FFF2-40B4-BE49-F238E27FC236}">
                <a16:creationId xmlns:a16="http://schemas.microsoft.com/office/drawing/2014/main" id="{BA6E916A-95F8-407B-A3B6-8D388814225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sp>
        <p:nvSpPr>
          <p:cNvPr id="2" name="TextBox 1">
            <a:extLst>
              <a:ext uri="{FF2B5EF4-FFF2-40B4-BE49-F238E27FC236}">
                <a16:creationId xmlns:a16="http://schemas.microsoft.com/office/drawing/2014/main" id="{48A43FD0-E945-8C9B-3FFD-C1B2161FE614}"/>
              </a:ext>
            </a:extLst>
          </p:cNvPr>
          <p:cNvSpPr txBox="1"/>
          <p:nvPr userDrawn="1"/>
        </p:nvSpPr>
        <p:spPr>
          <a:xfrm>
            <a:off x="2055681" y="6552327"/>
            <a:ext cx="80783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111C4E"/>
                </a:solidFill>
                <a:latin typeface="Arial" panose="020B0604020202020204" pitchFamily="34" charset="0"/>
                <a:cs typeface="Arial" panose="020B0604020202020204" pitchFamily="34" charset="0"/>
              </a:rPr>
              <a:t>Distribution A – Approved for Public Release</a:t>
            </a:r>
          </a:p>
        </p:txBody>
      </p:sp>
    </p:spTree>
    <p:extLst>
      <p:ext uri="{BB962C8B-B14F-4D97-AF65-F5344CB8AC3E}">
        <p14:creationId xmlns:p14="http://schemas.microsoft.com/office/powerpoint/2010/main" val="176723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Slide Number Placeholder 6">
            <a:extLst>
              <a:ext uri="{FF2B5EF4-FFF2-40B4-BE49-F238E27FC236}">
                <a16:creationId xmlns:a16="http://schemas.microsoft.com/office/drawing/2014/main" id="{A5628371-BC62-49BA-9341-98C17AFE7575}"/>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dirty="0"/>
          </a:p>
        </p:txBody>
      </p:sp>
      <p:sp>
        <p:nvSpPr>
          <p:cNvPr id="7" name="Title Placeholder 1">
            <a:extLst>
              <a:ext uri="{FF2B5EF4-FFF2-40B4-BE49-F238E27FC236}">
                <a16:creationId xmlns:a16="http://schemas.microsoft.com/office/drawing/2014/main" id="{292B819A-C3D3-474E-8A22-C4C494EA937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sp>
        <p:nvSpPr>
          <p:cNvPr id="2" name="TextBox 1">
            <a:extLst>
              <a:ext uri="{FF2B5EF4-FFF2-40B4-BE49-F238E27FC236}">
                <a16:creationId xmlns:a16="http://schemas.microsoft.com/office/drawing/2014/main" id="{EEE76AB2-38AB-CAC0-4B1E-4E80E347E0B4}"/>
              </a:ext>
            </a:extLst>
          </p:cNvPr>
          <p:cNvSpPr txBox="1"/>
          <p:nvPr userDrawn="1"/>
        </p:nvSpPr>
        <p:spPr>
          <a:xfrm>
            <a:off x="2055681" y="6552327"/>
            <a:ext cx="80783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111C4E"/>
                </a:solidFill>
                <a:latin typeface="Arial" panose="020B0604020202020204" pitchFamily="34" charset="0"/>
                <a:cs typeface="Arial" panose="020B0604020202020204" pitchFamily="34" charset="0"/>
              </a:rPr>
              <a:t>Distribution A – Approved for Public Release</a:t>
            </a:r>
          </a:p>
        </p:txBody>
      </p:sp>
    </p:spTree>
    <p:extLst>
      <p:ext uri="{BB962C8B-B14F-4D97-AF65-F5344CB8AC3E}">
        <p14:creationId xmlns:p14="http://schemas.microsoft.com/office/powerpoint/2010/main" val="21598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7143252-303C-7148-8A7E-1D6C4C1DEA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2" y="0"/>
            <a:ext cx="12179300" cy="6858000"/>
          </a:xfrm>
          <a:prstGeom prst="rect">
            <a:avLst/>
          </a:prstGeom>
        </p:spPr>
      </p:pic>
      <p:sp>
        <p:nvSpPr>
          <p:cNvPr id="2" name="Title 1">
            <a:extLst>
              <a:ext uri="{FF2B5EF4-FFF2-40B4-BE49-F238E27FC236}">
                <a16:creationId xmlns:a16="http://schemas.microsoft.com/office/drawing/2014/main" id="{D8F54AF1-B5F0-CF40-9982-B1A45FD211E1}"/>
              </a:ext>
            </a:extLst>
          </p:cNvPr>
          <p:cNvSpPr>
            <a:spLocks noGrp="1"/>
          </p:cNvSpPr>
          <p:nvPr>
            <p:ph type="ctrTitle"/>
          </p:nvPr>
        </p:nvSpPr>
        <p:spPr>
          <a:xfrm>
            <a:off x="1717040" y="116047"/>
            <a:ext cx="9144000" cy="666432"/>
          </a:xfrm>
        </p:spPr>
        <p:txBody>
          <a:bodyPr anchor="b">
            <a:normAutofit/>
          </a:bodyPr>
          <a:lstStyle>
            <a:lvl1pPr algn="l">
              <a:defRPr sz="3200"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48D946B-E153-0344-B8C8-86DA0F0054BD}"/>
              </a:ext>
            </a:extLst>
          </p:cNvPr>
          <p:cNvSpPr>
            <a:spLocks noGrp="1"/>
          </p:cNvSpPr>
          <p:nvPr>
            <p:ph type="subTitle" idx="1"/>
          </p:nvPr>
        </p:nvSpPr>
        <p:spPr>
          <a:xfrm>
            <a:off x="436880" y="1214438"/>
            <a:ext cx="11318240" cy="4556442"/>
          </a:xfrm>
        </p:spPr>
        <p:txBody>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8635839-75CA-2B46-9BB9-73D8D4A162B3}"/>
              </a:ext>
            </a:extLst>
          </p:cNvPr>
          <p:cNvSpPr>
            <a:spLocks noGrp="1"/>
          </p:cNvSpPr>
          <p:nvPr>
            <p:ph type="sldNum" sz="quarter" idx="12"/>
          </p:nvPr>
        </p:nvSpPr>
        <p:spPr>
          <a:xfrm>
            <a:off x="9296400" y="6305554"/>
            <a:ext cx="2743200" cy="365125"/>
          </a:xfrm>
        </p:spPr>
        <p:txBody>
          <a:bodyPr/>
          <a:lstStyle>
            <a:lvl1pPr>
              <a:defRPr>
                <a:solidFill>
                  <a:schemeClr val="tx1"/>
                </a:solidFill>
              </a:defRPr>
            </a:lvl1pPr>
          </a:lstStyle>
          <a:p>
            <a:fld id="{54E25250-6F4D-D343-81A8-66B8F9922911}" type="slidenum">
              <a:rPr lang="en-US" smtClean="0"/>
              <a:pPr/>
              <a:t>‹#›</a:t>
            </a:fld>
            <a:endParaRPr lang="en-US" dirty="0"/>
          </a:p>
        </p:txBody>
      </p:sp>
      <p:pic>
        <p:nvPicPr>
          <p:cNvPr id="10" name="Picture 9">
            <a:extLst>
              <a:ext uri="{FF2B5EF4-FFF2-40B4-BE49-F238E27FC236}">
                <a16:creationId xmlns:a16="http://schemas.microsoft.com/office/drawing/2014/main" id="{E081C162-2DB7-CB48-B739-83F65D09A1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1" y="87921"/>
            <a:ext cx="731520" cy="731520"/>
          </a:xfrm>
          <a:prstGeom prst="rect">
            <a:avLst/>
          </a:prstGeom>
        </p:spPr>
      </p:pic>
      <p:pic>
        <p:nvPicPr>
          <p:cNvPr id="11" name="Picture 10">
            <a:extLst>
              <a:ext uri="{FF2B5EF4-FFF2-40B4-BE49-F238E27FC236}">
                <a16:creationId xmlns:a16="http://schemas.microsoft.com/office/drawing/2014/main" id="{9A96E84D-C32C-7041-9D8A-9F99117BFF0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54310" y="39805"/>
            <a:ext cx="826479" cy="826479"/>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88464" y="3246104"/>
            <a:ext cx="4615072" cy="365792"/>
          </a:xfrm>
          <a:prstGeom prst="rect">
            <a:avLst/>
          </a:prstGeom>
        </p:spPr>
      </p:pic>
      <p:sp>
        <p:nvSpPr>
          <p:cNvPr id="5" name="TextBox 4">
            <a:extLst>
              <a:ext uri="{FF2B5EF4-FFF2-40B4-BE49-F238E27FC236}">
                <a16:creationId xmlns:a16="http://schemas.microsoft.com/office/drawing/2014/main" id="{B4C057CA-CF81-9663-3FC9-CDCB254AF93D}"/>
              </a:ext>
            </a:extLst>
          </p:cNvPr>
          <p:cNvSpPr txBox="1"/>
          <p:nvPr userDrawn="1"/>
        </p:nvSpPr>
        <p:spPr>
          <a:xfrm>
            <a:off x="2055681" y="6552327"/>
            <a:ext cx="80783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111C4E"/>
                </a:solidFill>
                <a:latin typeface="Arial" panose="020B0604020202020204" pitchFamily="34" charset="0"/>
                <a:cs typeface="Arial" panose="020B0604020202020204" pitchFamily="34" charset="0"/>
              </a:rPr>
              <a:t>Distribution A – Approved for Public Release</a:t>
            </a:r>
          </a:p>
        </p:txBody>
      </p:sp>
    </p:spTree>
    <p:extLst>
      <p:ext uri="{BB962C8B-B14F-4D97-AF65-F5344CB8AC3E}">
        <p14:creationId xmlns:p14="http://schemas.microsoft.com/office/powerpoint/2010/main" val="60033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b="1" spc="-5" dirty="0">
                <a:solidFill>
                  <a:srgbClr val="FFFFFF"/>
                </a:solidFill>
                <a:latin typeface="Arial"/>
                <a:cs typeface="Arial"/>
              </a:rPr>
              <a:t>Distribution A – </a:t>
            </a:r>
            <a:r>
              <a:rPr lang="en-US" b="1" spc="-10" dirty="0">
                <a:solidFill>
                  <a:srgbClr val="FFFFFF"/>
                </a:solidFill>
                <a:latin typeface="Arial"/>
                <a:cs typeface="Arial"/>
              </a:rPr>
              <a:t>Approved </a:t>
            </a:r>
            <a:r>
              <a:rPr lang="en-US" b="1" spc="-5" dirty="0">
                <a:solidFill>
                  <a:srgbClr val="FFFFFF"/>
                </a:solidFill>
                <a:latin typeface="Arial"/>
                <a:cs typeface="Arial"/>
              </a:rPr>
              <a:t>for Public Release Case</a:t>
            </a:r>
            <a:r>
              <a:rPr lang="en-US" b="1" spc="-160" dirty="0">
                <a:solidFill>
                  <a:srgbClr val="FFFFFF"/>
                </a:solidFill>
                <a:latin typeface="Arial"/>
                <a:cs typeface="Arial"/>
              </a:rPr>
              <a:t> </a:t>
            </a:r>
            <a:r>
              <a:rPr lang="en-US" b="1" spc="-10" dirty="0">
                <a:solidFill>
                  <a:srgbClr val="FFFFFF"/>
                </a:solidFill>
                <a:latin typeface="Arial"/>
                <a:cs typeface="Arial"/>
              </a:rPr>
              <a:t>21-S-2675</a:t>
            </a:r>
            <a:endParaRPr lang="en-US" dirty="0">
              <a:latin typeface="Arial"/>
              <a:cs typeface="Arial"/>
            </a:endParaRPr>
          </a:p>
        </p:txBody>
      </p:sp>
      <p:sp>
        <p:nvSpPr>
          <p:cNvPr id="6" name="Slide Number Placeholder 5"/>
          <p:cNvSpPr>
            <a:spLocks noGrp="1"/>
          </p:cNvSpPr>
          <p:nvPr>
            <p:ph type="sldNum" sz="quarter" idx="12"/>
          </p:nvPr>
        </p:nvSpPr>
        <p:spPr/>
        <p:txBody>
          <a:bodyPr/>
          <a:lstStyle/>
          <a:p>
            <a:fld id="{A95DF160-2252-4507-9087-606C83CDB7D9}" type="slidenum">
              <a:rPr lang="en-US" smtClean="0"/>
              <a:t>‹#›</a:t>
            </a:fld>
            <a:endParaRPr lang="en-US" dirty="0"/>
          </a:p>
        </p:txBody>
      </p:sp>
      <p:sp>
        <p:nvSpPr>
          <p:cNvPr id="4" name="TextBox 3">
            <a:extLst>
              <a:ext uri="{FF2B5EF4-FFF2-40B4-BE49-F238E27FC236}">
                <a16:creationId xmlns:a16="http://schemas.microsoft.com/office/drawing/2014/main" id="{FEC14CC2-0644-76E3-7FD8-CE1A3F56F26E}"/>
              </a:ext>
            </a:extLst>
          </p:cNvPr>
          <p:cNvSpPr txBox="1"/>
          <p:nvPr userDrawn="1"/>
        </p:nvSpPr>
        <p:spPr>
          <a:xfrm>
            <a:off x="2055681" y="6552327"/>
            <a:ext cx="80783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111C4E"/>
                </a:solidFill>
                <a:latin typeface="Arial" panose="020B0604020202020204" pitchFamily="34" charset="0"/>
                <a:cs typeface="Arial" panose="020B0604020202020204" pitchFamily="34" charset="0"/>
              </a:rPr>
              <a:t>Distribution A – Approved for Public Release</a:t>
            </a:r>
          </a:p>
        </p:txBody>
      </p:sp>
    </p:spTree>
    <p:extLst>
      <p:ext uri="{BB962C8B-B14F-4D97-AF65-F5344CB8AC3E}">
        <p14:creationId xmlns:p14="http://schemas.microsoft.com/office/powerpoint/2010/main" val="157908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FDE4361E-F2F1-47E0-A6F7-DD44B5B634B1}"/>
              </a:ext>
            </a:extLst>
          </p:cNvPr>
          <p:cNvSpPr>
            <a:spLocks noGrp="1"/>
          </p:cNvSpPr>
          <p:nvPr>
            <p:ph type="body" sz="quarter" idx="16" hasCustomPrompt="1"/>
          </p:nvPr>
        </p:nvSpPr>
        <p:spPr>
          <a:xfrm>
            <a:off x="1957139" y="6016"/>
            <a:ext cx="8237620" cy="228600"/>
          </a:xfrm>
        </p:spPr>
        <p:txBody>
          <a:bodyPr anchor="ctr">
            <a:noAutofit/>
          </a:bodyPr>
          <a:lstStyle>
            <a:lvl1pPr marL="0" indent="0" algn="ctr">
              <a:lnSpc>
                <a:spcPct val="100000"/>
              </a:lnSpc>
              <a:spcBef>
                <a:spcPts val="0"/>
              </a:spcBef>
              <a:buNone/>
              <a:defRPr sz="1000">
                <a:solidFill>
                  <a:schemeClr val="bg1"/>
                </a:solidFill>
              </a:defRPr>
            </a:lvl1pPr>
          </a:lstStyle>
          <a:p>
            <a:r>
              <a:rPr lang="en-US"/>
              <a:t>CUI</a:t>
            </a:r>
          </a:p>
        </p:txBody>
      </p:sp>
      <p:sp>
        <p:nvSpPr>
          <p:cNvPr id="6" name="Text Placeholder 2">
            <a:extLst>
              <a:ext uri="{FF2B5EF4-FFF2-40B4-BE49-F238E27FC236}">
                <a16:creationId xmlns:a16="http://schemas.microsoft.com/office/drawing/2014/main" id="{58FF3ABF-64B4-478D-89C3-6C224FFE6E1B}"/>
              </a:ext>
            </a:extLst>
          </p:cNvPr>
          <p:cNvSpPr>
            <a:spLocks noGrp="1"/>
          </p:cNvSpPr>
          <p:nvPr>
            <p:ph type="body" sz="quarter" idx="17" hasCustomPrompt="1"/>
          </p:nvPr>
        </p:nvSpPr>
        <p:spPr>
          <a:xfrm>
            <a:off x="1957138" y="6486860"/>
            <a:ext cx="8237620" cy="365125"/>
          </a:xfrm>
        </p:spPr>
        <p:txBody>
          <a:bodyPr anchor="ctr">
            <a:noAutofit/>
          </a:bodyPr>
          <a:lstStyle>
            <a:lvl1pPr marL="0" indent="0" algn="ctr">
              <a:lnSpc>
                <a:spcPct val="100000"/>
              </a:lnSpc>
              <a:spcBef>
                <a:spcPts val="0"/>
              </a:spcBef>
              <a:buNone/>
              <a:defRPr sz="1000"/>
            </a:lvl1pPr>
          </a:lstStyle>
          <a:p>
            <a:r>
              <a:rPr lang="en-US"/>
              <a:t>CUI</a:t>
            </a:r>
          </a:p>
        </p:txBody>
      </p:sp>
      <p:sp>
        <p:nvSpPr>
          <p:cNvPr id="4" name="TextBox 3">
            <a:extLst>
              <a:ext uri="{FF2B5EF4-FFF2-40B4-BE49-F238E27FC236}">
                <a16:creationId xmlns:a16="http://schemas.microsoft.com/office/drawing/2014/main" id="{737CF3E2-6876-29FD-4B07-5719EBA4070D}"/>
              </a:ext>
            </a:extLst>
          </p:cNvPr>
          <p:cNvSpPr txBox="1"/>
          <p:nvPr userDrawn="1"/>
        </p:nvSpPr>
        <p:spPr>
          <a:xfrm>
            <a:off x="2055681" y="6552327"/>
            <a:ext cx="80783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111C4E"/>
                </a:solidFill>
                <a:latin typeface="Arial" panose="020B0604020202020204" pitchFamily="34" charset="0"/>
                <a:cs typeface="Arial" panose="020B0604020202020204" pitchFamily="34" charset="0"/>
              </a:rPr>
              <a:t>Distribution A – Approved for Public Release</a:t>
            </a:r>
          </a:p>
        </p:txBody>
      </p:sp>
    </p:spTree>
    <p:extLst>
      <p:ext uri="{BB962C8B-B14F-4D97-AF65-F5344CB8AC3E}">
        <p14:creationId xmlns:p14="http://schemas.microsoft.com/office/powerpoint/2010/main" val="112537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77" y="1447799"/>
            <a:ext cx="10987418" cy="48334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89005" y="6492875"/>
            <a:ext cx="1345608"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r>
              <a:rPr lang="en-US" dirty="0"/>
              <a:t>2/08/2024</a:t>
            </a:r>
          </a:p>
        </p:txBody>
      </p:sp>
      <p:sp>
        <p:nvSpPr>
          <p:cNvPr id="6" name="Slide Number Placeholder 5"/>
          <p:cNvSpPr>
            <a:spLocks noGrp="1"/>
          </p:cNvSpPr>
          <p:nvPr>
            <p:ph type="sldNum" sz="quarter" idx="4"/>
          </p:nvPr>
        </p:nvSpPr>
        <p:spPr>
          <a:xfrm>
            <a:off x="10257387" y="6492875"/>
            <a:ext cx="1345608"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2" name="Rectangle 1">
            <a:extLst>
              <a:ext uri="{FF2B5EF4-FFF2-40B4-BE49-F238E27FC236}">
                <a16:creationId xmlns:a16="http://schemas.microsoft.com/office/drawing/2014/main" id="{22C47FE3-A78E-49F8-82D8-727AE4C443A6}"/>
              </a:ext>
            </a:extLst>
          </p:cNvPr>
          <p:cNvSpPr/>
          <p:nvPr userDrawn="1"/>
        </p:nvSpPr>
        <p:spPr>
          <a:xfrm>
            <a:off x="0" y="0"/>
            <a:ext cx="12192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F0EE82B-7AC6-46DF-B3E8-774E1E63A8CB}"/>
              </a:ext>
            </a:extLst>
          </p:cNvPr>
          <p:cNvCxnSpPr>
            <a:cxnSpLocks/>
          </p:cNvCxnSpPr>
          <p:nvPr userDrawn="1"/>
        </p:nvCxnSpPr>
        <p:spPr>
          <a:xfrm>
            <a:off x="0" y="1321747"/>
            <a:ext cx="10345994"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1FBE12-BC41-4A51-82C8-D4FA199B60DF}"/>
              </a:ext>
            </a:extLst>
          </p:cNvPr>
          <p:cNvCxnSpPr>
            <a:cxnSpLocks/>
          </p:cNvCxnSpPr>
          <p:nvPr userDrawn="1"/>
        </p:nvCxnSpPr>
        <p:spPr>
          <a:xfrm flipH="1">
            <a:off x="10345994" y="1321747"/>
            <a:ext cx="1846006"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B25B9EB2-CBB6-432C-82AE-7240411A357E}"/>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pic>
        <p:nvPicPr>
          <p:cNvPr id="16" name="Picture 15" descr="Logo&#10;&#10;Description automatically generated">
            <a:extLst>
              <a:ext uri="{FF2B5EF4-FFF2-40B4-BE49-F238E27FC236}">
                <a16:creationId xmlns:a16="http://schemas.microsoft.com/office/drawing/2014/main" id="{20AE59F4-CB15-48D9-8412-8125A843351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943" y="-10875"/>
            <a:ext cx="1345608" cy="1345608"/>
          </a:xfrm>
          <a:prstGeom prst="rect">
            <a:avLst/>
          </a:prstGeom>
        </p:spPr>
      </p:pic>
    </p:spTree>
    <p:extLst>
      <p:ext uri="{BB962C8B-B14F-4D97-AF65-F5344CB8AC3E}">
        <p14:creationId xmlns:p14="http://schemas.microsoft.com/office/powerpoint/2010/main" val="1507186715"/>
      </p:ext>
    </p:extLst>
  </p:cSld>
  <p:clrMap bg1="lt1" tx1="dk1" bg2="lt2" tx2="dk2" accent1="accent1" accent2="accent2" accent3="accent3" accent4="accent4" accent5="accent5" accent6="accent6" hlink="hlink" folHlink="folHlink"/>
  <p:sldLayoutIdLst>
    <p:sldLayoutId id="2147483702" r:id="rId1"/>
    <p:sldLayoutId id="2147483732" r:id="rId2"/>
    <p:sldLayoutId id="2147483704" r:id="rId3"/>
    <p:sldLayoutId id="2147483708" r:id="rId4"/>
    <p:sldLayoutId id="2147483709" r:id="rId5"/>
    <p:sldLayoutId id="2147483710" r:id="rId6"/>
    <p:sldLayoutId id="2147483733" r:id="rId7"/>
    <p:sldLayoutId id="2147483734" r:id="rId8"/>
    <p:sldLayoutId id="2147483735" r:id="rId9"/>
  </p:sldLayoutIdLst>
  <p:hf hdr="0"/>
  <p:txStyles>
    <p:title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jp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 Id="rId1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3.xml"/><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hyperlink" Target="mailto:mark.stoffel.ctr@navy.mil" TargetMode="External"/><Relationship Id="rId3" Type="http://schemas.openxmlformats.org/officeDocument/2006/relationships/hyperlink" Target="mailto:Jeffrey.e.naff.mil@mail.mil" TargetMode="External"/><Relationship Id="rId7" Type="http://schemas.openxmlformats.org/officeDocument/2006/relationships/hyperlink" Target="mailto:rino.imperiale.civ@army.mil" TargetMode="External"/><Relationship Id="rId12" Type="http://schemas.openxmlformats.org/officeDocument/2006/relationships/hyperlink" Target="mailto:gail.m.Kemeliotis.ctr@socom.mi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mailto:Mark.j.morgan26.ctr@mail.mil" TargetMode="External"/><Relationship Id="rId11" Type="http://schemas.openxmlformats.org/officeDocument/2006/relationships/hyperlink" Target="mailto:william.a.reed32.ctr@mail.mil" TargetMode="External"/><Relationship Id="rId5" Type="http://schemas.openxmlformats.org/officeDocument/2006/relationships/hyperlink" Target="mailto:darius.y.watts.ctr@mail.mil" TargetMode="External"/><Relationship Id="rId10" Type="http://schemas.openxmlformats.org/officeDocument/2006/relationships/hyperlink" Target="mailto:Steve.duong@usmc.mil" TargetMode="External"/><Relationship Id="rId4" Type="http://schemas.openxmlformats.org/officeDocument/2006/relationships/hyperlink" Target="mailto:sean.a.hilber.ctr@mail.mil" TargetMode="External"/><Relationship Id="rId9" Type="http://schemas.openxmlformats.org/officeDocument/2006/relationships/hyperlink" Target="mailto:lilia.l.Ramirez.ctr@navy.mi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mailto:Jeffrey.e.naff.mil@mail.mil" TargetMode="External"/><Relationship Id="rId4" Type="http://schemas.openxmlformats.org/officeDocument/2006/relationships/hyperlink" Target="mailto:gerard.p.tighe.civ@mail.mi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uscode.house.gov/view.xhtml?req=granuleid:USC-prelim-title10-section2350a&amp;num=0&amp;edition=prelim#2350a_1_targe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hyperlink" Target="http://www.cto.mil/usdre-strat-vision-critical-tech-areas/" TargetMode="External"/><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2" Type="http://schemas.openxmlformats.org/officeDocument/2006/relationships/image" Target="../media/image15.jpg"/><Relationship Id="rId1" Type="http://schemas.openxmlformats.org/officeDocument/2006/relationships/slideLayout" Target="../slideLayouts/slideLayout3.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eg"/><Relationship Id="rId9"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D7484-6573-44FF-876F-E39F3DA7E85D}"/>
              </a:ext>
            </a:extLst>
          </p:cNvPr>
          <p:cNvSpPr>
            <a:spLocks noGrp="1"/>
          </p:cNvSpPr>
          <p:nvPr>
            <p:ph type="body" sz="quarter" idx="10"/>
          </p:nvPr>
        </p:nvSpPr>
        <p:spPr>
          <a:xfrm>
            <a:off x="232518" y="1469108"/>
            <a:ext cx="9152781" cy="1132592"/>
          </a:xfrm>
        </p:spPr>
        <p:txBody>
          <a:bodyPr/>
          <a:lstStyle/>
          <a:p>
            <a:r>
              <a:rPr lang="en-US" sz="4000" dirty="0"/>
              <a:t>International Prototypes and Experiments (IP&amp;E)</a:t>
            </a:r>
          </a:p>
          <a:p>
            <a:r>
              <a:rPr lang="en-US" sz="4000" dirty="0"/>
              <a:t>Foreign Comparative Testing  (FCT)</a:t>
            </a:r>
          </a:p>
        </p:txBody>
      </p:sp>
      <p:sp>
        <p:nvSpPr>
          <p:cNvPr id="3" name="Text Placeholder 2">
            <a:extLst>
              <a:ext uri="{FF2B5EF4-FFF2-40B4-BE49-F238E27FC236}">
                <a16:creationId xmlns:a16="http://schemas.microsoft.com/office/drawing/2014/main" id="{DAEB5037-4DD2-486E-BC79-ECF4DF65F64E}"/>
              </a:ext>
            </a:extLst>
          </p:cNvPr>
          <p:cNvSpPr>
            <a:spLocks noGrp="1"/>
          </p:cNvSpPr>
          <p:nvPr>
            <p:ph type="body" sz="quarter" idx="11"/>
          </p:nvPr>
        </p:nvSpPr>
        <p:spPr>
          <a:xfrm>
            <a:off x="232520" y="2602717"/>
            <a:ext cx="8682878" cy="693823"/>
          </a:xfrm>
        </p:spPr>
        <p:txBody>
          <a:bodyPr/>
          <a:lstStyle/>
          <a:p>
            <a:r>
              <a:rPr lang="en-US" dirty="0"/>
              <a:t>Program Overview</a:t>
            </a:r>
          </a:p>
        </p:txBody>
      </p:sp>
      <p:sp>
        <p:nvSpPr>
          <p:cNvPr id="6" name="Text Placeholder 5">
            <a:extLst>
              <a:ext uri="{FF2B5EF4-FFF2-40B4-BE49-F238E27FC236}">
                <a16:creationId xmlns:a16="http://schemas.microsoft.com/office/drawing/2014/main" id="{83D3BC1B-1FB1-43CB-9611-B85533E11FFC}"/>
              </a:ext>
            </a:extLst>
          </p:cNvPr>
          <p:cNvSpPr>
            <a:spLocks noGrp="1"/>
          </p:cNvSpPr>
          <p:nvPr>
            <p:ph type="body" sz="quarter" idx="12"/>
          </p:nvPr>
        </p:nvSpPr>
        <p:spPr>
          <a:xfrm>
            <a:off x="228295" y="3681215"/>
            <a:ext cx="3835705" cy="1352278"/>
          </a:xfrm>
        </p:spPr>
        <p:txBody>
          <a:bodyPr/>
          <a:lstStyle/>
          <a:p>
            <a:r>
              <a:rPr lang="en-US" dirty="0"/>
              <a:t>Gerard Tighe</a:t>
            </a:r>
          </a:p>
          <a:p>
            <a:r>
              <a:rPr lang="en-US" dirty="0"/>
              <a:t>Director</a:t>
            </a:r>
          </a:p>
          <a:p>
            <a:r>
              <a:rPr lang="en-US" dirty="0"/>
              <a:t>International Prototypes &amp; Experiments (IP&amp;E)</a:t>
            </a:r>
          </a:p>
          <a:p>
            <a:r>
              <a:rPr lang="en-US" dirty="0"/>
              <a:t> </a:t>
            </a:r>
          </a:p>
        </p:txBody>
      </p:sp>
      <p:sp>
        <p:nvSpPr>
          <p:cNvPr id="7" name="Text Placeholder 6">
            <a:extLst>
              <a:ext uri="{FF2B5EF4-FFF2-40B4-BE49-F238E27FC236}">
                <a16:creationId xmlns:a16="http://schemas.microsoft.com/office/drawing/2014/main" id="{3C16CBB8-CE76-45AF-8E57-F2B07FC56A56}"/>
              </a:ext>
            </a:extLst>
          </p:cNvPr>
          <p:cNvSpPr>
            <a:spLocks noGrp="1"/>
          </p:cNvSpPr>
          <p:nvPr>
            <p:ph type="body" sz="quarter" idx="17"/>
          </p:nvPr>
        </p:nvSpPr>
        <p:spPr>
          <a:xfrm>
            <a:off x="5486400" y="3688012"/>
            <a:ext cx="3428997" cy="1352278"/>
          </a:xfrm>
        </p:spPr>
        <p:txBody>
          <a:bodyPr/>
          <a:lstStyle/>
          <a:p>
            <a:r>
              <a:rPr lang="en-US" dirty="0">
                <a:latin typeface="Arial Narrow"/>
                <a:cs typeface="Arial"/>
              </a:rPr>
              <a:t>February 8, 2024</a:t>
            </a:r>
          </a:p>
        </p:txBody>
      </p:sp>
      <p:sp>
        <p:nvSpPr>
          <p:cNvPr id="4" name="Text Placeholder 5">
            <a:extLst>
              <a:ext uri="{FF2B5EF4-FFF2-40B4-BE49-F238E27FC236}">
                <a16:creationId xmlns:a16="http://schemas.microsoft.com/office/drawing/2014/main" id="{A94CE1B3-B3D0-44D8-04A4-F5DAF93E0C26}"/>
              </a:ext>
            </a:extLst>
          </p:cNvPr>
          <p:cNvSpPr txBox="1">
            <a:spLocks/>
          </p:cNvSpPr>
          <p:nvPr/>
        </p:nvSpPr>
        <p:spPr>
          <a:xfrm>
            <a:off x="228294" y="4900415"/>
            <a:ext cx="3835705" cy="1352278"/>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rgbClr val="111C4E"/>
                </a:solidFill>
                <a:latin typeface="Arial Narrow" panose="020B060602020203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Calibri" panose="020F050202020403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Colonel Jeffrey Naff, USAF</a:t>
            </a:r>
          </a:p>
          <a:p>
            <a:r>
              <a:rPr lang="en-US" dirty="0"/>
              <a:t>Director</a:t>
            </a:r>
          </a:p>
          <a:p>
            <a:r>
              <a:rPr lang="en-US" dirty="0"/>
              <a:t>Foreign Comparative Testing </a:t>
            </a:r>
          </a:p>
          <a:p>
            <a:r>
              <a:rPr lang="en-US" dirty="0"/>
              <a:t> </a:t>
            </a:r>
          </a:p>
        </p:txBody>
      </p:sp>
      <p:grpSp>
        <p:nvGrpSpPr>
          <p:cNvPr id="15" name="Group 14">
            <a:extLst>
              <a:ext uri="{FF2B5EF4-FFF2-40B4-BE49-F238E27FC236}">
                <a16:creationId xmlns:a16="http://schemas.microsoft.com/office/drawing/2014/main" id="{9F79043F-F3DD-F506-8C50-91D90E82AA44}"/>
              </a:ext>
            </a:extLst>
          </p:cNvPr>
          <p:cNvGrpSpPr/>
          <p:nvPr/>
        </p:nvGrpSpPr>
        <p:grpSpPr>
          <a:xfrm>
            <a:off x="4684809" y="5327492"/>
            <a:ext cx="2822382" cy="1200722"/>
            <a:chOff x="4870716" y="5327492"/>
            <a:chExt cx="2822382" cy="1200722"/>
          </a:xfrm>
        </p:grpSpPr>
        <p:grpSp>
          <p:nvGrpSpPr>
            <p:cNvPr id="11" name="Group 10">
              <a:extLst>
                <a:ext uri="{FF2B5EF4-FFF2-40B4-BE49-F238E27FC236}">
                  <a16:creationId xmlns:a16="http://schemas.microsoft.com/office/drawing/2014/main" id="{F23FC4C1-F05A-D9A3-3BCC-F14B9D461E3C}"/>
                </a:ext>
              </a:extLst>
            </p:cNvPr>
            <p:cNvGrpSpPr/>
            <p:nvPr/>
          </p:nvGrpSpPr>
          <p:grpSpPr>
            <a:xfrm>
              <a:off x="5800021" y="5517929"/>
              <a:ext cx="950890" cy="725170"/>
              <a:chOff x="5800021" y="5517929"/>
              <a:chExt cx="950890" cy="725170"/>
            </a:xfrm>
          </p:grpSpPr>
          <p:sp>
            <p:nvSpPr>
              <p:cNvPr id="8" name="object 21">
                <a:extLst>
                  <a:ext uri="{FF2B5EF4-FFF2-40B4-BE49-F238E27FC236}">
                    <a16:creationId xmlns:a16="http://schemas.microsoft.com/office/drawing/2014/main" id="{8917133B-A202-77BF-86A8-8D96450B423E}"/>
                  </a:ext>
                </a:extLst>
              </p:cNvPr>
              <p:cNvSpPr/>
              <p:nvPr/>
            </p:nvSpPr>
            <p:spPr>
              <a:xfrm>
                <a:off x="5812904" y="5590954"/>
                <a:ext cx="938007" cy="652145"/>
              </a:xfrm>
              <a:custGeom>
                <a:avLst/>
                <a:gdLst/>
                <a:ahLst/>
                <a:cxnLst/>
                <a:rect l="l" t="t" r="r" b="b"/>
                <a:pathLst>
                  <a:path w="712470" h="652144">
                    <a:moveTo>
                      <a:pt x="576579" y="0"/>
                    </a:moveTo>
                    <a:lnTo>
                      <a:pt x="272541" y="0"/>
                    </a:lnTo>
                    <a:lnTo>
                      <a:pt x="295148" y="635"/>
                    </a:lnTo>
                    <a:lnTo>
                      <a:pt x="316738" y="2412"/>
                    </a:lnTo>
                    <a:lnTo>
                      <a:pt x="356615" y="9525"/>
                    </a:lnTo>
                    <a:lnTo>
                      <a:pt x="405129" y="27686"/>
                    </a:lnTo>
                    <a:lnTo>
                      <a:pt x="441071" y="52959"/>
                    </a:lnTo>
                    <a:lnTo>
                      <a:pt x="464058" y="84074"/>
                    </a:lnTo>
                    <a:lnTo>
                      <a:pt x="473710" y="131445"/>
                    </a:lnTo>
                    <a:lnTo>
                      <a:pt x="472948" y="144018"/>
                    </a:lnTo>
                    <a:lnTo>
                      <a:pt x="464185" y="184912"/>
                    </a:lnTo>
                    <a:lnTo>
                      <a:pt x="438531" y="232029"/>
                    </a:lnTo>
                    <a:lnTo>
                      <a:pt x="409194" y="267335"/>
                    </a:lnTo>
                    <a:lnTo>
                      <a:pt x="369697" y="306705"/>
                    </a:lnTo>
                    <a:lnTo>
                      <a:pt x="317119" y="350393"/>
                    </a:lnTo>
                    <a:lnTo>
                      <a:pt x="285114" y="374142"/>
                    </a:lnTo>
                    <a:lnTo>
                      <a:pt x="205994" y="429387"/>
                    </a:lnTo>
                    <a:lnTo>
                      <a:pt x="75691" y="518668"/>
                    </a:lnTo>
                    <a:lnTo>
                      <a:pt x="32512" y="548767"/>
                    </a:lnTo>
                    <a:lnTo>
                      <a:pt x="24891" y="553847"/>
                    </a:lnTo>
                    <a:lnTo>
                      <a:pt x="19938" y="558292"/>
                    </a:lnTo>
                    <a:lnTo>
                      <a:pt x="15748" y="562229"/>
                    </a:lnTo>
                    <a:lnTo>
                      <a:pt x="11811" y="566801"/>
                    </a:lnTo>
                    <a:lnTo>
                      <a:pt x="7492" y="571246"/>
                    </a:lnTo>
                    <a:lnTo>
                      <a:pt x="0" y="602614"/>
                    </a:lnTo>
                    <a:lnTo>
                      <a:pt x="1015" y="618363"/>
                    </a:lnTo>
                    <a:lnTo>
                      <a:pt x="2412" y="625094"/>
                    </a:lnTo>
                    <a:lnTo>
                      <a:pt x="5334" y="630682"/>
                    </a:lnTo>
                    <a:lnTo>
                      <a:pt x="7365" y="636397"/>
                    </a:lnTo>
                    <a:lnTo>
                      <a:pt x="11302" y="640842"/>
                    </a:lnTo>
                    <a:lnTo>
                      <a:pt x="20320" y="646557"/>
                    </a:lnTo>
                    <a:lnTo>
                      <a:pt x="25781" y="648716"/>
                    </a:lnTo>
                    <a:lnTo>
                      <a:pt x="32003" y="649859"/>
                    </a:lnTo>
                    <a:lnTo>
                      <a:pt x="38226" y="651510"/>
                    </a:lnTo>
                    <a:lnTo>
                      <a:pt x="45338" y="652145"/>
                    </a:lnTo>
                    <a:lnTo>
                      <a:pt x="686053" y="652145"/>
                    </a:lnTo>
                    <a:lnTo>
                      <a:pt x="691261" y="651001"/>
                    </a:lnTo>
                    <a:lnTo>
                      <a:pt x="699770" y="647573"/>
                    </a:lnTo>
                    <a:lnTo>
                      <a:pt x="703199" y="645413"/>
                    </a:lnTo>
                    <a:lnTo>
                      <a:pt x="705612" y="641350"/>
                    </a:lnTo>
                    <a:lnTo>
                      <a:pt x="707898" y="638048"/>
                    </a:lnTo>
                    <a:lnTo>
                      <a:pt x="709549" y="633602"/>
                    </a:lnTo>
                    <a:lnTo>
                      <a:pt x="710819" y="628523"/>
                    </a:lnTo>
                    <a:lnTo>
                      <a:pt x="711453" y="623443"/>
                    </a:lnTo>
                    <a:lnTo>
                      <a:pt x="711962" y="617220"/>
                    </a:lnTo>
                    <a:lnTo>
                      <a:pt x="711073" y="603758"/>
                    </a:lnTo>
                    <a:lnTo>
                      <a:pt x="684276" y="570611"/>
                    </a:lnTo>
                    <a:lnTo>
                      <a:pt x="679069" y="570102"/>
                    </a:lnTo>
                    <a:lnTo>
                      <a:pt x="180466" y="570102"/>
                    </a:lnTo>
                    <a:lnTo>
                      <a:pt x="223392" y="539876"/>
                    </a:lnTo>
                    <a:lnTo>
                      <a:pt x="309625" y="480060"/>
                    </a:lnTo>
                    <a:lnTo>
                      <a:pt x="396748" y="418592"/>
                    </a:lnTo>
                    <a:lnTo>
                      <a:pt x="436372" y="389509"/>
                    </a:lnTo>
                    <a:lnTo>
                      <a:pt x="471297" y="362204"/>
                    </a:lnTo>
                    <a:lnTo>
                      <a:pt x="501523" y="336423"/>
                    </a:lnTo>
                    <a:lnTo>
                      <a:pt x="550545" y="289560"/>
                    </a:lnTo>
                    <a:lnTo>
                      <a:pt x="586104" y="247142"/>
                    </a:lnTo>
                    <a:lnTo>
                      <a:pt x="608964" y="208534"/>
                    </a:lnTo>
                    <a:lnTo>
                      <a:pt x="621664" y="172466"/>
                    </a:lnTo>
                    <a:lnTo>
                      <a:pt x="627252" y="120650"/>
                    </a:lnTo>
                    <a:lnTo>
                      <a:pt x="626872" y="103377"/>
                    </a:lnTo>
                    <a:lnTo>
                      <a:pt x="619125" y="65786"/>
                    </a:lnTo>
                    <a:lnTo>
                      <a:pt x="601979" y="30352"/>
                    </a:lnTo>
                    <a:lnTo>
                      <a:pt x="589661" y="13716"/>
                    </a:lnTo>
                    <a:lnTo>
                      <a:pt x="576579" y="0"/>
                    </a:lnTo>
                    <a:close/>
                  </a:path>
                </a:pathLst>
              </a:custGeom>
              <a:solidFill>
                <a:srgbClr val="808080">
                  <a:alpha val="50195"/>
                </a:srgbClr>
              </a:solidFill>
              <a:ln>
                <a:solidFill>
                  <a:schemeClr val="bg1"/>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9" name="object 22">
                <a:extLst>
                  <a:ext uri="{FF2B5EF4-FFF2-40B4-BE49-F238E27FC236}">
                    <a16:creationId xmlns:a16="http://schemas.microsoft.com/office/drawing/2014/main" id="{69B95E9C-B2A0-69D9-0AA5-0C69E2C93636}"/>
                  </a:ext>
                </a:extLst>
              </p:cNvPr>
              <p:cNvSpPr/>
              <p:nvPr/>
            </p:nvSpPr>
            <p:spPr>
              <a:xfrm>
                <a:off x="5800021" y="5517929"/>
                <a:ext cx="782509" cy="146050"/>
              </a:xfrm>
              <a:custGeom>
                <a:avLst/>
                <a:gdLst/>
                <a:ahLst/>
                <a:cxnLst/>
                <a:rect l="l" t="t" r="r" b="b"/>
                <a:pathLst>
                  <a:path w="594360" h="146050">
                    <a:moveTo>
                      <a:pt x="303911" y="0"/>
                    </a:moveTo>
                    <a:lnTo>
                      <a:pt x="253491" y="1650"/>
                    </a:lnTo>
                    <a:lnTo>
                      <a:pt x="205993" y="6730"/>
                    </a:lnTo>
                    <a:lnTo>
                      <a:pt x="161162" y="14224"/>
                    </a:lnTo>
                    <a:lnTo>
                      <a:pt x="121030" y="22987"/>
                    </a:lnTo>
                    <a:lnTo>
                      <a:pt x="70485" y="38100"/>
                    </a:lnTo>
                    <a:lnTo>
                      <a:pt x="27559" y="55752"/>
                    </a:lnTo>
                    <a:lnTo>
                      <a:pt x="0" y="92075"/>
                    </a:lnTo>
                    <a:lnTo>
                      <a:pt x="1142" y="110616"/>
                    </a:lnTo>
                    <a:lnTo>
                      <a:pt x="2539" y="117348"/>
                    </a:lnTo>
                    <a:lnTo>
                      <a:pt x="4952" y="128650"/>
                    </a:lnTo>
                    <a:lnTo>
                      <a:pt x="7112" y="133095"/>
                    </a:lnTo>
                    <a:lnTo>
                      <a:pt x="9905" y="136525"/>
                    </a:lnTo>
                    <a:lnTo>
                      <a:pt x="11811" y="139826"/>
                    </a:lnTo>
                    <a:lnTo>
                      <a:pt x="14604" y="142112"/>
                    </a:lnTo>
                    <a:lnTo>
                      <a:pt x="18287" y="143763"/>
                    </a:lnTo>
                    <a:lnTo>
                      <a:pt x="20954" y="145541"/>
                    </a:lnTo>
                    <a:lnTo>
                      <a:pt x="24511" y="146050"/>
                    </a:lnTo>
                    <a:lnTo>
                      <a:pt x="28955" y="146050"/>
                    </a:lnTo>
                    <a:lnTo>
                      <a:pt x="73151" y="131571"/>
                    </a:lnTo>
                    <a:lnTo>
                      <a:pt x="85978" y="126491"/>
                    </a:lnTo>
                    <a:lnTo>
                      <a:pt x="132461" y="110236"/>
                    </a:lnTo>
                    <a:lnTo>
                      <a:pt x="170687" y="99821"/>
                    </a:lnTo>
                    <a:lnTo>
                      <a:pt x="213740" y="90804"/>
                    </a:lnTo>
                    <a:lnTo>
                      <a:pt x="263143" y="85978"/>
                    </a:lnTo>
                    <a:lnTo>
                      <a:pt x="290067" y="85343"/>
                    </a:lnTo>
                    <a:lnTo>
                      <a:pt x="594105" y="85343"/>
                    </a:lnTo>
                    <a:lnTo>
                      <a:pt x="592327" y="83565"/>
                    </a:lnTo>
                    <a:lnTo>
                      <a:pt x="554989" y="55625"/>
                    </a:lnTo>
                    <a:lnTo>
                      <a:pt x="507491" y="32385"/>
                    </a:lnTo>
                    <a:lnTo>
                      <a:pt x="449707" y="14604"/>
                    </a:lnTo>
                    <a:lnTo>
                      <a:pt x="381762" y="3682"/>
                    </a:lnTo>
                    <a:lnTo>
                      <a:pt x="344042" y="888"/>
                    </a:lnTo>
                    <a:lnTo>
                      <a:pt x="303911" y="0"/>
                    </a:lnTo>
                    <a:close/>
                  </a:path>
                </a:pathLst>
              </a:custGeom>
              <a:solidFill>
                <a:srgbClr val="808080">
                  <a:alpha val="50195"/>
                </a:srgbClr>
              </a:solidFill>
              <a:ln>
                <a:no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grpSp>
        <p:sp>
          <p:nvSpPr>
            <p:cNvPr id="10" name="object 23">
              <a:extLst>
                <a:ext uri="{FF2B5EF4-FFF2-40B4-BE49-F238E27FC236}">
                  <a16:creationId xmlns:a16="http://schemas.microsoft.com/office/drawing/2014/main" id="{896AB1E4-249E-2CB8-E3E8-E9091AA301B9}"/>
                </a:ext>
              </a:extLst>
            </p:cNvPr>
            <p:cNvSpPr txBox="1"/>
            <p:nvPr/>
          </p:nvSpPr>
          <p:spPr>
            <a:xfrm>
              <a:off x="4870716" y="6243099"/>
              <a:ext cx="2822382" cy="285115"/>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0"/>
                </a:spcBef>
              </a:pPr>
              <a:r>
                <a:rPr sz="900" spc="-5" dirty="0">
                  <a:latin typeface="Calibri"/>
                  <a:cs typeface="Calibri"/>
                </a:rPr>
                <a:t>Department </a:t>
              </a:r>
              <a:r>
                <a:rPr sz="900" dirty="0">
                  <a:latin typeface="Calibri"/>
                  <a:cs typeface="Calibri"/>
                </a:rPr>
                <a:t>of</a:t>
              </a:r>
              <a:r>
                <a:rPr sz="900" spc="-55" dirty="0">
                  <a:latin typeface="Calibri"/>
                  <a:cs typeface="Calibri"/>
                </a:rPr>
                <a:t> </a:t>
              </a:r>
              <a:r>
                <a:rPr sz="900" spc="-10" dirty="0">
                  <a:latin typeface="Calibri"/>
                  <a:cs typeface="Calibri"/>
                </a:rPr>
                <a:t>Defense</a:t>
              </a:r>
              <a:endParaRPr sz="900" dirty="0">
                <a:latin typeface="Calibri"/>
                <a:cs typeface="Calibri"/>
              </a:endParaRPr>
            </a:p>
            <a:p>
              <a:pPr algn="ctr">
                <a:spcBef>
                  <a:spcPts val="5"/>
                </a:spcBef>
              </a:pPr>
              <a:r>
                <a:rPr sz="800" spc="-5" dirty="0">
                  <a:latin typeface="Calibri"/>
                  <a:cs typeface="Calibri"/>
                </a:rPr>
                <a:t>OFFICE</a:t>
              </a:r>
              <a:r>
                <a:rPr sz="800" spc="-70" dirty="0">
                  <a:latin typeface="Calibri"/>
                  <a:cs typeface="Calibri"/>
                </a:rPr>
                <a:t> </a:t>
              </a:r>
              <a:r>
                <a:rPr sz="800" spc="-5" dirty="0">
                  <a:latin typeface="Calibri"/>
                  <a:cs typeface="Calibri"/>
                </a:rPr>
                <a:t>OF</a:t>
              </a:r>
              <a:r>
                <a:rPr sz="800" spc="-40" dirty="0">
                  <a:latin typeface="Calibri"/>
                  <a:cs typeface="Calibri"/>
                </a:rPr>
                <a:t> </a:t>
              </a:r>
              <a:r>
                <a:rPr sz="800" spc="-5" dirty="0">
                  <a:latin typeface="Calibri"/>
                  <a:cs typeface="Calibri"/>
                </a:rPr>
                <a:t>PREPUBLICATION</a:t>
              </a:r>
              <a:r>
                <a:rPr sz="800" spc="-60" dirty="0">
                  <a:latin typeface="Calibri"/>
                  <a:cs typeface="Calibri"/>
                </a:rPr>
                <a:t> </a:t>
              </a:r>
              <a:r>
                <a:rPr sz="800" dirty="0">
                  <a:latin typeface="Calibri"/>
                  <a:cs typeface="Calibri"/>
                </a:rPr>
                <a:t>AND</a:t>
              </a:r>
              <a:r>
                <a:rPr sz="800" spc="-35" dirty="0">
                  <a:latin typeface="Calibri"/>
                  <a:cs typeface="Calibri"/>
                </a:rPr>
                <a:t> </a:t>
              </a:r>
              <a:r>
                <a:rPr sz="800" spc="-5" dirty="0">
                  <a:latin typeface="Calibri"/>
                  <a:cs typeface="Calibri"/>
                </a:rPr>
                <a:t>SECURITY</a:t>
              </a:r>
              <a:r>
                <a:rPr sz="800" spc="-45" dirty="0">
                  <a:latin typeface="Calibri"/>
                  <a:cs typeface="Calibri"/>
                </a:rPr>
                <a:t> </a:t>
              </a:r>
              <a:r>
                <a:rPr sz="800" spc="-5" dirty="0">
                  <a:latin typeface="Calibri"/>
                  <a:cs typeface="Calibri"/>
                </a:rPr>
                <a:t>REVIEW</a:t>
              </a:r>
              <a:endParaRPr sz="800" dirty="0">
                <a:latin typeface="Calibri"/>
                <a:cs typeface="Calibri"/>
              </a:endParaRPr>
            </a:p>
          </p:txBody>
        </p:sp>
        <p:sp>
          <p:nvSpPr>
            <p:cNvPr id="14" name="TextBox 13">
              <a:extLst>
                <a:ext uri="{FF2B5EF4-FFF2-40B4-BE49-F238E27FC236}">
                  <a16:creationId xmlns:a16="http://schemas.microsoft.com/office/drawing/2014/main" id="{105DD67B-8BF3-FEF9-38F2-5D9B9ED6C015}"/>
                </a:ext>
              </a:extLst>
            </p:cNvPr>
            <p:cNvSpPr txBox="1"/>
            <p:nvPr/>
          </p:nvSpPr>
          <p:spPr>
            <a:xfrm>
              <a:off x="5364620" y="5327492"/>
              <a:ext cx="1653310" cy="1015663"/>
            </a:xfrm>
            <a:prstGeom prst="rect">
              <a:avLst/>
            </a:prstGeom>
            <a:noFill/>
          </p:spPr>
          <p:txBody>
            <a:bodyPr wrap="square" rtlCol="0">
              <a:spAutoFit/>
            </a:bodyPr>
            <a:lstStyle/>
            <a:p>
              <a:pPr algn="ctr"/>
              <a:r>
                <a:rPr lang="en-US" sz="1200" b="1" dirty="0"/>
                <a:t>CLEARED</a:t>
              </a:r>
            </a:p>
            <a:p>
              <a:pPr algn="ctr"/>
              <a:r>
                <a:rPr lang="en-US" sz="1200" b="1" dirty="0"/>
                <a:t>For Open Publication</a:t>
              </a:r>
            </a:p>
            <a:p>
              <a:pPr algn="ctr"/>
              <a:endParaRPr lang="en-US" sz="1200" dirty="0"/>
            </a:p>
            <a:p>
              <a:pPr algn="ctr"/>
              <a:r>
                <a:rPr lang="en-US" sz="1200" dirty="0"/>
                <a:t>Feb 05, 2024</a:t>
              </a:r>
            </a:p>
            <a:p>
              <a:pPr algn="ctr"/>
              <a:r>
                <a:rPr lang="en-US" sz="1050" dirty="0"/>
                <a:t>Case 24-T-0861</a:t>
              </a:r>
              <a:endParaRPr lang="en-US" sz="1200" dirty="0"/>
            </a:p>
          </p:txBody>
        </p:sp>
      </p:grpSp>
    </p:spTree>
    <p:extLst>
      <p:ext uri="{BB962C8B-B14F-4D97-AF65-F5344CB8AC3E}">
        <p14:creationId xmlns:p14="http://schemas.microsoft.com/office/powerpoint/2010/main" val="269755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4BF040-E962-4986-6BAF-F9D057AC562A}"/>
              </a:ext>
            </a:extLst>
          </p:cNvPr>
          <p:cNvSpPr>
            <a:spLocks noGrp="1"/>
          </p:cNvSpPr>
          <p:nvPr>
            <p:ph type="sldNum" sz="quarter" idx="12"/>
          </p:nvPr>
        </p:nvSpPr>
        <p:spPr/>
        <p:txBody>
          <a:bodyPr/>
          <a:lstStyle/>
          <a:p>
            <a:fld id="{A95DF160-2252-4507-9087-606C83CDB7D9}" type="slidenum">
              <a:rPr lang="en-US" smtClean="0"/>
              <a:pPr/>
              <a:t>10</a:t>
            </a:fld>
            <a:endParaRPr lang="en-US" dirty="0"/>
          </a:p>
        </p:txBody>
      </p:sp>
      <p:graphicFrame>
        <p:nvGraphicFramePr>
          <p:cNvPr id="5" name="Table 5">
            <a:extLst>
              <a:ext uri="{FF2B5EF4-FFF2-40B4-BE49-F238E27FC236}">
                <a16:creationId xmlns:a16="http://schemas.microsoft.com/office/drawing/2014/main" id="{B62A6D55-5E1B-0C91-773D-39E7D899B91D}"/>
              </a:ext>
            </a:extLst>
          </p:cNvPr>
          <p:cNvGraphicFramePr>
            <a:graphicFrameLocks noGrp="1"/>
          </p:cNvGraphicFramePr>
          <p:nvPr>
            <p:ph idx="1"/>
            <p:extLst>
              <p:ext uri="{D42A27DB-BD31-4B8C-83A1-F6EECF244321}">
                <p14:modId xmlns:p14="http://schemas.microsoft.com/office/powerpoint/2010/main" val="1123623052"/>
              </p:ext>
            </p:extLst>
          </p:nvPr>
        </p:nvGraphicFramePr>
        <p:xfrm>
          <a:off x="545283" y="1506955"/>
          <a:ext cx="11101434" cy="3749040"/>
        </p:xfrm>
        <a:graphic>
          <a:graphicData uri="http://schemas.openxmlformats.org/drawingml/2006/table">
            <a:tbl>
              <a:tblPr firstRow="1" bandRow="1">
                <a:tableStyleId>{AF606853-7671-496A-8E4F-DF71F8EC918B}</a:tableStyleId>
              </a:tblPr>
              <a:tblGrid>
                <a:gridCol w="5410557">
                  <a:extLst>
                    <a:ext uri="{9D8B030D-6E8A-4147-A177-3AD203B41FA5}">
                      <a16:colId xmlns:a16="http://schemas.microsoft.com/office/drawing/2014/main" val="2144793581"/>
                    </a:ext>
                  </a:extLst>
                </a:gridCol>
                <a:gridCol w="280320">
                  <a:extLst>
                    <a:ext uri="{9D8B030D-6E8A-4147-A177-3AD203B41FA5}">
                      <a16:colId xmlns:a16="http://schemas.microsoft.com/office/drawing/2014/main" val="546989618"/>
                    </a:ext>
                  </a:extLst>
                </a:gridCol>
                <a:gridCol w="5410557">
                  <a:extLst>
                    <a:ext uri="{9D8B030D-6E8A-4147-A177-3AD203B41FA5}">
                      <a16:colId xmlns:a16="http://schemas.microsoft.com/office/drawing/2014/main" val="3108519552"/>
                    </a:ext>
                  </a:extLst>
                </a:gridCol>
              </a:tblGrid>
              <a:tr h="792363">
                <a:tc gridSpan="3">
                  <a:txBody>
                    <a:bodyPr/>
                    <a:lstStyle/>
                    <a:p>
                      <a:pPr algn="ctr"/>
                      <a:r>
                        <a:rPr lang="en-US" sz="2800" b="1" dirty="0">
                          <a:solidFill>
                            <a:schemeClr val="bg1"/>
                          </a:solidFill>
                        </a:rPr>
                        <a:t>Foreign Comparative Testing </a:t>
                      </a:r>
                    </a:p>
                    <a:p>
                      <a:pPr algn="ctr"/>
                      <a:r>
                        <a:rPr lang="en-US" sz="2800" b="1" dirty="0">
                          <a:solidFill>
                            <a:schemeClr val="bg1"/>
                          </a:solidFill>
                        </a:rPr>
                        <a:t>Program Acquisition Authorities</a:t>
                      </a:r>
                    </a:p>
                    <a:p>
                      <a:pPr algn="ctr"/>
                      <a:r>
                        <a:rPr lang="en-US" sz="1800" b="0" dirty="0">
                          <a:solidFill>
                            <a:schemeClr val="bg1"/>
                          </a:solidFill>
                        </a:rPr>
                        <a:t>(Title 10 USC 2350a(g))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5718146"/>
                  </a:ext>
                </a:extLst>
              </a:tr>
              <a:tr h="370840">
                <a:tc>
                  <a:txBody>
                    <a:bodyPr/>
                    <a:lstStyle/>
                    <a:p>
                      <a:pPr algn="ctr"/>
                      <a:r>
                        <a:rPr lang="en-US" sz="2400" b="1" dirty="0">
                          <a:solidFill>
                            <a:schemeClr val="bg1"/>
                          </a:solidFill>
                        </a:rPr>
                        <a:t>System/Technology Test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2400" b="1" dirty="0">
                          <a:solidFill>
                            <a:schemeClr val="bg1"/>
                          </a:solidFill>
                        </a:rPr>
                        <a:t>Assessment</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400" b="1" dirty="0">
                          <a:solidFill>
                            <a:schemeClr val="bg1"/>
                          </a:solidFill>
                        </a:rPr>
                        <a:t>Acquisition/Implementation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184577908"/>
                  </a:ext>
                </a:extLst>
              </a:tr>
              <a:tr h="370840">
                <a:tc>
                  <a:txBody>
                    <a:bodyPr/>
                    <a:lstStyle/>
                    <a:p>
                      <a:pPr algn="ctr"/>
                      <a:r>
                        <a:rPr lang="en-US" sz="2000" dirty="0">
                          <a:solidFill>
                            <a:schemeClr val="tx1"/>
                          </a:solidFill>
                        </a:rPr>
                        <a:t>Test/Assessment Specific Contract Capability</a:t>
                      </a:r>
                    </a:p>
                    <a:p>
                      <a:pPr marL="285750" indent="-285750" algn="ctr">
                        <a:buFont typeface="Arial" panose="020B0604020202020204" pitchFamily="34" charset="0"/>
                        <a:buChar char="•"/>
                      </a:pPr>
                      <a:r>
                        <a:rPr lang="en-US" sz="1600" dirty="0">
                          <a:solidFill>
                            <a:schemeClr val="tx1"/>
                          </a:solidFill>
                        </a:rPr>
                        <a:t>Direct Engagement with Industry/Corporations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Non-Competition/Sole-Source Award</a:t>
                      </a:r>
                    </a:p>
                    <a:p>
                      <a:pPr marL="285750" marR="0" lvl="0" indent="-285750" algn="ctr" rtl="0" eaLnBrk="1" fontAlgn="auto" latinLnBrk="0" hangingPunct="1">
                        <a:lnSpc>
                          <a:spcPct val="100000"/>
                        </a:lnSpc>
                        <a:spcBef>
                          <a:spcPts val="0"/>
                        </a:spcBef>
                        <a:spcAft>
                          <a:spcPts val="0"/>
                        </a:spcAft>
                        <a:buClrTx/>
                        <a:buSzTx/>
                        <a:buFont typeface="Arial" panose="020B0604020202020204" pitchFamily="34" charset="0"/>
                        <a:buChar char="•"/>
                      </a:pPr>
                      <a:r>
                        <a:rPr lang="en-US" sz="1600" dirty="0">
                          <a:solidFill>
                            <a:schemeClr val="tx1"/>
                          </a:solidFill>
                        </a:rPr>
                        <a:t>No International/Project Arrangements (IA/PA) required</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Quantities Limited to Testing Need</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No Defined Contract 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Acquisition Focused Contract</a:t>
                      </a:r>
                    </a:p>
                    <a:p>
                      <a:pPr marL="285750" indent="-285750" algn="ctr">
                        <a:buFont typeface="Arial" panose="020B0604020202020204" pitchFamily="34" charset="0"/>
                        <a:buChar char="•"/>
                      </a:pPr>
                      <a:r>
                        <a:rPr lang="en-US" sz="1600" dirty="0">
                          <a:solidFill>
                            <a:schemeClr val="tx1"/>
                          </a:solidFill>
                        </a:rPr>
                        <a:t>Direct Engagement with Industry/Corporations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Non-Competition/Sole-Source Award</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No International/Project Arrangements (IA/PA) required</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Low-Rate Production Quantities (LRIP)</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Five-Year Post-Decision Procurement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42839184"/>
                  </a:ext>
                </a:extLst>
              </a:tr>
              <a:tr h="370840">
                <a:tc>
                  <a:txBody>
                    <a:bodyPr/>
                    <a:lstStyle/>
                    <a:p>
                      <a:pPr algn="ctr"/>
                      <a:r>
                        <a:rPr lang="en-US" sz="2400" dirty="0">
                          <a:solidFill>
                            <a:schemeClr val="bg1"/>
                          </a:solidFill>
                        </a:rPr>
                        <a:t>FCT 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4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Service/CCMD 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469461555"/>
                  </a:ext>
                </a:extLst>
              </a:tr>
            </a:tbl>
          </a:graphicData>
        </a:graphic>
      </p:graphicFrame>
      <p:sp>
        <p:nvSpPr>
          <p:cNvPr id="4" name="Title 3">
            <a:extLst>
              <a:ext uri="{FF2B5EF4-FFF2-40B4-BE49-F238E27FC236}">
                <a16:creationId xmlns:a16="http://schemas.microsoft.com/office/drawing/2014/main" id="{9FE91977-35A5-EF34-974A-E4D0A38C6297}"/>
              </a:ext>
            </a:extLst>
          </p:cNvPr>
          <p:cNvSpPr>
            <a:spLocks noGrp="1"/>
          </p:cNvSpPr>
          <p:nvPr>
            <p:ph type="title"/>
          </p:nvPr>
        </p:nvSpPr>
        <p:spPr/>
        <p:txBody>
          <a:bodyPr>
            <a:normAutofit/>
          </a:bodyPr>
          <a:lstStyle/>
          <a:p>
            <a:r>
              <a:rPr lang="en-US" sz="4000" dirty="0"/>
              <a:t>FCT Acquisition Authorities</a:t>
            </a:r>
            <a:endParaRPr lang="en-US" sz="3600" dirty="0"/>
          </a:p>
        </p:txBody>
      </p:sp>
      <p:sp>
        <p:nvSpPr>
          <p:cNvPr id="6" name="Diamond 5">
            <a:extLst>
              <a:ext uri="{FF2B5EF4-FFF2-40B4-BE49-F238E27FC236}">
                <a16:creationId xmlns:a16="http://schemas.microsoft.com/office/drawing/2014/main" id="{8854D1FE-A2C6-B5B3-2A0B-CF2B0C591BE5}"/>
              </a:ext>
            </a:extLst>
          </p:cNvPr>
          <p:cNvSpPr/>
          <p:nvPr/>
        </p:nvSpPr>
        <p:spPr>
          <a:xfrm>
            <a:off x="5891813" y="5118190"/>
            <a:ext cx="408373" cy="399495"/>
          </a:xfrm>
          <a:prstGeom prst="diamon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08AF1E5-FCDF-7D98-A8C9-38BA03EE7C6B}"/>
              </a:ext>
            </a:extLst>
          </p:cNvPr>
          <p:cNvSpPr txBox="1"/>
          <p:nvPr/>
        </p:nvSpPr>
        <p:spPr>
          <a:xfrm>
            <a:off x="5008484" y="5428697"/>
            <a:ext cx="2175029" cy="338554"/>
          </a:xfrm>
          <a:prstGeom prst="rect">
            <a:avLst/>
          </a:prstGeom>
          <a:noFill/>
        </p:spPr>
        <p:txBody>
          <a:bodyPr wrap="square" rtlCol="0">
            <a:spAutoFit/>
          </a:bodyPr>
          <a:lstStyle/>
          <a:p>
            <a:pPr algn="ctr"/>
            <a:r>
              <a:rPr lang="en-US" sz="1600" dirty="0"/>
              <a:t>Acquisition Decision</a:t>
            </a:r>
          </a:p>
        </p:txBody>
      </p:sp>
      <p:sp>
        <p:nvSpPr>
          <p:cNvPr id="8" name="TextBox 7">
            <a:extLst>
              <a:ext uri="{FF2B5EF4-FFF2-40B4-BE49-F238E27FC236}">
                <a16:creationId xmlns:a16="http://schemas.microsoft.com/office/drawing/2014/main" id="{84C46000-D7D3-5A18-109F-177E82C0C475}"/>
              </a:ext>
            </a:extLst>
          </p:cNvPr>
          <p:cNvSpPr txBox="1"/>
          <p:nvPr/>
        </p:nvSpPr>
        <p:spPr>
          <a:xfrm>
            <a:off x="883387" y="5939953"/>
            <a:ext cx="10425222" cy="400110"/>
          </a:xfrm>
          <a:prstGeom prst="rect">
            <a:avLst/>
          </a:prstGeom>
          <a:solidFill>
            <a:schemeClr val="accent4">
              <a:lumMod val="60000"/>
              <a:lumOff val="40000"/>
            </a:schemeClr>
          </a:solidFill>
          <a:ln w="19050">
            <a:solidFill>
              <a:schemeClr val="tx1"/>
            </a:solidFill>
          </a:ln>
        </p:spPr>
        <p:txBody>
          <a:bodyPr wrap="square" rtlCol="0">
            <a:spAutoFit/>
          </a:bodyPr>
          <a:lstStyle/>
          <a:p>
            <a:pPr algn="ctr"/>
            <a:r>
              <a:rPr lang="en-US" sz="2000" dirty="0"/>
              <a:t>FCT participation is open to industry in </a:t>
            </a:r>
            <a:r>
              <a:rPr lang="en-US" sz="2000" b="1" i="1" u="sng" dirty="0"/>
              <a:t>ALL</a:t>
            </a:r>
            <a:r>
              <a:rPr lang="en-US" sz="2000" dirty="0"/>
              <a:t> US State Department approved Partner Nations </a:t>
            </a:r>
          </a:p>
        </p:txBody>
      </p:sp>
    </p:spTree>
    <p:extLst>
      <p:ext uri="{BB962C8B-B14F-4D97-AF65-F5344CB8AC3E}">
        <p14:creationId xmlns:p14="http://schemas.microsoft.com/office/powerpoint/2010/main" val="143905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38635839-75CA-2B46-9BB9-73D8D4A162B3}"/>
              </a:ext>
            </a:extLst>
          </p:cNvPr>
          <p:cNvSpPr>
            <a:spLocks noGrp="1"/>
          </p:cNvSpPr>
          <p:nvPr>
            <p:ph type="sldNum" sz="quarter" idx="12"/>
          </p:nvPr>
        </p:nvSpPr>
        <p:spPr/>
        <p:txBody>
          <a:bodyPr/>
          <a:lstStyle>
            <a:lvl1pPr>
              <a:defRPr>
                <a:solidFill>
                  <a:schemeClr val="tx1"/>
                </a:solidFill>
              </a:defRPr>
            </a:lvl1pPr>
          </a:lstStyle>
          <a:p>
            <a:fld id="{54E25250-6F4D-D343-81A8-66B8F9922911}" type="slidenum">
              <a:rPr lang="en-US" smtClean="0"/>
              <a:pPr/>
              <a:t>11</a:t>
            </a:fld>
            <a:endParaRPr lang="en-US" dirty="0"/>
          </a:p>
        </p:txBody>
      </p:sp>
      <p:sp>
        <p:nvSpPr>
          <p:cNvPr id="10" name="object 10"/>
          <p:cNvSpPr txBox="1">
            <a:spLocks noGrp="1"/>
          </p:cNvSpPr>
          <p:nvPr>
            <p:ph type="title"/>
          </p:nvPr>
        </p:nvSpPr>
        <p:spPr>
          <a:xfrm>
            <a:off x="1352552" y="378518"/>
            <a:ext cx="10250444" cy="566822"/>
          </a:xfrm>
          <a:prstGeom prst="rect">
            <a:avLst/>
          </a:prstGeom>
        </p:spPr>
        <p:txBody>
          <a:bodyPr vert="horz" wrap="square" lIns="0" tIns="12700" rIns="0" bIns="0" rtlCol="0">
            <a:spAutoFit/>
          </a:bodyPr>
          <a:lstStyle/>
          <a:p>
            <a:pPr marL="12700">
              <a:spcBef>
                <a:spcPts val="100"/>
              </a:spcBef>
            </a:pPr>
            <a:r>
              <a:rPr lang="en-US" sz="4000" spc="-5" dirty="0"/>
              <a:t>FCT Customer Base</a:t>
            </a:r>
            <a:endParaRPr sz="4000" dirty="0"/>
          </a:p>
        </p:txBody>
      </p:sp>
      <p:sp>
        <p:nvSpPr>
          <p:cNvPr id="14" name="object 10"/>
          <p:cNvSpPr txBox="1"/>
          <p:nvPr/>
        </p:nvSpPr>
        <p:spPr>
          <a:xfrm>
            <a:off x="1190435" y="5681672"/>
            <a:ext cx="4770613" cy="711092"/>
          </a:xfrm>
          <a:prstGeom prst="rect">
            <a:avLst/>
          </a:prstGeom>
        </p:spPr>
        <p:txBody>
          <a:bodyPr vert="horz" wrap="square" lIns="0" tIns="64135" rIns="0" bIns="0" rtlCol="0" anchor="t">
            <a:spAutoFit/>
          </a:bodyPr>
          <a:lstStyle/>
          <a:p>
            <a:pPr marL="12065">
              <a:buClr>
                <a:srgbClr val="000099"/>
              </a:buClr>
              <a:tabLst>
                <a:tab pos="125730" algn="l"/>
              </a:tabLst>
            </a:pPr>
            <a:r>
              <a:rPr sz="1400" b="1" i="1" dirty="0">
                <a:solidFill>
                  <a:srgbClr val="001F5F"/>
                </a:solidFill>
                <a:latin typeface="Arial"/>
                <a:cs typeface="Arial"/>
              </a:rPr>
              <a:t>O</a:t>
            </a:r>
            <a:r>
              <a:rPr lang="en-US" sz="1400" b="1" i="1" dirty="0">
                <a:solidFill>
                  <a:srgbClr val="001F5F"/>
                </a:solidFill>
                <a:latin typeface="Arial"/>
                <a:cs typeface="Arial"/>
              </a:rPr>
              <a:t>U</a:t>
            </a:r>
            <a:r>
              <a:rPr sz="1400" b="1" i="1" dirty="0">
                <a:solidFill>
                  <a:srgbClr val="001F5F"/>
                </a:solidFill>
                <a:latin typeface="Arial"/>
                <a:cs typeface="Arial"/>
              </a:rPr>
              <a:t>SD </a:t>
            </a:r>
            <a:r>
              <a:rPr sz="1400" b="1" i="1" spc="-5" dirty="0">
                <a:solidFill>
                  <a:srgbClr val="001F5F"/>
                </a:solidFill>
                <a:latin typeface="Arial"/>
                <a:cs typeface="Arial"/>
              </a:rPr>
              <a:t>investment: $</a:t>
            </a:r>
            <a:r>
              <a:rPr lang="en-US" sz="1400" b="1" i="1" spc="-5" dirty="0">
                <a:solidFill>
                  <a:srgbClr val="001F5F"/>
                </a:solidFill>
                <a:latin typeface="Arial"/>
                <a:cs typeface="Arial"/>
              </a:rPr>
              <a:t>1.589 </a:t>
            </a:r>
            <a:r>
              <a:rPr lang="en-US" sz="1400" b="1" i="1" dirty="0">
                <a:solidFill>
                  <a:srgbClr val="001F5F"/>
                </a:solidFill>
                <a:latin typeface="Arial"/>
                <a:cs typeface="Arial"/>
              </a:rPr>
              <a:t>Billion </a:t>
            </a:r>
            <a:endParaRPr lang="en-US" sz="1400" b="1" i="1" spc="-5" dirty="0">
              <a:solidFill>
                <a:srgbClr val="001F5F"/>
              </a:solidFill>
              <a:latin typeface="Arial"/>
              <a:cs typeface="Arial"/>
            </a:endParaRPr>
          </a:p>
          <a:p>
            <a:pPr marL="469900" lvl="1" indent="-226060">
              <a:buClr>
                <a:srgbClr val="000099"/>
              </a:buClr>
              <a:buFont typeface="Arial"/>
              <a:buChar char="–"/>
              <a:tabLst>
                <a:tab pos="125730" algn="l"/>
              </a:tabLst>
            </a:pPr>
            <a:r>
              <a:rPr lang="en-US" sz="1400" i="1" spc="-10" dirty="0">
                <a:solidFill>
                  <a:srgbClr val="000000"/>
                </a:solidFill>
                <a:latin typeface="Arial"/>
                <a:cs typeface="Arial"/>
              </a:rPr>
              <a:t>Procurement</a:t>
            </a:r>
            <a:r>
              <a:rPr sz="1400" i="1" spc="-10" dirty="0">
                <a:latin typeface="Arial"/>
                <a:cs typeface="Arial"/>
              </a:rPr>
              <a:t> </a:t>
            </a:r>
            <a:r>
              <a:rPr sz="1400" i="1" dirty="0">
                <a:latin typeface="Arial"/>
                <a:cs typeface="Arial"/>
              </a:rPr>
              <a:t>of </a:t>
            </a:r>
            <a:r>
              <a:rPr lang="en-US" sz="1400" i="1" spc="-5" dirty="0">
                <a:latin typeface="Arial"/>
                <a:cs typeface="Arial"/>
              </a:rPr>
              <a:t>307 projects</a:t>
            </a:r>
            <a:r>
              <a:rPr sz="1400" i="1" spc="-5" dirty="0">
                <a:latin typeface="Arial"/>
                <a:cs typeface="Arial"/>
              </a:rPr>
              <a:t> worth over</a:t>
            </a:r>
            <a:r>
              <a:rPr sz="1400" i="1" spc="-215" dirty="0">
                <a:latin typeface="Arial"/>
                <a:cs typeface="Arial"/>
              </a:rPr>
              <a:t> </a:t>
            </a:r>
            <a:r>
              <a:rPr sz="1400" i="1" spc="-25" dirty="0">
                <a:latin typeface="Arial"/>
                <a:cs typeface="Arial"/>
              </a:rPr>
              <a:t>$11B</a:t>
            </a:r>
            <a:endParaRPr lang="en-US" sz="1400" i="1" spc="-25" dirty="0">
              <a:latin typeface="Arial"/>
              <a:cs typeface="Arial"/>
            </a:endParaRPr>
          </a:p>
          <a:p>
            <a:pPr marL="469900" lvl="1" indent="-226060">
              <a:buClr>
                <a:srgbClr val="000099"/>
              </a:buClr>
              <a:buFont typeface="Arial"/>
              <a:buChar char="–"/>
              <a:tabLst>
                <a:tab pos="469265" algn="l"/>
                <a:tab pos="469900" algn="l"/>
              </a:tabLst>
            </a:pPr>
            <a:r>
              <a:rPr lang="en-US" sz="1400" i="1" spc="-5" dirty="0">
                <a:latin typeface="Arial"/>
                <a:cs typeface="Arial"/>
              </a:rPr>
              <a:t>Average project – $500-700K/year; 18-24 months</a:t>
            </a:r>
          </a:p>
        </p:txBody>
      </p:sp>
      <p:sp>
        <p:nvSpPr>
          <p:cNvPr id="2" name="TextBox 1">
            <a:extLst>
              <a:ext uri="{FF2B5EF4-FFF2-40B4-BE49-F238E27FC236}">
                <a16:creationId xmlns:a16="http://schemas.microsoft.com/office/drawing/2014/main" id="{1E91BE3A-2525-B5F8-31E7-4D154D3F6E79}"/>
              </a:ext>
            </a:extLst>
          </p:cNvPr>
          <p:cNvSpPr txBox="1"/>
          <p:nvPr/>
        </p:nvSpPr>
        <p:spPr>
          <a:xfrm>
            <a:off x="0" y="6596390"/>
            <a:ext cx="973343" cy="253916"/>
          </a:xfrm>
          <a:prstGeom prst="rect">
            <a:avLst/>
          </a:prstGeom>
          <a:noFill/>
        </p:spPr>
        <p:txBody>
          <a:bodyPr wrap="none" lIns="91440" tIns="45720" rIns="91440" bIns="45720" rtlCol="0" anchor="t">
            <a:spAutoFit/>
          </a:bodyPr>
          <a:lstStyle/>
          <a:p>
            <a:r>
              <a:rPr lang="en-US" sz="1050" dirty="0"/>
              <a:t>As of Jan 2024</a:t>
            </a:r>
          </a:p>
        </p:txBody>
      </p:sp>
      <p:pic>
        <p:nvPicPr>
          <p:cNvPr id="4" name="Picture 3">
            <a:extLst>
              <a:ext uri="{FF2B5EF4-FFF2-40B4-BE49-F238E27FC236}">
                <a16:creationId xmlns:a16="http://schemas.microsoft.com/office/drawing/2014/main" id="{6AC39982-F095-495E-5F5F-CB097EAEF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25" y="1387526"/>
            <a:ext cx="5987846" cy="4315795"/>
          </a:xfrm>
          <a:prstGeom prst="rect">
            <a:avLst/>
          </a:prstGeom>
        </p:spPr>
      </p:pic>
      <p:grpSp>
        <p:nvGrpSpPr>
          <p:cNvPr id="27" name="Group 26">
            <a:extLst>
              <a:ext uri="{FF2B5EF4-FFF2-40B4-BE49-F238E27FC236}">
                <a16:creationId xmlns:a16="http://schemas.microsoft.com/office/drawing/2014/main" id="{81FC2E2D-5283-1444-E46D-25038C786379}"/>
              </a:ext>
            </a:extLst>
          </p:cNvPr>
          <p:cNvGrpSpPr/>
          <p:nvPr/>
        </p:nvGrpSpPr>
        <p:grpSpPr>
          <a:xfrm>
            <a:off x="6771375" y="1378749"/>
            <a:ext cx="5029200" cy="5158504"/>
            <a:chOff x="6771375" y="1378749"/>
            <a:chExt cx="5029200" cy="5158504"/>
          </a:xfrm>
        </p:grpSpPr>
        <p:grpSp>
          <p:nvGrpSpPr>
            <p:cNvPr id="23" name="Group 22">
              <a:extLst>
                <a:ext uri="{FF2B5EF4-FFF2-40B4-BE49-F238E27FC236}">
                  <a16:creationId xmlns:a16="http://schemas.microsoft.com/office/drawing/2014/main" id="{EBC61292-6A2D-2315-2265-FC861B2C0447}"/>
                </a:ext>
              </a:extLst>
            </p:cNvPr>
            <p:cNvGrpSpPr/>
            <p:nvPr/>
          </p:nvGrpSpPr>
          <p:grpSpPr>
            <a:xfrm>
              <a:off x="6771375" y="1378749"/>
              <a:ext cx="5029200" cy="5158504"/>
              <a:chOff x="6771375" y="1378749"/>
              <a:chExt cx="5029200" cy="5158504"/>
            </a:xfrm>
          </p:grpSpPr>
          <p:sp>
            <p:nvSpPr>
              <p:cNvPr id="3" name="object 38">
                <a:extLst>
                  <a:ext uri="{FF2B5EF4-FFF2-40B4-BE49-F238E27FC236}">
                    <a16:creationId xmlns:a16="http://schemas.microsoft.com/office/drawing/2014/main" id="{9EDED7AE-468E-A15C-9758-C0066E1985ED}"/>
                  </a:ext>
                </a:extLst>
              </p:cNvPr>
              <p:cNvSpPr>
                <a:spLocks noChangeAspect="1"/>
              </p:cNvSpPr>
              <p:nvPr/>
            </p:nvSpPr>
            <p:spPr>
              <a:xfrm>
                <a:off x="10428975" y="2348565"/>
                <a:ext cx="1371600" cy="137160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5" name="object 39">
                <a:extLst>
                  <a:ext uri="{FF2B5EF4-FFF2-40B4-BE49-F238E27FC236}">
                    <a16:creationId xmlns:a16="http://schemas.microsoft.com/office/drawing/2014/main" id="{1E1E999F-92CA-6312-5163-BC1564465943}"/>
                  </a:ext>
                </a:extLst>
              </p:cNvPr>
              <p:cNvSpPr>
                <a:spLocks noChangeAspect="1"/>
              </p:cNvSpPr>
              <p:nvPr/>
            </p:nvSpPr>
            <p:spPr>
              <a:xfrm>
                <a:off x="6771375" y="4177365"/>
                <a:ext cx="1371600" cy="1371600"/>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6" name="object 40">
                <a:extLst>
                  <a:ext uri="{FF2B5EF4-FFF2-40B4-BE49-F238E27FC236}">
                    <a16:creationId xmlns:a16="http://schemas.microsoft.com/office/drawing/2014/main" id="{20B72063-5EE0-71A2-50CE-59CF9A8FA37E}"/>
                  </a:ext>
                </a:extLst>
              </p:cNvPr>
              <p:cNvSpPr>
                <a:spLocks noChangeAspect="1"/>
              </p:cNvSpPr>
              <p:nvPr/>
            </p:nvSpPr>
            <p:spPr>
              <a:xfrm>
                <a:off x="6771375" y="2348565"/>
                <a:ext cx="1368960" cy="1371600"/>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7" name="object 41">
                <a:extLst>
                  <a:ext uri="{FF2B5EF4-FFF2-40B4-BE49-F238E27FC236}">
                    <a16:creationId xmlns:a16="http://schemas.microsoft.com/office/drawing/2014/main" id="{A25EBD6B-A8E5-B121-D047-C51AE3448AFF}"/>
                  </a:ext>
                </a:extLst>
              </p:cNvPr>
              <p:cNvSpPr>
                <a:spLocks noChangeAspect="1"/>
              </p:cNvSpPr>
              <p:nvPr/>
            </p:nvSpPr>
            <p:spPr>
              <a:xfrm>
                <a:off x="8600175" y="1378749"/>
                <a:ext cx="1371600" cy="1371600"/>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11" name="object 42">
                <a:extLst>
                  <a:ext uri="{FF2B5EF4-FFF2-40B4-BE49-F238E27FC236}">
                    <a16:creationId xmlns:a16="http://schemas.microsoft.com/office/drawing/2014/main" id="{14952B58-80DA-5C8B-5CC9-95B87A3BF56F}"/>
                  </a:ext>
                </a:extLst>
              </p:cNvPr>
              <p:cNvSpPr>
                <a:spLocks noChangeAspect="1"/>
              </p:cNvSpPr>
              <p:nvPr/>
            </p:nvSpPr>
            <p:spPr>
              <a:xfrm>
                <a:off x="10428975" y="4177365"/>
                <a:ext cx="1371600" cy="1371600"/>
              </a:xfrm>
              <a:prstGeom prst="rect">
                <a:avLst/>
              </a:prstGeom>
              <a:blipFill>
                <a:blip r:embed="rId8"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12" name="object 43">
                <a:extLst>
                  <a:ext uri="{FF2B5EF4-FFF2-40B4-BE49-F238E27FC236}">
                    <a16:creationId xmlns:a16="http://schemas.microsoft.com/office/drawing/2014/main" id="{AACAEADB-B081-0BFA-C8FC-955B418C003E}"/>
                  </a:ext>
                </a:extLst>
              </p:cNvPr>
              <p:cNvSpPr>
                <a:spLocks noChangeAspect="1"/>
              </p:cNvSpPr>
              <p:nvPr/>
            </p:nvSpPr>
            <p:spPr>
              <a:xfrm>
                <a:off x="8705374" y="5165653"/>
                <a:ext cx="1161199" cy="1371600"/>
              </a:xfrm>
              <a:prstGeom prst="rect">
                <a:avLst/>
              </a:prstGeom>
              <a:blipFill>
                <a:blip r:embed="rId9"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grpSp>
        <p:grpSp>
          <p:nvGrpSpPr>
            <p:cNvPr id="24" name="Group 23">
              <a:extLst>
                <a:ext uri="{FF2B5EF4-FFF2-40B4-BE49-F238E27FC236}">
                  <a16:creationId xmlns:a16="http://schemas.microsoft.com/office/drawing/2014/main" id="{7DC3BF59-78D9-9ACB-1CB4-8E133E53A1DD}"/>
                </a:ext>
              </a:extLst>
            </p:cNvPr>
            <p:cNvGrpSpPr/>
            <p:nvPr/>
          </p:nvGrpSpPr>
          <p:grpSpPr>
            <a:xfrm>
              <a:off x="8480632" y="2672527"/>
              <a:ext cx="1610686" cy="806912"/>
              <a:chOff x="8523974" y="2672527"/>
              <a:chExt cx="1610686" cy="806912"/>
            </a:xfrm>
          </p:grpSpPr>
          <p:sp>
            <p:nvSpPr>
              <p:cNvPr id="17" name="TextBox 16">
                <a:extLst>
                  <a:ext uri="{FF2B5EF4-FFF2-40B4-BE49-F238E27FC236}">
                    <a16:creationId xmlns:a16="http://schemas.microsoft.com/office/drawing/2014/main" id="{6BE132D9-7631-9D1E-BAD6-31379F1CD77D}"/>
                  </a:ext>
                </a:extLst>
              </p:cNvPr>
              <p:cNvSpPr txBox="1"/>
              <p:nvPr/>
            </p:nvSpPr>
            <p:spPr>
              <a:xfrm>
                <a:off x="8523974" y="2672527"/>
                <a:ext cx="1610686" cy="707886"/>
              </a:xfrm>
              <a:prstGeom prst="rect">
                <a:avLst/>
              </a:prstGeom>
              <a:noFill/>
            </p:spPr>
            <p:txBody>
              <a:bodyPr wrap="square" lIns="91440" tIns="45720" rIns="91440" bIns="45720" rtlCol="0" anchor="t">
                <a:spAutoFit/>
              </a:bodyPr>
              <a:lstStyle/>
              <a:p>
                <a:pPr algn="ctr"/>
                <a:r>
                  <a:rPr lang="en-US" sz="4000" dirty="0">
                    <a:solidFill>
                      <a:srgbClr val="7030A0"/>
                    </a:solidFill>
                  </a:rPr>
                  <a:t>875</a:t>
                </a:r>
              </a:p>
            </p:txBody>
          </p:sp>
          <p:sp>
            <p:nvSpPr>
              <p:cNvPr id="15" name="TextBox 14">
                <a:extLst>
                  <a:ext uri="{FF2B5EF4-FFF2-40B4-BE49-F238E27FC236}">
                    <a16:creationId xmlns:a16="http://schemas.microsoft.com/office/drawing/2014/main" id="{69195426-9D34-1071-6592-F8FD6B970A5F}"/>
                  </a:ext>
                </a:extLst>
              </p:cNvPr>
              <p:cNvSpPr txBox="1"/>
              <p:nvPr/>
            </p:nvSpPr>
            <p:spPr>
              <a:xfrm>
                <a:off x="8644837" y="3140885"/>
                <a:ext cx="1368960" cy="338554"/>
              </a:xfrm>
              <a:prstGeom prst="rect">
                <a:avLst/>
              </a:prstGeom>
              <a:noFill/>
            </p:spPr>
            <p:txBody>
              <a:bodyPr wrap="square">
                <a:spAutoFit/>
              </a:bodyPr>
              <a:lstStyle/>
              <a:p>
                <a:pPr algn="ctr"/>
                <a:r>
                  <a:rPr lang="en-US" sz="1600" dirty="0"/>
                  <a:t>Projects</a:t>
                </a:r>
                <a:endParaRPr lang="en-US" sz="1600" dirty="0">
                  <a:cs typeface="Calibri"/>
                </a:endParaRPr>
              </a:p>
            </p:txBody>
          </p:sp>
        </p:grpSp>
        <p:grpSp>
          <p:nvGrpSpPr>
            <p:cNvPr id="25" name="Group 24">
              <a:extLst>
                <a:ext uri="{FF2B5EF4-FFF2-40B4-BE49-F238E27FC236}">
                  <a16:creationId xmlns:a16="http://schemas.microsoft.com/office/drawing/2014/main" id="{A389538D-69BD-233E-52FC-223BC42546D9}"/>
                </a:ext>
              </a:extLst>
            </p:cNvPr>
            <p:cNvGrpSpPr/>
            <p:nvPr/>
          </p:nvGrpSpPr>
          <p:grpSpPr>
            <a:xfrm>
              <a:off x="8003275" y="3499786"/>
              <a:ext cx="2565400" cy="820088"/>
              <a:chOff x="8046617" y="3573370"/>
              <a:chExt cx="2565400" cy="820088"/>
            </a:xfrm>
          </p:grpSpPr>
          <p:sp>
            <p:nvSpPr>
              <p:cNvPr id="8" name="TextBox 7">
                <a:extLst>
                  <a:ext uri="{FF2B5EF4-FFF2-40B4-BE49-F238E27FC236}">
                    <a16:creationId xmlns:a16="http://schemas.microsoft.com/office/drawing/2014/main" id="{9973AA47-8E56-ADD7-97DF-9F7996A9BFC1}"/>
                  </a:ext>
                </a:extLst>
              </p:cNvPr>
              <p:cNvSpPr txBox="1"/>
              <p:nvPr/>
            </p:nvSpPr>
            <p:spPr>
              <a:xfrm>
                <a:off x="8162633" y="3573370"/>
                <a:ext cx="2333369" cy="707886"/>
              </a:xfrm>
              <a:prstGeom prst="rect">
                <a:avLst/>
              </a:prstGeom>
              <a:noFill/>
            </p:spPr>
            <p:txBody>
              <a:bodyPr wrap="square" lIns="91440" tIns="45720" rIns="91440" bIns="45720" rtlCol="0" anchor="t">
                <a:spAutoFit/>
              </a:bodyPr>
              <a:lstStyle/>
              <a:p>
                <a:pPr algn="ctr"/>
                <a:r>
                  <a:rPr lang="en-US" sz="4000" dirty="0">
                    <a:solidFill>
                      <a:srgbClr val="C00000"/>
                    </a:solidFill>
                  </a:rPr>
                  <a:t>1297</a:t>
                </a:r>
                <a:endParaRPr lang="en-US" dirty="0"/>
              </a:p>
            </p:txBody>
          </p:sp>
          <p:sp>
            <p:nvSpPr>
              <p:cNvPr id="20" name="TextBox 19">
                <a:extLst>
                  <a:ext uri="{FF2B5EF4-FFF2-40B4-BE49-F238E27FC236}">
                    <a16:creationId xmlns:a16="http://schemas.microsoft.com/office/drawing/2014/main" id="{91C10834-B1A0-AF13-17F7-062EF6BEF9EF}"/>
                  </a:ext>
                </a:extLst>
              </p:cNvPr>
              <p:cNvSpPr txBox="1"/>
              <p:nvPr/>
            </p:nvSpPr>
            <p:spPr>
              <a:xfrm>
                <a:off x="8046617" y="4054904"/>
                <a:ext cx="2565400" cy="338554"/>
              </a:xfrm>
              <a:prstGeom prst="rect">
                <a:avLst/>
              </a:prstGeom>
              <a:noFill/>
            </p:spPr>
            <p:txBody>
              <a:bodyPr wrap="square">
                <a:spAutoFit/>
              </a:bodyPr>
              <a:lstStyle/>
              <a:p>
                <a:pPr algn="ctr"/>
                <a:r>
                  <a:rPr lang="en-US" sz="1600" dirty="0"/>
                  <a:t>Technologies Assessed</a:t>
                </a:r>
              </a:p>
            </p:txBody>
          </p:sp>
        </p:grpSp>
        <p:grpSp>
          <p:nvGrpSpPr>
            <p:cNvPr id="26" name="Group 25">
              <a:extLst>
                <a:ext uri="{FF2B5EF4-FFF2-40B4-BE49-F238E27FC236}">
                  <a16:creationId xmlns:a16="http://schemas.microsoft.com/office/drawing/2014/main" id="{5FAE27E4-92CE-7142-0238-9AA1573A4D65}"/>
                </a:ext>
              </a:extLst>
            </p:cNvPr>
            <p:cNvGrpSpPr/>
            <p:nvPr/>
          </p:nvGrpSpPr>
          <p:grpSpPr>
            <a:xfrm>
              <a:off x="7966330" y="4340221"/>
              <a:ext cx="2639291" cy="814214"/>
              <a:chOff x="8009672" y="4340221"/>
              <a:chExt cx="2639291" cy="814214"/>
            </a:xfrm>
          </p:grpSpPr>
          <p:sp>
            <p:nvSpPr>
              <p:cNvPr id="18" name="TextBox 17">
                <a:extLst>
                  <a:ext uri="{FF2B5EF4-FFF2-40B4-BE49-F238E27FC236}">
                    <a16:creationId xmlns:a16="http://schemas.microsoft.com/office/drawing/2014/main" id="{50C74C22-83EE-1007-801C-CCA4F8082710}"/>
                  </a:ext>
                </a:extLst>
              </p:cNvPr>
              <p:cNvSpPr txBox="1"/>
              <p:nvPr/>
            </p:nvSpPr>
            <p:spPr>
              <a:xfrm>
                <a:off x="8162633" y="4340221"/>
                <a:ext cx="2333369" cy="707886"/>
              </a:xfrm>
              <a:prstGeom prst="rect">
                <a:avLst/>
              </a:prstGeom>
              <a:noFill/>
            </p:spPr>
            <p:txBody>
              <a:bodyPr wrap="square" lIns="91440" tIns="45720" rIns="91440" bIns="45720" rtlCol="0" anchor="t">
                <a:spAutoFit/>
              </a:bodyPr>
              <a:lstStyle/>
              <a:p>
                <a:pPr algn="ctr"/>
                <a:r>
                  <a:rPr lang="en-US" sz="4000" dirty="0">
                    <a:solidFill>
                      <a:srgbClr val="00B050"/>
                    </a:solidFill>
                  </a:rPr>
                  <a:t>307</a:t>
                </a:r>
                <a:endParaRPr lang="en-US" dirty="0"/>
              </a:p>
            </p:txBody>
          </p:sp>
          <p:sp>
            <p:nvSpPr>
              <p:cNvPr id="22" name="TextBox 21">
                <a:extLst>
                  <a:ext uri="{FF2B5EF4-FFF2-40B4-BE49-F238E27FC236}">
                    <a16:creationId xmlns:a16="http://schemas.microsoft.com/office/drawing/2014/main" id="{B380C4FE-C822-8C0E-E7F1-5EB52B334592}"/>
                  </a:ext>
                </a:extLst>
              </p:cNvPr>
              <p:cNvSpPr txBox="1"/>
              <p:nvPr/>
            </p:nvSpPr>
            <p:spPr>
              <a:xfrm>
                <a:off x="8009672" y="4815881"/>
                <a:ext cx="2639291" cy="338554"/>
              </a:xfrm>
              <a:prstGeom prst="rect">
                <a:avLst/>
              </a:prstGeom>
              <a:noFill/>
            </p:spPr>
            <p:txBody>
              <a:bodyPr wrap="square">
                <a:spAutoFit/>
              </a:bodyPr>
              <a:lstStyle/>
              <a:p>
                <a:pPr algn="ctr"/>
                <a:r>
                  <a:rPr lang="en-US" sz="1600" dirty="0"/>
                  <a:t>Technologies Transitioned</a:t>
                </a:r>
              </a:p>
            </p:txBody>
          </p:sp>
        </p:grpSp>
      </p:grpSp>
    </p:spTree>
    <p:extLst>
      <p:ext uri="{BB962C8B-B14F-4D97-AF65-F5344CB8AC3E}">
        <p14:creationId xmlns:p14="http://schemas.microsoft.com/office/powerpoint/2010/main" val="17041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F6E27-4B93-4EA2-7898-8BCEDC415046}"/>
              </a:ext>
            </a:extLst>
          </p:cNvPr>
          <p:cNvSpPr>
            <a:spLocks noGrp="1"/>
          </p:cNvSpPr>
          <p:nvPr>
            <p:ph type="sldNum" sz="quarter" idx="12"/>
          </p:nvPr>
        </p:nvSpPr>
        <p:spPr/>
        <p:txBody>
          <a:bodyPr/>
          <a:lstStyle/>
          <a:p>
            <a:fld id="{A95DF160-2252-4507-9087-606C83CDB7D9}" type="slidenum">
              <a:rPr lang="en-US" smtClean="0"/>
              <a:pPr/>
              <a:t>12</a:t>
            </a:fld>
            <a:endParaRPr lang="en-US" dirty="0"/>
          </a:p>
        </p:txBody>
      </p:sp>
      <p:sp>
        <p:nvSpPr>
          <p:cNvPr id="4" name="Title 3">
            <a:extLst>
              <a:ext uri="{FF2B5EF4-FFF2-40B4-BE49-F238E27FC236}">
                <a16:creationId xmlns:a16="http://schemas.microsoft.com/office/drawing/2014/main" id="{1A851CA2-B042-BF16-93EB-5835B9EBCBDC}"/>
              </a:ext>
            </a:extLst>
          </p:cNvPr>
          <p:cNvSpPr>
            <a:spLocks noGrp="1"/>
          </p:cNvSpPr>
          <p:nvPr>
            <p:ph type="title"/>
          </p:nvPr>
        </p:nvSpPr>
        <p:spPr/>
        <p:txBody>
          <a:bodyPr>
            <a:normAutofit/>
          </a:bodyPr>
          <a:lstStyle/>
          <a:p>
            <a:r>
              <a:rPr lang="en-US" sz="4000" dirty="0"/>
              <a:t>FCT Project Proposal Process</a:t>
            </a:r>
          </a:p>
        </p:txBody>
      </p:sp>
      <p:graphicFrame>
        <p:nvGraphicFramePr>
          <p:cNvPr id="5" name="Diagram 4">
            <a:extLst>
              <a:ext uri="{FF2B5EF4-FFF2-40B4-BE49-F238E27FC236}">
                <a16:creationId xmlns:a16="http://schemas.microsoft.com/office/drawing/2014/main" id="{5F122213-51FE-E34A-2569-DF5AF353D798}"/>
              </a:ext>
            </a:extLst>
          </p:cNvPr>
          <p:cNvGraphicFramePr>
            <a:graphicFrameLocks noChangeAspect="1"/>
          </p:cNvGraphicFramePr>
          <p:nvPr>
            <p:extLst>
              <p:ext uri="{D42A27DB-BD31-4B8C-83A1-F6EECF244321}">
                <p14:modId xmlns:p14="http://schemas.microsoft.com/office/powerpoint/2010/main" val="886781272"/>
              </p:ext>
            </p:extLst>
          </p:nvPr>
        </p:nvGraphicFramePr>
        <p:xfrm>
          <a:off x="2285608" y="1302880"/>
          <a:ext cx="754060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3E40641-3B27-2E45-204C-6EF5F2623597}"/>
              </a:ext>
            </a:extLst>
          </p:cNvPr>
          <p:cNvSpPr txBox="1"/>
          <p:nvPr/>
        </p:nvSpPr>
        <p:spPr>
          <a:xfrm>
            <a:off x="8867524" y="3094682"/>
            <a:ext cx="3472757" cy="3185487"/>
          </a:xfrm>
          <a:prstGeom prst="rect">
            <a:avLst/>
          </a:prstGeom>
          <a:noFill/>
        </p:spPr>
        <p:txBody>
          <a:bodyPr wrap="square" rtlCol="0">
            <a:spAutoFit/>
          </a:bodyPr>
          <a:lstStyle/>
          <a:p>
            <a:r>
              <a:rPr kumimoji="0" lang="en-US" b="1" i="0" u="none" strike="noStrike" kern="1200" cap="none" spc="-10" normalizeH="0" baseline="0" noProof="0" dirty="0">
                <a:ln>
                  <a:noFill/>
                </a:ln>
                <a:solidFill>
                  <a:prstClr val="black"/>
                </a:solidFill>
                <a:effectLst/>
                <a:uLnTx/>
                <a:uFillTx/>
                <a:latin typeface="Arial"/>
                <a:ea typeface="+mn-ea"/>
                <a:cs typeface="Arial"/>
              </a:rPr>
              <a:t>OUSD </a:t>
            </a:r>
            <a:r>
              <a:rPr kumimoji="0" lang="en-US" b="1" i="0" u="none" strike="noStrike" kern="1200" cap="none" spc="-65" normalizeH="0" baseline="0" noProof="0" dirty="0">
                <a:ln>
                  <a:noFill/>
                </a:ln>
                <a:solidFill>
                  <a:prstClr val="black"/>
                </a:solidFill>
                <a:effectLst/>
                <a:uLnTx/>
                <a:uFillTx/>
                <a:latin typeface="Arial"/>
                <a:ea typeface="+mn-ea"/>
                <a:cs typeface="Arial"/>
              </a:rPr>
              <a:t>(Top</a:t>
            </a:r>
            <a:r>
              <a:rPr kumimoji="0" lang="en-US" b="1" i="0" u="none" strike="noStrike" kern="1200" cap="none" spc="-100" normalizeH="0" baseline="0" noProof="0" dirty="0">
                <a:ln>
                  <a:noFill/>
                </a:ln>
                <a:solidFill>
                  <a:prstClr val="black"/>
                </a:solidFill>
                <a:effectLst/>
                <a:uLnTx/>
                <a:uFillTx/>
                <a:latin typeface="Arial"/>
                <a:ea typeface="+mn-ea"/>
                <a:cs typeface="Arial"/>
              </a:rPr>
              <a:t> </a:t>
            </a:r>
            <a:r>
              <a:rPr kumimoji="0" lang="en-US" b="1" i="0" u="none" strike="noStrike" kern="1200" cap="none" spc="-5" normalizeH="0" baseline="0" noProof="0" dirty="0">
                <a:ln>
                  <a:noFill/>
                </a:ln>
                <a:solidFill>
                  <a:prstClr val="black"/>
                </a:solidFill>
                <a:effectLst/>
                <a:uLnTx/>
                <a:uFillTx/>
                <a:latin typeface="Arial"/>
                <a:ea typeface="+mn-ea"/>
                <a:cs typeface="Arial"/>
              </a:rPr>
              <a:t>Down)</a:t>
            </a:r>
          </a:p>
          <a:p>
            <a:pPr marL="234315" marR="0" lvl="0" indent="-234950" algn="l" defTabSz="914400" rtl="0" eaLnBrk="1" fontAlgn="auto" latinLnBrk="0" hangingPunct="1">
              <a:lnSpc>
                <a:spcPct val="100000"/>
              </a:lnSpc>
              <a:spcBef>
                <a:spcPts val="400"/>
              </a:spcBef>
              <a:spcAft>
                <a:spcPts val="0"/>
              </a:spcAft>
              <a:buClrTx/>
              <a:buSzTx/>
              <a:buFont typeface="Arial"/>
              <a:buChar char="•"/>
              <a:tabLst>
                <a:tab pos="234315" algn="l"/>
                <a:tab pos="234950" algn="l"/>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Joint Warfighting Concepts</a:t>
            </a:r>
          </a:p>
          <a:p>
            <a:pPr marL="234315" marR="0" lvl="0" indent="-234950" algn="l" defTabSz="914400" rtl="0" eaLnBrk="1" fontAlgn="auto" latinLnBrk="0" hangingPunct="1">
              <a:lnSpc>
                <a:spcPct val="100000"/>
              </a:lnSpc>
              <a:spcBef>
                <a:spcPts val="400"/>
              </a:spcBef>
              <a:spcAft>
                <a:spcPts val="0"/>
              </a:spcAft>
              <a:buClrTx/>
              <a:buSzTx/>
              <a:buFont typeface="Arial"/>
              <a:buChar char="•"/>
              <a:tabLst>
                <a:tab pos="234315" algn="l"/>
                <a:tab pos="234950" algn="l"/>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Technology Transition Path</a:t>
            </a:r>
          </a:p>
          <a:p>
            <a:pPr marL="231140" marR="0" lvl="0" indent="-231775" algn="l" defTabSz="914400" rtl="0" eaLnBrk="1" fontAlgn="auto" latinLnBrk="0" hangingPunct="1">
              <a:lnSpc>
                <a:spcPct val="100000"/>
              </a:lnSpc>
              <a:spcBef>
                <a:spcPts val="300"/>
              </a:spcBef>
              <a:spcAft>
                <a:spcPts val="0"/>
              </a:spcAft>
              <a:buClrTx/>
              <a:buSzTx/>
              <a:buFont typeface="Arial"/>
              <a:buChar char="•"/>
              <a:tabLst>
                <a:tab pos="231140" algn="l"/>
                <a:tab pos="231775" algn="l"/>
              </a:tabLst>
              <a:defRPr/>
            </a:pPr>
            <a:r>
              <a:rPr kumimoji="0" lang="en-US" sz="1400" b="1" i="0" u="none" strike="noStrike" kern="1200" cap="none" spc="-5" normalizeH="0" baseline="0" noProof="0" dirty="0">
                <a:ln>
                  <a:noFill/>
                </a:ln>
                <a:solidFill>
                  <a:prstClr val="black"/>
                </a:solidFill>
                <a:effectLst/>
                <a:uLnTx/>
                <a:uFillTx/>
                <a:latin typeface="Arial"/>
                <a:ea typeface="+mn-ea"/>
                <a:cs typeface="Arial"/>
              </a:rPr>
              <a:t>Joint</a:t>
            </a:r>
            <a:r>
              <a:rPr kumimoji="0" lang="en-US" sz="1400" b="1" i="0" u="none" strike="noStrike" kern="1200" cap="none" spc="-175" normalizeH="0" baseline="0" noProof="0" dirty="0">
                <a:ln>
                  <a:noFill/>
                </a:ln>
                <a:solidFill>
                  <a:prstClr val="black"/>
                </a:solidFill>
                <a:effectLst/>
                <a:uLnTx/>
                <a:uFillTx/>
                <a:latin typeface="Arial"/>
                <a:ea typeface="+mn-ea"/>
                <a:cs typeface="Arial"/>
              </a:rPr>
              <a:t> </a:t>
            </a:r>
            <a:r>
              <a:rPr kumimoji="0" lang="en-US" sz="1400" b="1" i="0" u="none" strike="noStrike" kern="1200" cap="none" spc="-10" normalizeH="0" baseline="0" noProof="0" dirty="0">
                <a:ln>
                  <a:noFill/>
                </a:ln>
                <a:solidFill>
                  <a:prstClr val="black"/>
                </a:solidFill>
                <a:effectLst/>
                <a:uLnTx/>
                <a:uFillTx/>
                <a:latin typeface="Arial"/>
                <a:ea typeface="+mn-ea"/>
                <a:cs typeface="Arial"/>
              </a:rPr>
              <a:t>Application</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231140" marR="0" lvl="0" indent="-231775" algn="l" defTabSz="914400" rtl="0" eaLnBrk="1" fontAlgn="auto" latinLnBrk="0" hangingPunct="1">
              <a:lnSpc>
                <a:spcPct val="100000"/>
              </a:lnSpc>
              <a:spcBef>
                <a:spcPts val="300"/>
              </a:spcBef>
              <a:spcAft>
                <a:spcPts val="0"/>
              </a:spcAft>
              <a:buClrTx/>
              <a:buSzTx/>
              <a:buFont typeface="Arial"/>
              <a:buChar char="•"/>
              <a:tabLst>
                <a:tab pos="231140" algn="l"/>
                <a:tab pos="231775" algn="l"/>
              </a:tabLst>
              <a:defRPr/>
            </a:pPr>
            <a:r>
              <a:rPr lang="en-US" sz="1400" b="1" spc="-35" dirty="0">
                <a:solidFill>
                  <a:prstClr val="black"/>
                </a:solidFill>
                <a:latin typeface="Arial"/>
                <a:cs typeface="Arial"/>
              </a:rPr>
              <a:t>Service Cost Share/Cost Avoidance</a:t>
            </a:r>
          </a:p>
          <a:p>
            <a:pPr marL="231140" indent="-231775">
              <a:spcBef>
                <a:spcPts val="300"/>
              </a:spcBef>
              <a:buFont typeface="Arial"/>
              <a:buChar char="•"/>
              <a:tabLst>
                <a:tab pos="231140" algn="l"/>
                <a:tab pos="231775" algn="l"/>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OUSD </a:t>
            </a:r>
            <a:r>
              <a:rPr lang="en-US" sz="1400" b="1" dirty="0">
                <a:solidFill>
                  <a:prstClr val="black"/>
                </a:solidFill>
                <a:latin typeface="Arial"/>
                <a:cs typeface="Arial"/>
              </a:rPr>
              <a:t>Priorities (Focus Areas)</a:t>
            </a:r>
          </a:p>
          <a:p>
            <a:endParaRPr kumimoji="0" lang="en-US" sz="1400" b="1" i="0" u="none" strike="noStrike" kern="1200" cap="none" spc="-10" normalizeH="0" baseline="0" noProof="0" dirty="0">
              <a:ln>
                <a:noFill/>
              </a:ln>
              <a:solidFill>
                <a:prstClr val="black"/>
              </a:solidFill>
              <a:effectLst/>
              <a:uLnTx/>
              <a:uFillTx/>
              <a:latin typeface="Arial"/>
              <a:ea typeface="+mn-ea"/>
              <a:cs typeface="Arial"/>
            </a:endParaRPr>
          </a:p>
          <a:p>
            <a:r>
              <a:rPr kumimoji="0" lang="en-US" b="1" i="0" u="none" strike="noStrike" kern="1200" cap="none" spc="-10" normalizeH="0" baseline="0" noProof="0" dirty="0">
                <a:ln>
                  <a:noFill/>
                </a:ln>
                <a:solidFill>
                  <a:prstClr val="black"/>
                </a:solidFill>
                <a:effectLst/>
                <a:uLnTx/>
                <a:uFillTx/>
                <a:latin typeface="Arial"/>
                <a:ea typeface="+mn-ea"/>
                <a:cs typeface="Arial"/>
              </a:rPr>
              <a:t>Services</a:t>
            </a:r>
            <a:r>
              <a:rPr kumimoji="0" lang="en-US" b="1" i="0" u="none" strike="noStrike" kern="1200" cap="none" spc="-15" normalizeH="0" baseline="0" noProof="0" dirty="0">
                <a:ln>
                  <a:noFill/>
                </a:ln>
                <a:solidFill>
                  <a:prstClr val="black"/>
                </a:solidFill>
                <a:effectLst/>
                <a:uLnTx/>
                <a:uFillTx/>
                <a:latin typeface="Arial"/>
                <a:ea typeface="+mn-ea"/>
                <a:cs typeface="Arial"/>
              </a:rPr>
              <a:t> </a:t>
            </a:r>
            <a:r>
              <a:rPr kumimoji="0" lang="en-US" b="1" i="0" u="none" strike="noStrike" kern="1200" cap="none" spc="-5" normalizeH="0" baseline="0" noProof="0" dirty="0">
                <a:ln>
                  <a:noFill/>
                </a:ln>
                <a:solidFill>
                  <a:prstClr val="black"/>
                </a:solidFill>
                <a:effectLst/>
                <a:uLnTx/>
                <a:uFillTx/>
                <a:latin typeface="Arial"/>
                <a:ea typeface="+mn-ea"/>
                <a:cs typeface="Arial"/>
              </a:rPr>
              <a:t>(Bottom-Up)</a:t>
            </a:r>
            <a:endParaRPr kumimoji="0" lang="en-US" b="0" i="0" u="none" strike="noStrike" kern="1200" cap="none" spc="0" normalizeH="0" baseline="0" noProof="0" dirty="0">
              <a:ln>
                <a:noFill/>
              </a:ln>
              <a:solidFill>
                <a:prstClr val="black"/>
              </a:solidFill>
              <a:effectLst/>
              <a:uLnTx/>
              <a:uFillTx/>
              <a:latin typeface="Arial"/>
              <a:ea typeface="+mn-ea"/>
              <a:cs typeface="Arial"/>
            </a:endParaRPr>
          </a:p>
          <a:p>
            <a:pPr marL="286385" marR="0" lvl="0" indent="-287020" algn="l" defTabSz="914400" rtl="0" eaLnBrk="1" fontAlgn="auto" latinLnBrk="0" hangingPunct="1">
              <a:lnSpc>
                <a:spcPct val="100000"/>
              </a:lnSpc>
              <a:spcBef>
                <a:spcPts val="400"/>
              </a:spcBef>
              <a:spcAft>
                <a:spcPts val="0"/>
              </a:spcAft>
              <a:buClrTx/>
              <a:buSzTx/>
              <a:buFont typeface="Arial"/>
              <a:buChar char="•"/>
              <a:tabLst>
                <a:tab pos="286385" algn="l"/>
                <a:tab pos="287020" algn="l"/>
              </a:tabLst>
              <a:defRPr/>
            </a:pPr>
            <a:r>
              <a:rPr kumimoji="0" lang="en-US" sz="1400" b="1" i="0" u="none" strike="noStrike" kern="1200" cap="none" spc="-5" normalizeH="0" baseline="0" noProof="0" dirty="0">
                <a:ln>
                  <a:noFill/>
                </a:ln>
                <a:solidFill>
                  <a:prstClr val="black"/>
                </a:solidFill>
                <a:effectLst/>
                <a:uLnTx/>
                <a:uFillTx/>
                <a:latin typeface="Arial"/>
                <a:ea typeface="+mn-ea"/>
                <a:cs typeface="Arial"/>
              </a:rPr>
              <a:t>Mission</a:t>
            </a:r>
            <a:r>
              <a:rPr kumimoji="0" lang="en-US" sz="1400" b="1" i="0" u="none" strike="noStrike" kern="1200" cap="none" spc="-85" normalizeH="0" baseline="0" noProof="0" dirty="0">
                <a:ln>
                  <a:noFill/>
                </a:ln>
                <a:solidFill>
                  <a:prstClr val="black"/>
                </a:solidFill>
                <a:effectLst/>
                <a:uLnTx/>
                <a:uFillTx/>
                <a:latin typeface="Arial"/>
                <a:ea typeface="+mn-ea"/>
                <a:cs typeface="Arial"/>
              </a:rPr>
              <a:t> </a:t>
            </a:r>
            <a:r>
              <a:rPr kumimoji="0" lang="en-US" sz="1400" b="1" i="0" u="none" strike="noStrike" kern="1200" cap="none" spc="-5" normalizeH="0" baseline="0" noProof="0" dirty="0">
                <a:ln>
                  <a:noFill/>
                </a:ln>
                <a:solidFill>
                  <a:prstClr val="black"/>
                </a:solidFill>
                <a:effectLst/>
                <a:uLnTx/>
                <a:uFillTx/>
                <a:latin typeface="Arial"/>
                <a:ea typeface="+mn-ea"/>
                <a:cs typeface="Arial"/>
              </a:rPr>
              <a:t>Need</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286385" marR="0" lvl="0" indent="-287020" algn="l" defTabSz="914400" rtl="0" eaLnBrk="1" fontAlgn="auto" latinLnBrk="0" hangingPunct="1">
              <a:lnSpc>
                <a:spcPct val="100000"/>
              </a:lnSpc>
              <a:spcBef>
                <a:spcPts val="300"/>
              </a:spcBef>
              <a:spcAft>
                <a:spcPts val="0"/>
              </a:spcAft>
              <a:buClrTx/>
              <a:buSzTx/>
              <a:buFont typeface="Arial"/>
              <a:buChar char="•"/>
              <a:tabLst>
                <a:tab pos="286385" algn="l"/>
                <a:tab pos="287020" algn="l"/>
              </a:tabLst>
              <a:defRPr/>
            </a:pPr>
            <a:r>
              <a:rPr lang="en-US" sz="1400" b="1" spc="-10" dirty="0">
                <a:solidFill>
                  <a:prstClr val="black"/>
                </a:solidFill>
                <a:latin typeface="Arial"/>
                <a:cs typeface="Arial"/>
              </a:rPr>
              <a:t>Sponsor Support/Endorsement</a:t>
            </a:r>
          </a:p>
          <a:p>
            <a:pPr marL="286385" marR="0" lvl="0" indent="-287020" algn="l" defTabSz="914400" rtl="0" eaLnBrk="1" fontAlgn="auto" latinLnBrk="0" hangingPunct="1">
              <a:lnSpc>
                <a:spcPct val="100000"/>
              </a:lnSpc>
              <a:spcBef>
                <a:spcPts val="300"/>
              </a:spcBef>
              <a:spcAft>
                <a:spcPts val="0"/>
              </a:spcAft>
              <a:buClrTx/>
              <a:buSzTx/>
              <a:buFont typeface="Arial"/>
              <a:buChar char="•"/>
              <a:tabLst>
                <a:tab pos="286385" algn="l"/>
                <a:tab pos="287020" algn="l"/>
              </a:tabLst>
              <a:defRPr/>
            </a:pPr>
            <a:r>
              <a:rPr lang="en-US" sz="1400" b="1" spc="-10" dirty="0">
                <a:solidFill>
                  <a:prstClr val="black"/>
                </a:solidFill>
                <a:latin typeface="Arial"/>
                <a:cs typeface="Arial"/>
              </a:rPr>
              <a:t>Risk (Cost/Schedule/Performance)</a:t>
            </a:r>
          </a:p>
          <a:p>
            <a:pPr marL="286385" marR="0" lvl="0" indent="-287020" algn="l" defTabSz="914400" rtl="0" eaLnBrk="1" fontAlgn="auto" latinLnBrk="0" hangingPunct="1">
              <a:lnSpc>
                <a:spcPct val="100000"/>
              </a:lnSpc>
              <a:spcBef>
                <a:spcPts val="300"/>
              </a:spcBef>
              <a:spcAft>
                <a:spcPts val="0"/>
              </a:spcAft>
              <a:buClrTx/>
              <a:buSzTx/>
              <a:buFont typeface="Arial"/>
              <a:buChar char="•"/>
              <a:tabLst>
                <a:tab pos="286385" algn="l"/>
                <a:tab pos="287020" algn="l"/>
              </a:tabLst>
              <a:defRPr/>
            </a:pPr>
            <a:r>
              <a:rPr kumimoji="0" lang="en-US" sz="1400" b="1" i="0" u="none" strike="noStrike" kern="1200" cap="none" spc="-5" normalizeH="0" baseline="0" noProof="0" dirty="0">
                <a:ln>
                  <a:noFill/>
                </a:ln>
                <a:solidFill>
                  <a:prstClr val="black"/>
                </a:solidFill>
                <a:effectLst/>
                <a:uLnTx/>
                <a:uFillTx/>
                <a:latin typeface="Arial"/>
                <a:ea typeface="+mn-ea"/>
                <a:cs typeface="Arial"/>
              </a:rPr>
              <a:t>Procurement</a:t>
            </a:r>
            <a:r>
              <a:rPr kumimoji="0" lang="en-US" sz="1400" b="1" i="0" u="none" strike="noStrike" kern="1200" cap="none" spc="-55" normalizeH="0" baseline="0" noProof="0" dirty="0">
                <a:ln>
                  <a:noFill/>
                </a:ln>
                <a:solidFill>
                  <a:prstClr val="black"/>
                </a:solidFill>
                <a:effectLst/>
                <a:uLnTx/>
                <a:uFillTx/>
                <a:latin typeface="Arial"/>
                <a:ea typeface="+mn-ea"/>
                <a:cs typeface="Arial"/>
              </a:rPr>
              <a:t> </a:t>
            </a:r>
            <a:r>
              <a:rPr kumimoji="0" lang="en-US" sz="1400" b="1" i="0" u="none" strike="noStrike" kern="1200" cap="none" spc="-5" normalizeH="0" baseline="0" noProof="0" dirty="0">
                <a:ln>
                  <a:noFill/>
                </a:ln>
                <a:solidFill>
                  <a:prstClr val="black"/>
                </a:solidFill>
                <a:effectLst/>
                <a:uLnTx/>
                <a:uFillTx/>
                <a:latin typeface="Arial"/>
                <a:ea typeface="+mn-ea"/>
                <a:cs typeface="Arial"/>
              </a:rPr>
              <a:t>Strategy</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TextBox 7">
            <a:extLst>
              <a:ext uri="{FF2B5EF4-FFF2-40B4-BE49-F238E27FC236}">
                <a16:creationId xmlns:a16="http://schemas.microsoft.com/office/drawing/2014/main" id="{E6359496-6FA8-036C-BF2A-A47AD6D399DD}"/>
              </a:ext>
            </a:extLst>
          </p:cNvPr>
          <p:cNvSpPr txBox="1"/>
          <p:nvPr/>
        </p:nvSpPr>
        <p:spPr>
          <a:xfrm>
            <a:off x="8336064" y="2672038"/>
            <a:ext cx="3900395" cy="461665"/>
          </a:xfrm>
          <a:prstGeom prst="rect">
            <a:avLst/>
          </a:prstGeom>
          <a:noFill/>
        </p:spPr>
        <p:txBody>
          <a:bodyPr wrap="square">
            <a:spAutoFit/>
          </a:bodyPr>
          <a:lstStyle/>
          <a:p>
            <a:pPr algn="ctr"/>
            <a:r>
              <a:rPr lang="en-US" sz="2400" b="1" u="sng" dirty="0"/>
              <a:t>Project Selection Criteria</a:t>
            </a:r>
          </a:p>
        </p:txBody>
      </p:sp>
      <p:sp>
        <p:nvSpPr>
          <p:cNvPr id="10" name="TextBox 9">
            <a:extLst>
              <a:ext uri="{FF2B5EF4-FFF2-40B4-BE49-F238E27FC236}">
                <a16:creationId xmlns:a16="http://schemas.microsoft.com/office/drawing/2014/main" id="{9B8565AC-7663-9D6C-D3A7-5F7AE3F92C67}"/>
              </a:ext>
            </a:extLst>
          </p:cNvPr>
          <p:cNvSpPr txBox="1"/>
          <p:nvPr/>
        </p:nvSpPr>
        <p:spPr>
          <a:xfrm>
            <a:off x="8531963" y="1390051"/>
            <a:ext cx="3566346" cy="1200329"/>
          </a:xfrm>
          <a:prstGeom prst="rect">
            <a:avLst/>
          </a:prstGeom>
          <a:solidFill>
            <a:srgbClr val="FFCCCC"/>
          </a:solidFill>
          <a:ln w="28575">
            <a:solidFill>
              <a:schemeClr val="tx1"/>
            </a:solidFill>
          </a:ln>
        </p:spPr>
        <p:txBody>
          <a:bodyPr wrap="square">
            <a:spAutoFit/>
          </a:bodyPr>
          <a:lstStyle/>
          <a:p>
            <a:pPr algn="ctr"/>
            <a:r>
              <a:rPr lang="en-US" sz="2400" b="1" dirty="0"/>
              <a:t>Proposals are submitted to OUSD by the Services/CCMDs</a:t>
            </a:r>
          </a:p>
        </p:txBody>
      </p:sp>
      <p:sp>
        <p:nvSpPr>
          <p:cNvPr id="11" name="TextBox 10">
            <a:extLst>
              <a:ext uri="{FF2B5EF4-FFF2-40B4-BE49-F238E27FC236}">
                <a16:creationId xmlns:a16="http://schemas.microsoft.com/office/drawing/2014/main" id="{B604EBF4-5CD6-9B07-5B55-D695D2CCB1F2}"/>
              </a:ext>
            </a:extLst>
          </p:cNvPr>
          <p:cNvSpPr txBox="1"/>
          <p:nvPr/>
        </p:nvSpPr>
        <p:spPr>
          <a:xfrm>
            <a:off x="-24333" y="1346991"/>
            <a:ext cx="3703622" cy="461665"/>
          </a:xfrm>
          <a:prstGeom prst="rect">
            <a:avLst/>
          </a:prstGeom>
          <a:noFill/>
        </p:spPr>
        <p:txBody>
          <a:bodyPr wrap="square">
            <a:spAutoFit/>
          </a:bodyPr>
          <a:lstStyle>
            <a:defPPr>
              <a:defRPr lang="en-US"/>
            </a:defPPr>
            <a:lvl1pPr algn="ctr">
              <a:defRPr sz="2400" b="1" u="sng"/>
            </a:lvl1pPr>
          </a:lstStyle>
          <a:p>
            <a:r>
              <a:rPr lang="en-US" dirty="0"/>
              <a:t>Project Initiation/Evolution</a:t>
            </a:r>
          </a:p>
        </p:txBody>
      </p:sp>
      <p:sp>
        <p:nvSpPr>
          <p:cNvPr id="12" name="TextBox 11">
            <a:extLst>
              <a:ext uri="{FF2B5EF4-FFF2-40B4-BE49-F238E27FC236}">
                <a16:creationId xmlns:a16="http://schemas.microsoft.com/office/drawing/2014/main" id="{AF3B7AAB-1701-4061-C6DB-3E242648B95E}"/>
              </a:ext>
            </a:extLst>
          </p:cNvPr>
          <p:cNvSpPr txBox="1"/>
          <p:nvPr/>
        </p:nvSpPr>
        <p:spPr>
          <a:xfrm>
            <a:off x="321900" y="1769360"/>
            <a:ext cx="3472757" cy="4865434"/>
          </a:xfrm>
          <a:prstGeom prst="rect">
            <a:avLst/>
          </a:prstGeom>
          <a:noFill/>
        </p:spPr>
        <p:txBody>
          <a:bodyPr wrap="square" rtlCol="0">
            <a:spAutoFit/>
          </a:bodyPr>
          <a:lstStyle/>
          <a:p>
            <a:r>
              <a:rPr kumimoji="0" lang="en-US" b="1" i="0" u="none" strike="noStrike" kern="1200" cap="none" spc="-10" normalizeH="0" baseline="0" noProof="0" dirty="0">
                <a:ln>
                  <a:noFill/>
                </a:ln>
                <a:solidFill>
                  <a:prstClr val="black"/>
                </a:solidFill>
                <a:effectLst/>
                <a:uLnTx/>
                <a:uFillTx/>
                <a:latin typeface="Arial"/>
                <a:ea typeface="+mn-ea"/>
                <a:cs typeface="Arial"/>
              </a:rPr>
              <a:t>Capability Identification</a:t>
            </a:r>
            <a:endParaRPr kumimoji="0" lang="en-US" b="1" i="0" u="none" strike="noStrike" kern="1200" cap="none" spc="-5" normalizeH="0" baseline="0" noProof="0" dirty="0">
              <a:ln>
                <a:noFill/>
              </a:ln>
              <a:solidFill>
                <a:prstClr val="black"/>
              </a:solidFill>
              <a:effectLst/>
              <a:uLnTx/>
              <a:uFillTx/>
              <a:latin typeface="Arial"/>
              <a:ea typeface="+mn-ea"/>
              <a:cs typeface="Arial"/>
            </a:endParaRPr>
          </a:p>
          <a:p>
            <a:pPr marL="234315" indent="-234950">
              <a:spcBef>
                <a:spcPts val="400"/>
              </a:spcBef>
              <a:buFont typeface="Arial"/>
              <a:buChar char="•"/>
              <a:tabLst>
                <a:tab pos="234315" algn="l"/>
                <a:tab pos="234950" algn="l"/>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Market Research</a:t>
            </a:r>
          </a:p>
          <a:p>
            <a:pPr marL="234315" indent="-234950">
              <a:spcBef>
                <a:spcPts val="400"/>
              </a:spcBef>
              <a:buFont typeface="Arial"/>
              <a:buChar char="•"/>
              <a:tabLst>
                <a:tab pos="234315" algn="l"/>
                <a:tab pos="234950" algn="l"/>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Technology Scouting</a:t>
            </a:r>
          </a:p>
          <a:p>
            <a:pPr marL="234315" indent="-234950">
              <a:spcBef>
                <a:spcPts val="400"/>
              </a:spcBef>
              <a:buFont typeface="Arial"/>
              <a:buChar char="•"/>
              <a:tabLst>
                <a:tab pos="234315" algn="l"/>
                <a:tab pos="234950" algn="l"/>
              </a:tabLst>
              <a:defRPr/>
            </a:pPr>
            <a:r>
              <a:rPr lang="en-US" sz="1400" b="1" dirty="0">
                <a:solidFill>
                  <a:prstClr val="black"/>
                </a:solidFill>
                <a:latin typeface="Arial"/>
                <a:cs typeface="Arial"/>
              </a:rPr>
              <a:t>Industry Engagement</a:t>
            </a:r>
            <a:endParaRPr kumimoji="0" lang="en-US" sz="1400" b="1" i="0" u="none" strike="noStrike" kern="1200" cap="none" spc="0" normalizeH="0" baseline="0" noProof="0" dirty="0">
              <a:ln>
                <a:noFill/>
              </a:ln>
              <a:solidFill>
                <a:prstClr val="black"/>
              </a:solidFill>
              <a:effectLst/>
              <a:uLnTx/>
              <a:uFillTx/>
              <a:latin typeface="Arial"/>
              <a:ea typeface="+mn-ea"/>
              <a:cs typeface="Arial"/>
            </a:endParaRPr>
          </a:p>
          <a:p>
            <a:pPr marL="234315" marR="0" lvl="0" indent="-234950" algn="l" defTabSz="914400" rtl="0" eaLnBrk="1" fontAlgn="auto" latinLnBrk="0" hangingPunct="1">
              <a:lnSpc>
                <a:spcPct val="100000"/>
              </a:lnSpc>
              <a:spcBef>
                <a:spcPts val="400"/>
              </a:spcBef>
              <a:spcAft>
                <a:spcPts val="0"/>
              </a:spcAft>
              <a:buClrTx/>
              <a:buSzTx/>
              <a:buFont typeface="Arial"/>
              <a:buChar char="•"/>
              <a:tabLst>
                <a:tab pos="234315" algn="l"/>
                <a:tab pos="234950" algn="l"/>
              </a:tabLst>
              <a:defRPr/>
            </a:pPr>
            <a:endParaRPr lang="en-US" sz="1400" b="1" dirty="0">
              <a:solidFill>
                <a:prstClr val="black"/>
              </a:solidFill>
              <a:latin typeface="Arial"/>
              <a:cs typeface="Arial"/>
            </a:endParaRPr>
          </a:p>
          <a:p>
            <a:r>
              <a:rPr kumimoji="0" lang="en-US" b="1" i="0" u="none" strike="noStrike" kern="1200" cap="none" spc="-10" normalizeH="0" baseline="0" noProof="0" dirty="0">
                <a:ln>
                  <a:noFill/>
                </a:ln>
                <a:solidFill>
                  <a:prstClr val="black"/>
                </a:solidFill>
                <a:effectLst/>
                <a:uLnTx/>
                <a:uFillTx/>
                <a:latin typeface="Arial"/>
                <a:ea typeface="+mn-ea"/>
                <a:cs typeface="Arial"/>
              </a:rPr>
              <a:t>Service Socialization</a:t>
            </a:r>
            <a:endParaRPr kumimoji="0" lang="en-US" b="0" i="0" u="none" strike="noStrike" kern="1200" cap="none" spc="0" normalizeH="0" baseline="0" noProof="0" dirty="0">
              <a:ln>
                <a:noFill/>
              </a:ln>
              <a:solidFill>
                <a:prstClr val="black"/>
              </a:solidFill>
              <a:effectLst/>
              <a:uLnTx/>
              <a:uFillTx/>
              <a:latin typeface="Arial"/>
              <a:ea typeface="+mn-ea"/>
              <a:cs typeface="Arial"/>
            </a:endParaRPr>
          </a:p>
          <a:p>
            <a:pPr marL="286385" marR="0" lvl="0" indent="-287020" algn="l" defTabSz="914400" rtl="0" eaLnBrk="1" fontAlgn="auto" latinLnBrk="0" hangingPunct="1">
              <a:lnSpc>
                <a:spcPct val="100000"/>
              </a:lnSpc>
              <a:spcBef>
                <a:spcPts val="400"/>
              </a:spcBef>
              <a:spcAft>
                <a:spcPts val="0"/>
              </a:spcAft>
              <a:buClrTx/>
              <a:buSzTx/>
              <a:buFont typeface="Arial"/>
              <a:buChar char="•"/>
              <a:tabLst>
                <a:tab pos="286385" algn="l"/>
                <a:tab pos="287020" algn="l"/>
              </a:tabLst>
              <a:defRPr/>
            </a:pPr>
            <a:r>
              <a:rPr kumimoji="0" lang="en-US" sz="1400" b="1" i="0" u="none" strike="noStrike" kern="1200" cap="none" spc="-5" normalizeH="0" baseline="0" noProof="0" dirty="0">
                <a:ln>
                  <a:noFill/>
                </a:ln>
                <a:solidFill>
                  <a:prstClr val="black"/>
                </a:solidFill>
                <a:effectLst/>
                <a:uLnTx/>
                <a:uFillTx/>
                <a:latin typeface="Arial"/>
                <a:ea typeface="+mn-ea"/>
                <a:cs typeface="Arial"/>
              </a:rPr>
              <a:t>Requirement Delineation</a:t>
            </a: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286385" marR="0" lvl="0" indent="-287020" algn="l" defTabSz="914400" rtl="0" eaLnBrk="1" fontAlgn="auto" latinLnBrk="0" hangingPunct="1">
              <a:lnSpc>
                <a:spcPct val="100000"/>
              </a:lnSpc>
              <a:spcBef>
                <a:spcPts val="300"/>
              </a:spcBef>
              <a:spcAft>
                <a:spcPts val="0"/>
              </a:spcAft>
              <a:buClrTx/>
              <a:buSzTx/>
              <a:buFont typeface="Arial"/>
              <a:buChar char="•"/>
              <a:tabLst>
                <a:tab pos="286385" algn="l"/>
                <a:tab pos="287020" algn="l"/>
              </a:tabLst>
              <a:defRPr/>
            </a:pPr>
            <a:r>
              <a:rPr lang="en-US" sz="1400" b="1" spc="-10" dirty="0">
                <a:solidFill>
                  <a:prstClr val="black"/>
                </a:solidFill>
                <a:latin typeface="Arial"/>
                <a:cs typeface="Arial"/>
              </a:rPr>
              <a:t>Program-of-Record Applicability</a:t>
            </a:r>
          </a:p>
          <a:p>
            <a:pPr marL="286385" marR="0" lvl="0" indent="-287020" algn="l" defTabSz="914400" rtl="0" eaLnBrk="1" fontAlgn="auto" latinLnBrk="0" hangingPunct="1">
              <a:lnSpc>
                <a:spcPct val="100000"/>
              </a:lnSpc>
              <a:spcBef>
                <a:spcPts val="300"/>
              </a:spcBef>
              <a:spcAft>
                <a:spcPts val="0"/>
              </a:spcAft>
              <a:buClrTx/>
              <a:buSzTx/>
              <a:buFont typeface="Arial"/>
              <a:buChar char="•"/>
              <a:tabLst>
                <a:tab pos="286385" algn="l"/>
                <a:tab pos="287020" algn="l"/>
              </a:tabLst>
              <a:defRPr/>
            </a:pPr>
            <a:r>
              <a:rPr lang="en-US" sz="1400" b="1" spc="-10" dirty="0">
                <a:solidFill>
                  <a:prstClr val="black"/>
                </a:solidFill>
                <a:latin typeface="Arial"/>
                <a:cs typeface="Arial"/>
              </a:rPr>
              <a:t>Logistics/Life-Cycle Impact</a:t>
            </a:r>
          </a:p>
          <a:p>
            <a:pPr marL="286385" marR="0" lvl="0" indent="-287020" algn="l" defTabSz="914400" rtl="0" eaLnBrk="1" fontAlgn="auto" latinLnBrk="0" hangingPunct="1">
              <a:lnSpc>
                <a:spcPct val="100000"/>
              </a:lnSpc>
              <a:spcBef>
                <a:spcPts val="300"/>
              </a:spcBef>
              <a:spcAft>
                <a:spcPts val="0"/>
              </a:spcAft>
              <a:buClrTx/>
              <a:buSzTx/>
              <a:buFont typeface="Arial"/>
              <a:buChar char="•"/>
              <a:tabLst>
                <a:tab pos="286385" algn="l"/>
                <a:tab pos="287020" algn="l"/>
              </a:tabLst>
              <a:defRPr/>
            </a:pPr>
            <a:r>
              <a:rPr kumimoji="0" lang="en-US" sz="1400" b="1" i="0" u="none" strike="noStrike" kern="1200" cap="none" spc="-5" normalizeH="0" baseline="0" noProof="0" dirty="0">
                <a:ln>
                  <a:noFill/>
                </a:ln>
                <a:solidFill>
                  <a:prstClr val="black"/>
                </a:solidFill>
                <a:effectLst/>
                <a:uLnTx/>
                <a:uFillTx/>
                <a:latin typeface="Arial"/>
                <a:ea typeface="+mn-ea"/>
                <a:cs typeface="Arial"/>
              </a:rPr>
              <a:t>Priority Assessment</a:t>
            </a:r>
          </a:p>
          <a:p>
            <a:pPr marL="286385" marR="0" lvl="0" indent="-287020" algn="l" defTabSz="914400" rtl="0" eaLnBrk="1" fontAlgn="auto" latinLnBrk="0" hangingPunct="1">
              <a:lnSpc>
                <a:spcPct val="100000"/>
              </a:lnSpc>
              <a:spcBef>
                <a:spcPts val="300"/>
              </a:spcBef>
              <a:spcAft>
                <a:spcPts val="0"/>
              </a:spcAft>
              <a:buClrTx/>
              <a:buSzTx/>
              <a:buFont typeface="Arial"/>
              <a:buChar char="•"/>
              <a:tabLst>
                <a:tab pos="286385" algn="l"/>
                <a:tab pos="287020" algn="l"/>
              </a:tabLst>
              <a:defRPr/>
            </a:pPr>
            <a:endParaRPr lang="en-US" sz="1400" b="1" spc="-5" dirty="0">
              <a:solidFill>
                <a:prstClr val="black"/>
              </a:solidFill>
              <a:latin typeface="Arial"/>
              <a:cs typeface="Arial"/>
            </a:endParaRPr>
          </a:p>
          <a:p>
            <a:pPr>
              <a:spcBef>
                <a:spcPts val="300"/>
              </a:spcBef>
              <a:tabLst>
                <a:tab pos="286385" algn="l"/>
                <a:tab pos="287020" algn="l"/>
              </a:tabLst>
              <a:defRPr/>
            </a:pPr>
            <a:r>
              <a:rPr lang="en-US" b="1" spc="-10" dirty="0">
                <a:solidFill>
                  <a:prstClr val="black"/>
                </a:solidFill>
                <a:latin typeface="Arial"/>
                <a:cs typeface="Arial"/>
              </a:rPr>
              <a:t>Proposal Development</a:t>
            </a:r>
          </a:p>
          <a:p>
            <a:pPr marL="286385" marR="0" lvl="0" indent="-287020" algn="l" defTabSz="914400" rtl="0" eaLnBrk="1" fontAlgn="auto" latinLnBrk="0" hangingPunct="1">
              <a:lnSpc>
                <a:spcPct val="100000"/>
              </a:lnSpc>
              <a:spcBef>
                <a:spcPts val="300"/>
              </a:spcBef>
              <a:spcAft>
                <a:spcPts val="0"/>
              </a:spcAft>
              <a:buClrTx/>
              <a:buSzTx/>
              <a:buFont typeface="Arial"/>
              <a:buChar char="•"/>
              <a:tabLst>
                <a:tab pos="286385" algn="l"/>
                <a:tab pos="287020" algn="l"/>
              </a:tabLst>
              <a:defRPr/>
            </a:pPr>
            <a:r>
              <a:rPr lang="en-US" sz="1400" b="1" spc="-10" dirty="0">
                <a:solidFill>
                  <a:prstClr val="black"/>
                </a:solidFill>
                <a:latin typeface="Arial"/>
                <a:cs typeface="Arial"/>
              </a:rPr>
              <a:t>Scope Definition</a:t>
            </a:r>
          </a:p>
          <a:p>
            <a:pPr marL="286385" indent="-287020">
              <a:spcBef>
                <a:spcPts val="300"/>
              </a:spcBef>
              <a:buFont typeface="Arial"/>
              <a:buChar char="•"/>
              <a:tabLst>
                <a:tab pos="286385" algn="l"/>
                <a:tab pos="287020" algn="l"/>
              </a:tabLst>
              <a:defRPr/>
            </a:pPr>
            <a:r>
              <a:rPr lang="en-US" sz="1400" b="1" spc="-10" dirty="0">
                <a:solidFill>
                  <a:prstClr val="black"/>
                </a:solidFill>
                <a:latin typeface="Arial"/>
                <a:cs typeface="Arial"/>
              </a:rPr>
              <a:t>Transition Track Alignment</a:t>
            </a:r>
          </a:p>
          <a:p>
            <a:pPr marL="286385" marR="0" lvl="0" indent="-287020" algn="l" defTabSz="914400" rtl="0" eaLnBrk="1" fontAlgn="auto" latinLnBrk="0" hangingPunct="1">
              <a:lnSpc>
                <a:spcPct val="100000"/>
              </a:lnSpc>
              <a:spcBef>
                <a:spcPts val="300"/>
              </a:spcBef>
              <a:spcAft>
                <a:spcPts val="0"/>
              </a:spcAft>
              <a:buClrTx/>
              <a:buSzTx/>
              <a:buFont typeface="Arial"/>
              <a:buChar char="•"/>
              <a:tabLst>
                <a:tab pos="286385" algn="l"/>
                <a:tab pos="287020" algn="l"/>
              </a:tabLst>
              <a:defRPr/>
            </a:pPr>
            <a:r>
              <a:rPr lang="en-US" sz="1400" b="1" spc="-10" dirty="0">
                <a:solidFill>
                  <a:prstClr val="black"/>
                </a:solidFill>
                <a:latin typeface="Arial"/>
                <a:cs typeface="Arial"/>
              </a:rPr>
              <a:t>Project Plan Development</a:t>
            </a:r>
          </a:p>
          <a:p>
            <a:pPr marL="286385" marR="0" lvl="0" indent="-287020" algn="l" defTabSz="914400" rtl="0" eaLnBrk="1" fontAlgn="auto" latinLnBrk="0" hangingPunct="1">
              <a:lnSpc>
                <a:spcPct val="100000"/>
              </a:lnSpc>
              <a:spcBef>
                <a:spcPts val="300"/>
              </a:spcBef>
              <a:spcAft>
                <a:spcPts val="0"/>
              </a:spcAft>
              <a:buClrTx/>
              <a:buSzTx/>
              <a:buFont typeface="Arial"/>
              <a:buChar char="•"/>
              <a:tabLst>
                <a:tab pos="286385" algn="l"/>
                <a:tab pos="287020" algn="l"/>
              </a:tabLst>
              <a:defRPr/>
            </a:pPr>
            <a:r>
              <a:rPr lang="en-US" sz="1400" b="1" spc="-10" dirty="0">
                <a:solidFill>
                  <a:prstClr val="black"/>
                </a:solidFill>
                <a:latin typeface="Arial"/>
                <a:cs typeface="Arial"/>
              </a:rPr>
              <a:t>Secure Funding</a:t>
            </a:r>
          </a:p>
          <a:p>
            <a:pPr marL="286385" marR="0" lvl="0" indent="-287020" algn="l" defTabSz="914400" rtl="0" eaLnBrk="1" fontAlgn="auto" latinLnBrk="0" hangingPunct="1">
              <a:lnSpc>
                <a:spcPct val="100000"/>
              </a:lnSpc>
              <a:spcBef>
                <a:spcPts val="300"/>
              </a:spcBef>
              <a:spcAft>
                <a:spcPts val="0"/>
              </a:spcAft>
              <a:buClrTx/>
              <a:buSzTx/>
              <a:buFont typeface="Arial"/>
              <a:buChar char="•"/>
              <a:tabLst>
                <a:tab pos="286385" algn="l"/>
                <a:tab pos="287020" algn="l"/>
              </a:tabLst>
              <a:defRPr/>
            </a:pPr>
            <a:endParaRPr lang="en-US" sz="1400" b="1" spc="-10" dirty="0">
              <a:solidFill>
                <a:prstClr val="black"/>
              </a:solidFill>
              <a:latin typeface="Arial"/>
              <a:cs typeface="Arial"/>
            </a:endParaRPr>
          </a:p>
          <a:p>
            <a:pPr marR="0" lvl="0" algn="l" defTabSz="914400" rtl="0" eaLnBrk="1" fontAlgn="auto" latinLnBrk="0" hangingPunct="1">
              <a:lnSpc>
                <a:spcPct val="100000"/>
              </a:lnSpc>
              <a:spcBef>
                <a:spcPts val="300"/>
              </a:spcBef>
              <a:spcAft>
                <a:spcPts val="0"/>
              </a:spcAft>
              <a:buClrTx/>
              <a:buSzTx/>
              <a:tabLst>
                <a:tab pos="286385" algn="l"/>
                <a:tab pos="287020" algn="l"/>
              </a:tabLst>
              <a:defRPr/>
            </a:pPr>
            <a:r>
              <a:rPr lang="en-US" b="1" spc="-10" dirty="0">
                <a:solidFill>
                  <a:prstClr val="black"/>
                </a:solidFill>
                <a:latin typeface="Arial"/>
                <a:cs typeface="Arial"/>
              </a:rPr>
              <a:t>Proposal Submission</a:t>
            </a:r>
          </a:p>
        </p:txBody>
      </p:sp>
      <p:grpSp>
        <p:nvGrpSpPr>
          <p:cNvPr id="17" name="Group 16">
            <a:extLst>
              <a:ext uri="{FF2B5EF4-FFF2-40B4-BE49-F238E27FC236}">
                <a16:creationId xmlns:a16="http://schemas.microsoft.com/office/drawing/2014/main" id="{E5F812DC-9ACE-1543-5479-C64B63D610CB}"/>
              </a:ext>
            </a:extLst>
          </p:cNvPr>
          <p:cNvGrpSpPr/>
          <p:nvPr/>
        </p:nvGrpSpPr>
        <p:grpSpPr>
          <a:xfrm>
            <a:off x="-43625" y="1789058"/>
            <a:ext cx="461665" cy="4775663"/>
            <a:chOff x="-43625" y="1789058"/>
            <a:chExt cx="461665" cy="4775663"/>
          </a:xfrm>
        </p:grpSpPr>
        <p:sp>
          <p:nvSpPr>
            <p:cNvPr id="13" name="Rectangle 12">
              <a:extLst>
                <a:ext uri="{FF2B5EF4-FFF2-40B4-BE49-F238E27FC236}">
                  <a16:creationId xmlns:a16="http://schemas.microsoft.com/office/drawing/2014/main" id="{BDAEDBA2-65FA-110A-FDF6-9AE0CF9B15C2}"/>
                </a:ext>
              </a:extLst>
            </p:cNvPr>
            <p:cNvSpPr/>
            <p:nvPr/>
          </p:nvSpPr>
          <p:spPr>
            <a:xfrm>
              <a:off x="36933" y="1808656"/>
              <a:ext cx="300548" cy="4756065"/>
            </a:xfrm>
            <a:prstGeom prst="rect">
              <a:avLst/>
            </a:prstGeom>
            <a:gradFill flip="none" rotWithShape="1">
              <a:gsLst>
                <a:gs pos="0">
                  <a:schemeClr val="accent1">
                    <a:lumMod val="75000"/>
                  </a:schemeClr>
                </a:gs>
                <a:gs pos="22000">
                  <a:schemeClr val="accent1">
                    <a:lumMod val="75000"/>
                  </a:schemeClr>
                </a:gs>
                <a:gs pos="44000">
                  <a:srgbClr val="FF0000"/>
                </a:gs>
                <a:gs pos="100000">
                  <a:srgbClr val="FF0000"/>
                </a:gs>
              </a:gsLst>
              <a:lin ang="99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40F9FBA-D91C-CD87-884F-5F0C10B242F9}"/>
                </a:ext>
              </a:extLst>
            </p:cNvPr>
            <p:cNvSpPr txBox="1"/>
            <p:nvPr/>
          </p:nvSpPr>
          <p:spPr>
            <a:xfrm>
              <a:off x="-43625" y="1789058"/>
              <a:ext cx="461665" cy="671782"/>
            </a:xfrm>
            <a:prstGeom prst="rect">
              <a:avLst/>
            </a:prstGeom>
            <a:noFill/>
          </p:spPr>
          <p:txBody>
            <a:bodyPr vert="vert270" wrap="square" rtlCol="0">
              <a:spAutoFit/>
            </a:bodyPr>
            <a:lstStyle/>
            <a:p>
              <a:r>
                <a:rPr lang="en-US" dirty="0">
                  <a:solidFill>
                    <a:schemeClr val="bg1"/>
                  </a:solidFill>
                </a:rPr>
                <a:t>OUSD</a:t>
              </a:r>
            </a:p>
          </p:txBody>
        </p:sp>
        <p:sp>
          <p:nvSpPr>
            <p:cNvPr id="15" name="TextBox 14">
              <a:extLst>
                <a:ext uri="{FF2B5EF4-FFF2-40B4-BE49-F238E27FC236}">
                  <a16:creationId xmlns:a16="http://schemas.microsoft.com/office/drawing/2014/main" id="{136D23D4-DD41-04E4-2C25-7F9E9C0B89B0}"/>
                </a:ext>
              </a:extLst>
            </p:cNvPr>
            <p:cNvSpPr txBox="1"/>
            <p:nvPr/>
          </p:nvSpPr>
          <p:spPr>
            <a:xfrm>
              <a:off x="-43625" y="5566975"/>
              <a:ext cx="461665" cy="981866"/>
            </a:xfrm>
            <a:prstGeom prst="rect">
              <a:avLst/>
            </a:prstGeom>
            <a:noFill/>
          </p:spPr>
          <p:txBody>
            <a:bodyPr vert="vert270" wrap="square" rtlCol="0">
              <a:spAutoFit/>
            </a:bodyPr>
            <a:lstStyle/>
            <a:p>
              <a:r>
                <a:rPr lang="en-US" dirty="0">
                  <a:solidFill>
                    <a:schemeClr val="bg1"/>
                  </a:solidFill>
                </a:rPr>
                <a:t>Services</a:t>
              </a:r>
            </a:p>
          </p:txBody>
        </p:sp>
      </p:grpSp>
      <p:sp>
        <p:nvSpPr>
          <p:cNvPr id="16" name="object 37">
            <a:extLst>
              <a:ext uri="{FF2B5EF4-FFF2-40B4-BE49-F238E27FC236}">
                <a16:creationId xmlns:a16="http://schemas.microsoft.com/office/drawing/2014/main" id="{95AAD036-84A6-DF6E-2B5A-645EDC35D1EB}"/>
              </a:ext>
            </a:extLst>
          </p:cNvPr>
          <p:cNvSpPr/>
          <p:nvPr/>
        </p:nvSpPr>
        <p:spPr>
          <a:xfrm>
            <a:off x="3344314" y="6208323"/>
            <a:ext cx="5494335" cy="383355"/>
          </a:xfrm>
          <a:prstGeom prst="rect">
            <a:avLst/>
          </a:prstGeom>
          <a:blipFill>
            <a:blip r:embed="rId8" cstate="email">
              <a:extLst>
                <a:ext uri="{28A0092B-C50C-407E-A947-70E740481C1C}">
                  <a14:useLocalDpi xmlns:a14="http://schemas.microsoft.com/office/drawing/2010/main" val="0"/>
                </a:ext>
              </a:extLst>
            </a:blip>
            <a:stretch>
              <a:fillRect/>
            </a:stretch>
          </a:blipFill>
        </p:spPr>
        <p:txBody>
          <a:bodyPr wrap="square" lIns="0" tIns="0" rIns="0" bIns="0" rtlCol="0" anchor="ctr" anchorCtr="0"/>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1" i="1" u="none" strike="noStrike" kern="1200" cap="none" spc="0" normalizeH="0" baseline="0" noProof="0" dirty="0">
                <a:ln>
                  <a:noFill/>
                </a:ln>
                <a:solidFill>
                  <a:srgbClr val="FFFFFF"/>
                </a:solidFill>
                <a:effectLst/>
                <a:uLnTx/>
                <a:uFillTx/>
                <a:latin typeface="Arial"/>
                <a:ea typeface="+mn-ea"/>
                <a:cs typeface="Arial"/>
              </a:rPr>
              <a:t>Process can be expedited to respond to Operational Needs</a:t>
            </a:r>
          </a:p>
        </p:txBody>
      </p:sp>
    </p:spTree>
    <p:extLst>
      <p:ext uri="{BB962C8B-B14F-4D97-AF65-F5344CB8AC3E}">
        <p14:creationId xmlns:p14="http://schemas.microsoft.com/office/powerpoint/2010/main" val="327805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87794F-3E49-1847-A22D-B9177B45934B}"/>
              </a:ext>
            </a:extLst>
          </p:cNvPr>
          <p:cNvSpPr>
            <a:spLocks noGrp="1"/>
          </p:cNvSpPr>
          <p:nvPr>
            <p:ph type="sldNum" sz="quarter" idx="12"/>
          </p:nvPr>
        </p:nvSpPr>
        <p:spPr/>
        <p:txBody>
          <a:bodyPr/>
          <a:lstStyle/>
          <a:p>
            <a:fld id="{A95DF160-2252-4507-9087-606C83CDB7D9}" type="slidenum">
              <a:rPr lang="en-US" smtClean="0"/>
              <a:pPr/>
              <a:t>13</a:t>
            </a:fld>
            <a:endParaRPr lang="en-US" dirty="0"/>
          </a:p>
        </p:txBody>
      </p:sp>
      <p:sp>
        <p:nvSpPr>
          <p:cNvPr id="4" name="Title 3">
            <a:extLst>
              <a:ext uri="{FF2B5EF4-FFF2-40B4-BE49-F238E27FC236}">
                <a16:creationId xmlns:a16="http://schemas.microsoft.com/office/drawing/2014/main" id="{51DD200A-8A80-F21E-765D-7A890BD40756}"/>
              </a:ext>
            </a:extLst>
          </p:cNvPr>
          <p:cNvSpPr>
            <a:spLocks noGrp="1"/>
          </p:cNvSpPr>
          <p:nvPr>
            <p:ph type="title"/>
          </p:nvPr>
        </p:nvSpPr>
        <p:spPr/>
        <p:txBody>
          <a:bodyPr>
            <a:normAutofit/>
          </a:bodyPr>
          <a:lstStyle/>
          <a:p>
            <a:r>
              <a:rPr lang="en-US" sz="4000" dirty="0"/>
              <a:t>FCT Project Execution</a:t>
            </a:r>
          </a:p>
        </p:txBody>
      </p:sp>
      <p:sp>
        <p:nvSpPr>
          <p:cNvPr id="20" name="TextBox 19">
            <a:extLst>
              <a:ext uri="{FF2B5EF4-FFF2-40B4-BE49-F238E27FC236}">
                <a16:creationId xmlns:a16="http://schemas.microsoft.com/office/drawing/2014/main" id="{64CC84CB-75FA-F7DC-7350-89E1082F0607}"/>
              </a:ext>
            </a:extLst>
          </p:cNvPr>
          <p:cNvSpPr txBox="1"/>
          <p:nvPr/>
        </p:nvSpPr>
        <p:spPr>
          <a:xfrm>
            <a:off x="432063" y="6082970"/>
            <a:ext cx="11327875" cy="461665"/>
          </a:xfrm>
          <a:prstGeom prst="rect">
            <a:avLst/>
          </a:prstGeom>
          <a:solidFill>
            <a:srgbClr val="C00000"/>
          </a:solidFill>
          <a:ln w="28575">
            <a:solidFill>
              <a:schemeClr val="tx1"/>
            </a:solidFill>
          </a:ln>
        </p:spPr>
        <p:txBody>
          <a:bodyPr wrap="square" rtlCol="0">
            <a:spAutoFit/>
          </a:bodyPr>
          <a:lstStyle/>
          <a:p>
            <a:pPr algn="ctr"/>
            <a:r>
              <a:rPr lang="en-US" sz="2400" b="1" dirty="0">
                <a:solidFill>
                  <a:schemeClr val="bg1"/>
                </a:solidFill>
              </a:rPr>
              <a:t>FCT Project Execution is Managed by the Services with OUSD Oversight</a:t>
            </a:r>
          </a:p>
        </p:txBody>
      </p:sp>
      <p:grpSp>
        <p:nvGrpSpPr>
          <p:cNvPr id="73" name="Group 72">
            <a:extLst>
              <a:ext uri="{FF2B5EF4-FFF2-40B4-BE49-F238E27FC236}">
                <a16:creationId xmlns:a16="http://schemas.microsoft.com/office/drawing/2014/main" id="{9D09CDA2-705C-4DC4-266E-7D9E0FC8B80B}"/>
              </a:ext>
            </a:extLst>
          </p:cNvPr>
          <p:cNvGrpSpPr/>
          <p:nvPr/>
        </p:nvGrpSpPr>
        <p:grpSpPr>
          <a:xfrm>
            <a:off x="189654" y="1360521"/>
            <a:ext cx="11822675" cy="1825314"/>
            <a:chOff x="189654" y="1456122"/>
            <a:chExt cx="11822675" cy="1825314"/>
          </a:xfrm>
        </p:grpSpPr>
        <p:grpSp>
          <p:nvGrpSpPr>
            <p:cNvPr id="43" name="Group 42">
              <a:extLst>
                <a:ext uri="{FF2B5EF4-FFF2-40B4-BE49-F238E27FC236}">
                  <a16:creationId xmlns:a16="http://schemas.microsoft.com/office/drawing/2014/main" id="{6DCB2EEC-51A4-5DEF-5DED-8B6D2C503AF8}"/>
                </a:ext>
              </a:extLst>
            </p:cNvPr>
            <p:cNvGrpSpPr/>
            <p:nvPr/>
          </p:nvGrpSpPr>
          <p:grpSpPr>
            <a:xfrm>
              <a:off x="189654" y="1748082"/>
              <a:ext cx="11822675" cy="1533354"/>
              <a:chOff x="257029" y="1680707"/>
              <a:chExt cx="11822675" cy="1533354"/>
            </a:xfrm>
          </p:grpSpPr>
          <p:sp>
            <p:nvSpPr>
              <p:cNvPr id="3" name="Rectangle 2">
                <a:extLst>
                  <a:ext uri="{FF2B5EF4-FFF2-40B4-BE49-F238E27FC236}">
                    <a16:creationId xmlns:a16="http://schemas.microsoft.com/office/drawing/2014/main" id="{31918EFC-F47A-42B6-F13C-B8A6C7C79903}"/>
                  </a:ext>
                </a:extLst>
              </p:cNvPr>
              <p:cNvSpPr/>
              <p:nvPr/>
            </p:nvSpPr>
            <p:spPr>
              <a:xfrm>
                <a:off x="257029" y="1680707"/>
                <a:ext cx="11822675" cy="1533354"/>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E920B336-FD72-BC1F-43C7-6EFC85F1C98F}"/>
                  </a:ext>
                </a:extLst>
              </p:cNvPr>
              <p:cNvGrpSpPr/>
              <p:nvPr/>
            </p:nvGrpSpPr>
            <p:grpSpPr>
              <a:xfrm>
                <a:off x="383249" y="1925071"/>
                <a:ext cx="11601695" cy="1097280"/>
                <a:chOff x="383249" y="1925071"/>
                <a:chExt cx="11601695" cy="1097280"/>
              </a:xfrm>
            </p:grpSpPr>
            <p:grpSp>
              <p:nvGrpSpPr>
                <p:cNvPr id="37" name="Group 36">
                  <a:extLst>
                    <a:ext uri="{FF2B5EF4-FFF2-40B4-BE49-F238E27FC236}">
                      <a16:creationId xmlns:a16="http://schemas.microsoft.com/office/drawing/2014/main" id="{3553CE4E-5302-04AD-8C41-21A332ED95F3}"/>
                    </a:ext>
                  </a:extLst>
                </p:cNvPr>
                <p:cNvGrpSpPr/>
                <p:nvPr/>
              </p:nvGrpSpPr>
              <p:grpSpPr>
                <a:xfrm>
                  <a:off x="383249" y="1925071"/>
                  <a:ext cx="2468880" cy="1097280"/>
                  <a:chOff x="383249" y="1925071"/>
                  <a:chExt cx="2468880" cy="1097280"/>
                </a:xfrm>
              </p:grpSpPr>
              <p:sp>
                <p:nvSpPr>
                  <p:cNvPr id="28" name="Arrow: Pentagon 27">
                    <a:extLst>
                      <a:ext uri="{FF2B5EF4-FFF2-40B4-BE49-F238E27FC236}">
                        <a16:creationId xmlns:a16="http://schemas.microsoft.com/office/drawing/2014/main" id="{C499F06B-F234-0F40-138A-E4E4746E05EB}"/>
                      </a:ext>
                    </a:extLst>
                  </p:cNvPr>
                  <p:cNvSpPr/>
                  <p:nvPr/>
                </p:nvSpPr>
                <p:spPr>
                  <a:xfrm>
                    <a:off x="383249" y="1925071"/>
                    <a:ext cx="2468880" cy="1097280"/>
                  </a:xfrm>
                  <a:prstGeom prst="homePlate">
                    <a:avLst>
                      <a:gd name="adj" fmla="val 32515"/>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771F921-9CFC-9844-2484-117A973CF2BD}"/>
                      </a:ext>
                    </a:extLst>
                  </p:cNvPr>
                  <p:cNvSpPr txBox="1"/>
                  <p:nvPr/>
                </p:nvSpPr>
                <p:spPr>
                  <a:xfrm>
                    <a:off x="444541" y="2119768"/>
                    <a:ext cx="2250046" cy="707886"/>
                  </a:xfrm>
                  <a:prstGeom prst="rect">
                    <a:avLst/>
                  </a:prstGeom>
                  <a:noFill/>
                </p:spPr>
                <p:txBody>
                  <a:bodyPr wrap="square" rtlCol="0">
                    <a:spAutoFit/>
                  </a:bodyPr>
                  <a:lstStyle/>
                  <a:p>
                    <a:pPr algn="ctr"/>
                    <a:r>
                      <a:rPr lang="en-US" sz="2000" dirty="0"/>
                      <a:t>Funding Allocation/</a:t>
                    </a:r>
                  </a:p>
                  <a:p>
                    <a:pPr algn="ctr"/>
                    <a:r>
                      <a:rPr lang="en-US" sz="2000" dirty="0"/>
                      <a:t>Contract Initiation</a:t>
                    </a:r>
                  </a:p>
                </p:txBody>
              </p:sp>
            </p:grpSp>
            <p:grpSp>
              <p:nvGrpSpPr>
                <p:cNvPr id="38" name="Group 37">
                  <a:extLst>
                    <a:ext uri="{FF2B5EF4-FFF2-40B4-BE49-F238E27FC236}">
                      <a16:creationId xmlns:a16="http://schemas.microsoft.com/office/drawing/2014/main" id="{07B9554D-737A-397D-40EF-3843F49002F2}"/>
                    </a:ext>
                  </a:extLst>
                </p:cNvPr>
                <p:cNvGrpSpPr/>
                <p:nvPr/>
              </p:nvGrpSpPr>
              <p:grpSpPr>
                <a:xfrm>
                  <a:off x="2666453" y="1925071"/>
                  <a:ext cx="2468880" cy="1097280"/>
                  <a:chOff x="2666453" y="1925071"/>
                  <a:chExt cx="2468880" cy="1097280"/>
                </a:xfrm>
              </p:grpSpPr>
              <p:sp>
                <p:nvSpPr>
                  <p:cNvPr id="29" name="Arrow: Chevron 28">
                    <a:extLst>
                      <a:ext uri="{FF2B5EF4-FFF2-40B4-BE49-F238E27FC236}">
                        <a16:creationId xmlns:a16="http://schemas.microsoft.com/office/drawing/2014/main" id="{9005793C-58A3-C964-4840-0B786DF46277}"/>
                      </a:ext>
                    </a:extLst>
                  </p:cNvPr>
                  <p:cNvSpPr/>
                  <p:nvPr/>
                </p:nvSpPr>
                <p:spPr>
                  <a:xfrm>
                    <a:off x="2666453" y="1925071"/>
                    <a:ext cx="2468880" cy="1097280"/>
                  </a:xfrm>
                  <a:prstGeom prst="chevron">
                    <a:avLst>
                      <a:gd name="adj" fmla="val 32779"/>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03C8AA26-D77F-713B-A75E-79A6E6F69F34}"/>
                      </a:ext>
                    </a:extLst>
                  </p:cNvPr>
                  <p:cNvSpPr txBox="1"/>
                  <p:nvPr/>
                </p:nvSpPr>
                <p:spPr>
                  <a:xfrm>
                    <a:off x="2861002" y="2119768"/>
                    <a:ext cx="2079783" cy="707886"/>
                  </a:xfrm>
                  <a:prstGeom prst="rect">
                    <a:avLst/>
                  </a:prstGeom>
                  <a:noFill/>
                </p:spPr>
                <p:txBody>
                  <a:bodyPr wrap="square" rtlCol="0">
                    <a:spAutoFit/>
                  </a:bodyPr>
                  <a:lstStyle/>
                  <a:p>
                    <a:pPr algn="ctr"/>
                    <a:r>
                      <a:rPr lang="en-US" sz="2000" dirty="0"/>
                      <a:t>Procurement/</a:t>
                    </a:r>
                  </a:p>
                  <a:p>
                    <a:pPr algn="ctr"/>
                    <a:r>
                      <a:rPr lang="en-US" sz="2000" dirty="0"/>
                      <a:t>Delivery</a:t>
                    </a:r>
                  </a:p>
                </p:txBody>
              </p:sp>
            </p:grpSp>
            <p:grpSp>
              <p:nvGrpSpPr>
                <p:cNvPr id="39" name="Group 38">
                  <a:extLst>
                    <a:ext uri="{FF2B5EF4-FFF2-40B4-BE49-F238E27FC236}">
                      <a16:creationId xmlns:a16="http://schemas.microsoft.com/office/drawing/2014/main" id="{D46890F9-F821-059C-690D-5758A9634DDF}"/>
                    </a:ext>
                  </a:extLst>
                </p:cNvPr>
                <p:cNvGrpSpPr/>
                <p:nvPr/>
              </p:nvGrpSpPr>
              <p:grpSpPr>
                <a:xfrm>
                  <a:off x="4949657" y="1925071"/>
                  <a:ext cx="2468880" cy="1097280"/>
                  <a:chOff x="4949657" y="1925071"/>
                  <a:chExt cx="2468880" cy="1097280"/>
                </a:xfrm>
              </p:grpSpPr>
              <p:sp>
                <p:nvSpPr>
                  <p:cNvPr id="34" name="Arrow: Chevron 33">
                    <a:extLst>
                      <a:ext uri="{FF2B5EF4-FFF2-40B4-BE49-F238E27FC236}">
                        <a16:creationId xmlns:a16="http://schemas.microsoft.com/office/drawing/2014/main" id="{EE62BB1C-4D20-7491-F480-A4AEC11E038A}"/>
                      </a:ext>
                    </a:extLst>
                  </p:cNvPr>
                  <p:cNvSpPr/>
                  <p:nvPr/>
                </p:nvSpPr>
                <p:spPr>
                  <a:xfrm>
                    <a:off x="4949657" y="1925071"/>
                    <a:ext cx="2468880" cy="1097280"/>
                  </a:xfrm>
                  <a:prstGeom prst="chevron">
                    <a:avLst>
                      <a:gd name="adj" fmla="val 32779"/>
                    </a:avLst>
                  </a:prstGeom>
                  <a:solidFill>
                    <a:srgbClr val="C59E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a:extLst>
                      <a:ext uri="{FF2B5EF4-FFF2-40B4-BE49-F238E27FC236}">
                        <a16:creationId xmlns:a16="http://schemas.microsoft.com/office/drawing/2014/main" id="{B3465398-0469-54B4-6AAF-1597795CA722}"/>
                      </a:ext>
                    </a:extLst>
                  </p:cNvPr>
                  <p:cNvSpPr txBox="1"/>
                  <p:nvPr/>
                </p:nvSpPr>
                <p:spPr>
                  <a:xfrm>
                    <a:off x="5239471" y="2119768"/>
                    <a:ext cx="1889252" cy="707886"/>
                  </a:xfrm>
                  <a:prstGeom prst="rect">
                    <a:avLst/>
                  </a:prstGeom>
                  <a:noFill/>
                </p:spPr>
                <p:txBody>
                  <a:bodyPr wrap="square" rtlCol="0">
                    <a:spAutoFit/>
                  </a:bodyPr>
                  <a:lstStyle/>
                  <a:p>
                    <a:pPr algn="ctr"/>
                    <a:r>
                      <a:rPr lang="en-US" sz="2000" dirty="0"/>
                      <a:t>System Integration</a:t>
                    </a:r>
                  </a:p>
                </p:txBody>
              </p:sp>
            </p:grpSp>
            <p:grpSp>
              <p:nvGrpSpPr>
                <p:cNvPr id="40" name="Group 39">
                  <a:extLst>
                    <a:ext uri="{FF2B5EF4-FFF2-40B4-BE49-F238E27FC236}">
                      <a16:creationId xmlns:a16="http://schemas.microsoft.com/office/drawing/2014/main" id="{CF5F1731-4C9A-0AB6-3FB9-06360F47820C}"/>
                    </a:ext>
                  </a:extLst>
                </p:cNvPr>
                <p:cNvGrpSpPr/>
                <p:nvPr/>
              </p:nvGrpSpPr>
              <p:grpSpPr>
                <a:xfrm>
                  <a:off x="7232861" y="1925071"/>
                  <a:ext cx="2468880" cy="1097280"/>
                  <a:chOff x="7232861" y="1925071"/>
                  <a:chExt cx="2468880" cy="1097280"/>
                </a:xfrm>
              </p:grpSpPr>
              <p:sp>
                <p:nvSpPr>
                  <p:cNvPr id="35" name="Arrow: Chevron 34">
                    <a:extLst>
                      <a:ext uri="{FF2B5EF4-FFF2-40B4-BE49-F238E27FC236}">
                        <a16:creationId xmlns:a16="http://schemas.microsoft.com/office/drawing/2014/main" id="{A81A0815-3739-8B57-4DC4-03158C0E0D8B}"/>
                      </a:ext>
                    </a:extLst>
                  </p:cNvPr>
                  <p:cNvSpPr/>
                  <p:nvPr/>
                </p:nvSpPr>
                <p:spPr>
                  <a:xfrm>
                    <a:off x="7232861" y="1925071"/>
                    <a:ext cx="2468880" cy="1097280"/>
                  </a:xfrm>
                  <a:prstGeom prst="chevron">
                    <a:avLst>
                      <a:gd name="adj" fmla="val 32779"/>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5CAEFF55-AC35-0732-D5E2-61FE040B35AD}"/>
                      </a:ext>
                    </a:extLst>
                  </p:cNvPr>
                  <p:cNvSpPr txBox="1"/>
                  <p:nvPr/>
                </p:nvSpPr>
                <p:spPr>
                  <a:xfrm>
                    <a:off x="7640255" y="2297045"/>
                    <a:ext cx="1654092" cy="400110"/>
                  </a:xfrm>
                  <a:prstGeom prst="rect">
                    <a:avLst/>
                  </a:prstGeom>
                  <a:noFill/>
                </p:spPr>
                <p:txBody>
                  <a:bodyPr wrap="square" rtlCol="0">
                    <a:spAutoFit/>
                  </a:bodyPr>
                  <a:lstStyle/>
                  <a:p>
                    <a:pPr algn="ctr"/>
                    <a:r>
                      <a:rPr lang="en-US" sz="2000" dirty="0"/>
                      <a:t>Test Planning</a:t>
                    </a:r>
                  </a:p>
                </p:txBody>
              </p:sp>
            </p:grpSp>
            <p:grpSp>
              <p:nvGrpSpPr>
                <p:cNvPr id="41" name="Group 40">
                  <a:extLst>
                    <a:ext uri="{FF2B5EF4-FFF2-40B4-BE49-F238E27FC236}">
                      <a16:creationId xmlns:a16="http://schemas.microsoft.com/office/drawing/2014/main" id="{014DE005-4AF8-8E12-386F-9B609C82EF55}"/>
                    </a:ext>
                  </a:extLst>
                </p:cNvPr>
                <p:cNvGrpSpPr/>
                <p:nvPr/>
              </p:nvGrpSpPr>
              <p:grpSpPr>
                <a:xfrm>
                  <a:off x="9516064" y="1925071"/>
                  <a:ext cx="2468880" cy="1097280"/>
                  <a:chOff x="9516064" y="1925071"/>
                  <a:chExt cx="2468880" cy="1097280"/>
                </a:xfrm>
              </p:grpSpPr>
              <p:sp>
                <p:nvSpPr>
                  <p:cNvPr id="36" name="Arrow: Chevron 35">
                    <a:extLst>
                      <a:ext uri="{FF2B5EF4-FFF2-40B4-BE49-F238E27FC236}">
                        <a16:creationId xmlns:a16="http://schemas.microsoft.com/office/drawing/2014/main" id="{7D276A9D-9CC0-0C5B-628E-5083FBFABD04}"/>
                      </a:ext>
                    </a:extLst>
                  </p:cNvPr>
                  <p:cNvSpPr/>
                  <p:nvPr/>
                </p:nvSpPr>
                <p:spPr>
                  <a:xfrm>
                    <a:off x="9516064" y="1925071"/>
                    <a:ext cx="2468880" cy="1097280"/>
                  </a:xfrm>
                  <a:prstGeom prst="chevron">
                    <a:avLst>
                      <a:gd name="adj" fmla="val 32779"/>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a:extLst>
                      <a:ext uri="{FF2B5EF4-FFF2-40B4-BE49-F238E27FC236}">
                        <a16:creationId xmlns:a16="http://schemas.microsoft.com/office/drawing/2014/main" id="{68BE445B-064E-29E5-58AE-6D215A08B7E8}"/>
                      </a:ext>
                    </a:extLst>
                  </p:cNvPr>
                  <p:cNvSpPr txBox="1"/>
                  <p:nvPr/>
                </p:nvSpPr>
                <p:spPr>
                  <a:xfrm>
                    <a:off x="9819475" y="2119768"/>
                    <a:ext cx="1862059" cy="707886"/>
                  </a:xfrm>
                  <a:prstGeom prst="rect">
                    <a:avLst/>
                  </a:prstGeom>
                  <a:noFill/>
                </p:spPr>
                <p:txBody>
                  <a:bodyPr wrap="square" rtlCol="0">
                    <a:spAutoFit/>
                  </a:bodyPr>
                  <a:lstStyle/>
                  <a:p>
                    <a:pPr algn="ctr"/>
                    <a:r>
                      <a:rPr lang="en-US" sz="2000" dirty="0"/>
                      <a:t>Test Execution/</a:t>
                    </a:r>
                  </a:p>
                  <a:p>
                    <a:pPr algn="ctr"/>
                    <a:r>
                      <a:rPr lang="en-US" sz="2000" dirty="0"/>
                      <a:t>Data Collection</a:t>
                    </a:r>
                  </a:p>
                </p:txBody>
              </p:sp>
            </p:grpSp>
          </p:grpSp>
        </p:grpSp>
        <p:sp>
          <p:nvSpPr>
            <p:cNvPr id="6" name="TextBox 5">
              <a:extLst>
                <a:ext uri="{FF2B5EF4-FFF2-40B4-BE49-F238E27FC236}">
                  <a16:creationId xmlns:a16="http://schemas.microsoft.com/office/drawing/2014/main" id="{3C8C9561-8C0B-D078-8BDD-31A3526D5A4E}"/>
                </a:ext>
              </a:extLst>
            </p:cNvPr>
            <p:cNvSpPr txBox="1"/>
            <p:nvPr/>
          </p:nvSpPr>
          <p:spPr>
            <a:xfrm>
              <a:off x="457200" y="1456122"/>
              <a:ext cx="1226634" cy="461665"/>
            </a:xfrm>
            <a:prstGeom prst="rect">
              <a:avLst/>
            </a:prstGeom>
            <a:solidFill>
              <a:schemeClr val="bg1"/>
            </a:solidFill>
            <a:ln w="28575">
              <a:solidFill>
                <a:schemeClr val="tx1"/>
              </a:solidFill>
            </a:ln>
          </p:spPr>
          <p:txBody>
            <a:bodyPr wrap="square" rtlCol="0" anchor="ctr">
              <a:spAutoFit/>
            </a:bodyPr>
            <a:lstStyle/>
            <a:p>
              <a:pPr algn="ctr"/>
              <a:r>
                <a:rPr lang="en-US" sz="2400" b="1" dirty="0"/>
                <a:t>Phase I</a:t>
              </a:r>
            </a:p>
          </p:txBody>
        </p:sp>
      </p:grpSp>
      <p:grpSp>
        <p:nvGrpSpPr>
          <p:cNvPr id="74" name="Group 73">
            <a:extLst>
              <a:ext uri="{FF2B5EF4-FFF2-40B4-BE49-F238E27FC236}">
                <a16:creationId xmlns:a16="http://schemas.microsoft.com/office/drawing/2014/main" id="{8A991041-47FD-CF92-0A02-3FDA39A86751}"/>
              </a:ext>
            </a:extLst>
          </p:cNvPr>
          <p:cNvGrpSpPr/>
          <p:nvPr/>
        </p:nvGrpSpPr>
        <p:grpSpPr>
          <a:xfrm>
            <a:off x="184662" y="3307328"/>
            <a:ext cx="11822675" cy="2548942"/>
            <a:chOff x="184662" y="3490208"/>
            <a:chExt cx="11822675" cy="2548942"/>
          </a:xfrm>
        </p:grpSpPr>
        <p:sp>
          <p:nvSpPr>
            <p:cNvPr id="62" name="Rectangle 61">
              <a:extLst>
                <a:ext uri="{FF2B5EF4-FFF2-40B4-BE49-F238E27FC236}">
                  <a16:creationId xmlns:a16="http://schemas.microsoft.com/office/drawing/2014/main" id="{6FDAA138-CE9B-5AF5-B3D6-D8755FD1985F}"/>
                </a:ext>
              </a:extLst>
            </p:cNvPr>
            <p:cNvSpPr/>
            <p:nvPr/>
          </p:nvSpPr>
          <p:spPr>
            <a:xfrm>
              <a:off x="184662" y="3755091"/>
              <a:ext cx="11822675" cy="2284059"/>
            </a:xfrm>
            <a:prstGeom prst="rect">
              <a:avLst/>
            </a:prstGeom>
            <a:solidFill>
              <a:schemeClr val="accent5">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1BD365B-0F46-1F01-2F42-DF07DBBD59A7}"/>
                </a:ext>
              </a:extLst>
            </p:cNvPr>
            <p:cNvSpPr txBox="1"/>
            <p:nvPr/>
          </p:nvSpPr>
          <p:spPr>
            <a:xfrm>
              <a:off x="469228" y="3490208"/>
              <a:ext cx="1226634" cy="461665"/>
            </a:xfrm>
            <a:prstGeom prst="rect">
              <a:avLst/>
            </a:prstGeom>
            <a:solidFill>
              <a:schemeClr val="bg1"/>
            </a:solidFill>
            <a:ln w="28575">
              <a:solidFill>
                <a:schemeClr val="tx1"/>
              </a:solidFill>
            </a:ln>
          </p:spPr>
          <p:txBody>
            <a:bodyPr wrap="square" rtlCol="0" anchor="ctr">
              <a:spAutoFit/>
            </a:bodyPr>
            <a:lstStyle/>
            <a:p>
              <a:pPr algn="ctr"/>
              <a:r>
                <a:rPr lang="en-US" sz="2400" b="1" dirty="0"/>
                <a:t>Phase II</a:t>
              </a:r>
            </a:p>
          </p:txBody>
        </p:sp>
        <p:grpSp>
          <p:nvGrpSpPr>
            <p:cNvPr id="68" name="Group 67">
              <a:extLst>
                <a:ext uri="{FF2B5EF4-FFF2-40B4-BE49-F238E27FC236}">
                  <a16:creationId xmlns:a16="http://schemas.microsoft.com/office/drawing/2014/main" id="{C7D96219-9679-A7A1-76E7-B51A22AD5EEF}"/>
                </a:ext>
              </a:extLst>
            </p:cNvPr>
            <p:cNvGrpSpPr/>
            <p:nvPr/>
          </p:nvGrpSpPr>
          <p:grpSpPr>
            <a:xfrm>
              <a:off x="3820406" y="4024274"/>
              <a:ext cx="3703320" cy="1097280"/>
              <a:chOff x="3820406" y="4139774"/>
              <a:chExt cx="3703320" cy="1097280"/>
            </a:xfrm>
          </p:grpSpPr>
          <p:sp>
            <p:nvSpPr>
              <p:cNvPr id="64" name="Arrow: Chevron 63">
                <a:extLst>
                  <a:ext uri="{FF2B5EF4-FFF2-40B4-BE49-F238E27FC236}">
                    <a16:creationId xmlns:a16="http://schemas.microsoft.com/office/drawing/2014/main" id="{A49C41E1-8ABA-7B09-C20E-4D54846F46B2}"/>
                  </a:ext>
                </a:extLst>
              </p:cNvPr>
              <p:cNvSpPr/>
              <p:nvPr/>
            </p:nvSpPr>
            <p:spPr>
              <a:xfrm>
                <a:off x="3820406" y="4139774"/>
                <a:ext cx="3703320" cy="1097280"/>
              </a:xfrm>
              <a:prstGeom prst="chevron">
                <a:avLst>
                  <a:gd name="adj" fmla="val 32779"/>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ECC90ECB-F90C-BEA0-473D-F4128F121A94}"/>
                  </a:ext>
                </a:extLst>
              </p:cNvPr>
              <p:cNvSpPr txBox="1"/>
              <p:nvPr/>
            </p:nvSpPr>
            <p:spPr>
              <a:xfrm>
                <a:off x="3994118" y="4334471"/>
                <a:ext cx="3355896" cy="707886"/>
              </a:xfrm>
              <a:prstGeom prst="rect">
                <a:avLst/>
              </a:prstGeom>
              <a:noFill/>
              <a:ln>
                <a:noFill/>
              </a:ln>
            </p:spPr>
            <p:txBody>
              <a:bodyPr wrap="square" rtlCol="0">
                <a:spAutoFit/>
              </a:bodyPr>
              <a:lstStyle/>
              <a:p>
                <a:pPr algn="ctr"/>
                <a:r>
                  <a:rPr lang="en-US" sz="2000" dirty="0"/>
                  <a:t>Final Report/</a:t>
                </a:r>
              </a:p>
              <a:p>
                <a:pPr algn="ctr"/>
                <a:r>
                  <a:rPr lang="en-US" sz="2000" dirty="0"/>
                  <a:t>Documentation Preparation</a:t>
                </a:r>
              </a:p>
            </p:txBody>
          </p:sp>
        </p:grpSp>
        <p:grpSp>
          <p:nvGrpSpPr>
            <p:cNvPr id="70" name="Group 69">
              <a:extLst>
                <a:ext uri="{FF2B5EF4-FFF2-40B4-BE49-F238E27FC236}">
                  <a16:creationId xmlns:a16="http://schemas.microsoft.com/office/drawing/2014/main" id="{25E847A5-7D37-9F08-888E-7B66A4FA7AF5}"/>
                </a:ext>
              </a:extLst>
            </p:cNvPr>
            <p:cNvGrpSpPr/>
            <p:nvPr/>
          </p:nvGrpSpPr>
          <p:grpSpPr>
            <a:xfrm>
              <a:off x="8213560" y="4024274"/>
              <a:ext cx="3703320" cy="1097280"/>
              <a:chOff x="8213560" y="4139774"/>
              <a:chExt cx="3703320" cy="1097280"/>
            </a:xfrm>
          </p:grpSpPr>
          <p:sp>
            <p:nvSpPr>
              <p:cNvPr id="65" name="Arrow: Chevron 64">
                <a:extLst>
                  <a:ext uri="{FF2B5EF4-FFF2-40B4-BE49-F238E27FC236}">
                    <a16:creationId xmlns:a16="http://schemas.microsoft.com/office/drawing/2014/main" id="{6EC5C9E5-CD0E-1DDC-DBC1-0375111B3312}"/>
                  </a:ext>
                </a:extLst>
              </p:cNvPr>
              <p:cNvSpPr/>
              <p:nvPr/>
            </p:nvSpPr>
            <p:spPr>
              <a:xfrm>
                <a:off x="8213560" y="4139774"/>
                <a:ext cx="3703320" cy="1097280"/>
              </a:xfrm>
              <a:prstGeom prst="chevron">
                <a:avLst>
                  <a:gd name="adj" fmla="val 32779"/>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293B25BC-F856-1373-CFD5-2CEC355ACA46}"/>
                  </a:ext>
                </a:extLst>
              </p:cNvPr>
              <p:cNvSpPr txBox="1"/>
              <p:nvPr/>
            </p:nvSpPr>
            <p:spPr>
              <a:xfrm>
                <a:off x="8733517" y="4488359"/>
                <a:ext cx="2663406" cy="400110"/>
              </a:xfrm>
              <a:prstGeom prst="rect">
                <a:avLst/>
              </a:prstGeom>
              <a:noFill/>
              <a:ln>
                <a:noFill/>
              </a:ln>
            </p:spPr>
            <p:txBody>
              <a:bodyPr wrap="square" rtlCol="0">
                <a:spAutoFit/>
              </a:bodyPr>
              <a:lstStyle/>
              <a:p>
                <a:pPr algn="ctr"/>
                <a:r>
                  <a:rPr lang="en-US" sz="2000" dirty="0"/>
                  <a:t>FCT Project Close-out</a:t>
                </a:r>
              </a:p>
            </p:txBody>
          </p:sp>
        </p:grpSp>
        <p:grpSp>
          <p:nvGrpSpPr>
            <p:cNvPr id="67" name="Group 66">
              <a:extLst>
                <a:ext uri="{FF2B5EF4-FFF2-40B4-BE49-F238E27FC236}">
                  <a16:creationId xmlns:a16="http://schemas.microsoft.com/office/drawing/2014/main" id="{8043A5D3-066F-28E6-979E-71135A76FDE9}"/>
                </a:ext>
              </a:extLst>
            </p:cNvPr>
            <p:cNvGrpSpPr/>
            <p:nvPr/>
          </p:nvGrpSpPr>
          <p:grpSpPr>
            <a:xfrm>
              <a:off x="315874" y="4024274"/>
              <a:ext cx="3703320" cy="1097280"/>
              <a:chOff x="315874" y="4139774"/>
              <a:chExt cx="3703320" cy="1097280"/>
            </a:xfrm>
          </p:grpSpPr>
          <p:sp>
            <p:nvSpPr>
              <p:cNvPr id="63" name="Arrow: Pentagon 62">
                <a:extLst>
                  <a:ext uri="{FF2B5EF4-FFF2-40B4-BE49-F238E27FC236}">
                    <a16:creationId xmlns:a16="http://schemas.microsoft.com/office/drawing/2014/main" id="{3A92B0CB-E5FB-77CD-A46F-D2693F37B803}"/>
                  </a:ext>
                </a:extLst>
              </p:cNvPr>
              <p:cNvSpPr/>
              <p:nvPr/>
            </p:nvSpPr>
            <p:spPr>
              <a:xfrm>
                <a:off x="315874" y="4139774"/>
                <a:ext cx="3703320" cy="1097280"/>
              </a:xfrm>
              <a:prstGeom prst="homePlate">
                <a:avLst>
                  <a:gd name="adj" fmla="val 3251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34EB2DA-238F-66BA-373D-560AF8A2D0ED}"/>
                  </a:ext>
                </a:extLst>
              </p:cNvPr>
              <p:cNvSpPr txBox="1"/>
              <p:nvPr/>
            </p:nvSpPr>
            <p:spPr>
              <a:xfrm>
                <a:off x="994195" y="4334471"/>
                <a:ext cx="2096429" cy="707886"/>
              </a:xfrm>
              <a:prstGeom prst="rect">
                <a:avLst/>
              </a:prstGeom>
              <a:noFill/>
            </p:spPr>
            <p:txBody>
              <a:bodyPr wrap="square" rtlCol="0">
                <a:spAutoFit/>
              </a:bodyPr>
              <a:lstStyle/>
              <a:p>
                <a:pPr algn="ctr"/>
                <a:r>
                  <a:rPr lang="en-US" sz="2000" dirty="0"/>
                  <a:t>Data Reduction/ Initial Assessment</a:t>
                </a:r>
              </a:p>
            </p:txBody>
          </p:sp>
        </p:grpSp>
        <p:sp>
          <p:nvSpPr>
            <p:cNvPr id="25" name="TextBox 24">
              <a:extLst>
                <a:ext uri="{FF2B5EF4-FFF2-40B4-BE49-F238E27FC236}">
                  <a16:creationId xmlns:a16="http://schemas.microsoft.com/office/drawing/2014/main" id="{9F3675DC-E8FE-388E-EDB0-85FECB1D267C}"/>
                </a:ext>
              </a:extLst>
            </p:cNvPr>
            <p:cNvSpPr txBox="1"/>
            <p:nvPr/>
          </p:nvSpPr>
          <p:spPr>
            <a:xfrm>
              <a:off x="6326595" y="5111183"/>
              <a:ext cx="3355896" cy="400110"/>
            </a:xfrm>
            <a:prstGeom prst="rect">
              <a:avLst/>
            </a:prstGeom>
            <a:noFill/>
          </p:spPr>
          <p:txBody>
            <a:bodyPr wrap="square" rtlCol="0">
              <a:spAutoFit/>
            </a:bodyPr>
            <a:lstStyle/>
            <a:p>
              <a:r>
                <a:rPr lang="en-US" sz="2000" dirty="0">
                  <a:solidFill>
                    <a:schemeClr val="bg1"/>
                  </a:solidFill>
                </a:rPr>
                <a:t>Service Acquisition Decision</a:t>
              </a:r>
            </a:p>
          </p:txBody>
        </p:sp>
        <p:sp>
          <p:nvSpPr>
            <p:cNvPr id="24" name="Flowchart: Decision 23">
              <a:extLst>
                <a:ext uri="{FF2B5EF4-FFF2-40B4-BE49-F238E27FC236}">
                  <a16:creationId xmlns:a16="http://schemas.microsoft.com/office/drawing/2014/main" id="{AC044DFE-8F39-0667-0BCC-C35A50AAED7F}"/>
                </a:ext>
              </a:extLst>
            </p:cNvPr>
            <p:cNvSpPr/>
            <p:nvPr/>
          </p:nvSpPr>
          <p:spPr>
            <a:xfrm>
              <a:off x="7572991" y="3993562"/>
              <a:ext cx="863104" cy="1158704"/>
            </a:xfrm>
            <a:prstGeom prst="flowChartDecision">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C37AE348-AA7F-B4D9-F59F-76980030D68F}"/>
                </a:ext>
              </a:extLst>
            </p:cNvPr>
            <p:cNvGrpSpPr/>
            <p:nvPr/>
          </p:nvGrpSpPr>
          <p:grpSpPr>
            <a:xfrm>
              <a:off x="315874" y="5507648"/>
              <a:ext cx="11601006" cy="400110"/>
              <a:chOff x="315874" y="5382518"/>
              <a:chExt cx="11601006" cy="400110"/>
            </a:xfrm>
          </p:grpSpPr>
          <p:sp>
            <p:nvSpPr>
              <p:cNvPr id="71" name="Arrow: Pentagon 70">
                <a:extLst>
                  <a:ext uri="{FF2B5EF4-FFF2-40B4-BE49-F238E27FC236}">
                    <a16:creationId xmlns:a16="http://schemas.microsoft.com/office/drawing/2014/main" id="{31878580-D646-FB9F-DEA4-CAAB9622FE73}"/>
                  </a:ext>
                </a:extLst>
              </p:cNvPr>
              <p:cNvSpPr/>
              <p:nvPr/>
            </p:nvSpPr>
            <p:spPr>
              <a:xfrm>
                <a:off x="315874" y="5398229"/>
                <a:ext cx="11601006" cy="368689"/>
              </a:xfrm>
              <a:prstGeom prst="homePlat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11D6276-F135-DA62-23FB-D9C9FC5E49CD}"/>
                  </a:ext>
                </a:extLst>
              </p:cNvPr>
              <p:cNvSpPr txBox="1"/>
              <p:nvPr/>
            </p:nvSpPr>
            <p:spPr>
              <a:xfrm>
                <a:off x="4372837" y="5382518"/>
                <a:ext cx="3429754" cy="400110"/>
              </a:xfrm>
              <a:prstGeom prst="rect">
                <a:avLst/>
              </a:prstGeom>
              <a:noFill/>
            </p:spPr>
            <p:txBody>
              <a:bodyPr wrap="square" rtlCol="0">
                <a:spAutoFit/>
              </a:bodyPr>
              <a:lstStyle/>
              <a:p>
                <a:pPr algn="ctr"/>
                <a:r>
                  <a:rPr lang="en-US" sz="2000" dirty="0"/>
                  <a:t>Extended/Enhanced Testing</a:t>
                </a:r>
              </a:p>
            </p:txBody>
          </p:sp>
        </p:grpSp>
      </p:grpSp>
    </p:spTree>
    <p:extLst>
      <p:ext uri="{BB962C8B-B14F-4D97-AF65-F5344CB8AC3E}">
        <p14:creationId xmlns:p14="http://schemas.microsoft.com/office/powerpoint/2010/main" val="203883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BEA3A4-4EC9-11BA-3584-806207EDBBEE}"/>
              </a:ext>
            </a:extLst>
          </p:cNvPr>
          <p:cNvSpPr>
            <a:spLocks noGrp="1"/>
          </p:cNvSpPr>
          <p:nvPr>
            <p:ph type="sldNum" sz="quarter" idx="12"/>
          </p:nvPr>
        </p:nvSpPr>
        <p:spPr/>
        <p:txBody>
          <a:bodyPr/>
          <a:lstStyle/>
          <a:p>
            <a:fld id="{A95DF160-2252-4507-9087-606C83CDB7D9}" type="slidenum">
              <a:rPr lang="en-US" smtClean="0"/>
              <a:pPr/>
              <a:t>14</a:t>
            </a:fld>
            <a:endParaRPr lang="en-US" dirty="0"/>
          </a:p>
        </p:txBody>
      </p:sp>
      <p:sp>
        <p:nvSpPr>
          <p:cNvPr id="3" name="Content Placeholder 2">
            <a:extLst>
              <a:ext uri="{FF2B5EF4-FFF2-40B4-BE49-F238E27FC236}">
                <a16:creationId xmlns:a16="http://schemas.microsoft.com/office/drawing/2014/main" id="{DCF84D06-11D1-90E1-D647-E892A322DD6E}"/>
              </a:ext>
            </a:extLst>
          </p:cNvPr>
          <p:cNvSpPr>
            <a:spLocks noGrp="1"/>
          </p:cNvSpPr>
          <p:nvPr>
            <p:ph idx="1"/>
          </p:nvPr>
        </p:nvSpPr>
        <p:spPr>
          <a:xfrm>
            <a:off x="579768" y="1330259"/>
            <a:ext cx="11353613" cy="5213549"/>
          </a:xfrm>
        </p:spPr>
        <p:txBody>
          <a:bodyPr vert="horz" lIns="91440" tIns="45720" rIns="91440" bIns="45720" rtlCol="0" anchor="t">
            <a:noAutofit/>
          </a:bodyPr>
          <a:lstStyle/>
          <a:p>
            <a:pPr>
              <a:buNone/>
            </a:pPr>
            <a:r>
              <a:rPr lang="en-US" sz="2000" b="1" dirty="0">
                <a:latin typeface="Calibri"/>
                <a:cs typeface="Arial"/>
              </a:rPr>
              <a:t>Testing:</a:t>
            </a:r>
            <a:endParaRPr lang="en-US" sz="2000" b="1" dirty="0">
              <a:latin typeface="Calibri"/>
            </a:endParaRPr>
          </a:p>
          <a:p>
            <a:pPr lvl="1">
              <a:buFont typeface="Calibri" panose="020F0502020204030204" pitchFamily="34" charset="0"/>
              <a:buChar char="₋"/>
            </a:pPr>
            <a:r>
              <a:rPr lang="en-US" sz="1600" dirty="0">
                <a:latin typeface="Calibri"/>
                <a:cs typeface="Arial"/>
              </a:rPr>
              <a:t>Evaluate a FCT Project’s potential to meet capability gaps, enhance lethality, and increase readiness.</a:t>
            </a:r>
          </a:p>
          <a:p>
            <a:pPr lvl="1">
              <a:buFont typeface="Calibri" panose="020F0502020204030204" pitchFamily="34" charset="0"/>
              <a:buChar char="₋"/>
            </a:pPr>
            <a:r>
              <a:rPr lang="en-US" sz="1600" dirty="0">
                <a:latin typeface="Calibri"/>
                <a:cs typeface="Arial"/>
              </a:rPr>
              <a:t>Defined in FCT Project scope.</a:t>
            </a:r>
          </a:p>
          <a:p>
            <a:pPr>
              <a:buNone/>
            </a:pPr>
            <a:r>
              <a:rPr lang="en-US" sz="2000" b="1" dirty="0">
                <a:latin typeface="Calibri"/>
                <a:cs typeface="Arial"/>
              </a:rPr>
              <a:t>Extended/Enhanced Testing:</a:t>
            </a:r>
            <a:endParaRPr lang="en-US" sz="2000" b="1" dirty="0">
              <a:latin typeface="Calibri"/>
            </a:endParaRPr>
          </a:p>
          <a:p>
            <a:pPr lvl="1">
              <a:buFont typeface="Calibri" panose="020F0502020204030204" pitchFamily="34" charset="0"/>
              <a:buChar char="₋"/>
            </a:pPr>
            <a:r>
              <a:rPr lang="en-US" sz="1600" dirty="0">
                <a:latin typeface="Calibri"/>
                <a:cs typeface="Arial"/>
              </a:rPr>
              <a:t>Extended:  Additional testing above/beyond FCT Project’s scope. </a:t>
            </a:r>
          </a:p>
          <a:p>
            <a:pPr lvl="1">
              <a:buFont typeface="Calibri" panose="020F0502020204030204" pitchFamily="34" charset="0"/>
              <a:buChar char="₋"/>
            </a:pPr>
            <a:r>
              <a:rPr lang="en-US" sz="1600" dirty="0">
                <a:latin typeface="Calibri"/>
                <a:cs typeface="Arial"/>
              </a:rPr>
              <a:t>Enhanced:  Execution of planned FCT Project testing in relative operation environment (e.g. exercise/experimentation event).</a:t>
            </a:r>
          </a:p>
          <a:p>
            <a:pPr lvl="1">
              <a:buFont typeface="Calibri" panose="020F0502020204030204" pitchFamily="34" charset="0"/>
              <a:buChar char="₋"/>
            </a:pPr>
            <a:r>
              <a:rPr lang="en-US" sz="1600" dirty="0">
                <a:latin typeface="Calibri"/>
                <a:cs typeface="Arial"/>
              </a:rPr>
              <a:t>Increase probability of technology/capability transition through National and International exposure.</a:t>
            </a:r>
          </a:p>
          <a:p>
            <a:pPr>
              <a:buNone/>
            </a:pPr>
            <a:r>
              <a:rPr lang="en-US" sz="2000" b="1" dirty="0">
                <a:latin typeface="Calibri"/>
                <a:cs typeface="Arial"/>
              </a:rPr>
              <a:t>Locations: </a:t>
            </a:r>
          </a:p>
          <a:p>
            <a:pPr lvl="1">
              <a:buFont typeface="Calibri" panose="020F0502020204030204" pitchFamily="34" charset="0"/>
              <a:buChar char="₋"/>
            </a:pPr>
            <a:r>
              <a:rPr lang="en-US" sz="1600" dirty="0">
                <a:latin typeface="Calibri"/>
                <a:cs typeface="Arial"/>
              </a:rPr>
              <a:t>US Based Test Capabilities/US Ranges</a:t>
            </a:r>
            <a:endParaRPr lang="en-US" sz="1600" dirty="0">
              <a:latin typeface="Calibri"/>
            </a:endParaRPr>
          </a:p>
          <a:p>
            <a:pPr lvl="1">
              <a:buFont typeface="Calibri" panose="020F0502020204030204" pitchFamily="34" charset="0"/>
              <a:buChar char="₋"/>
            </a:pPr>
            <a:r>
              <a:rPr lang="en-US" sz="1600" dirty="0">
                <a:latin typeface="Calibri"/>
                <a:cs typeface="Arial"/>
              </a:rPr>
              <a:t>On-Site Testing/Host Nation Testing and Ranges</a:t>
            </a:r>
          </a:p>
          <a:p>
            <a:pPr lvl="1">
              <a:buFont typeface="Calibri" panose="020F0502020204030204" pitchFamily="34" charset="0"/>
              <a:buChar char="₋"/>
            </a:pPr>
            <a:r>
              <a:rPr lang="en-US" sz="1600" dirty="0">
                <a:latin typeface="Calibri"/>
                <a:cs typeface="Arial"/>
              </a:rPr>
              <a:t>World-wide experimentation and exercise events</a:t>
            </a:r>
          </a:p>
          <a:p>
            <a:pPr marL="0" indent="0">
              <a:buNone/>
            </a:pPr>
            <a:r>
              <a:rPr lang="en-US" sz="2000" b="1" dirty="0">
                <a:latin typeface="Calibri"/>
                <a:cs typeface="Arial"/>
              </a:rPr>
              <a:t>Extended/Enhanced Testing Examples: </a:t>
            </a:r>
            <a:endParaRPr lang="en-US" sz="2000" b="1" dirty="0">
              <a:latin typeface="Calibri"/>
            </a:endParaRPr>
          </a:p>
          <a:p>
            <a:pPr marL="684213" lvl="1" indent="-285750">
              <a:buFont typeface="Calibri"/>
              <a:buChar char="-"/>
            </a:pPr>
            <a:r>
              <a:rPr lang="en-US" sz="1600" dirty="0">
                <a:latin typeface="Calibri"/>
                <a:cs typeface="Arial"/>
              </a:rPr>
              <a:t>Asymmetric Force Engagement – Fire/Forget solution for Fast Inshore Attack Craft (FIAC)</a:t>
            </a:r>
          </a:p>
          <a:p>
            <a:pPr marL="1141413" lvl="2" indent="-285750">
              <a:buFont typeface="Calibri"/>
              <a:buChar char="-"/>
            </a:pPr>
            <a:r>
              <a:rPr lang="en-US" sz="1200" dirty="0">
                <a:latin typeface="Calibri"/>
                <a:cs typeface="Arial"/>
              </a:rPr>
              <a:t>Test:  Korean Poniard Rocket fired from terrestrial vehicle in ROK test event.</a:t>
            </a:r>
          </a:p>
          <a:p>
            <a:pPr marL="1141413" lvl="2" indent="-285750">
              <a:buFont typeface="Calibri"/>
              <a:buChar char="-"/>
            </a:pPr>
            <a:r>
              <a:rPr lang="en-US" sz="1200" dirty="0">
                <a:latin typeface="Calibri"/>
                <a:cs typeface="Arial"/>
              </a:rPr>
              <a:t>Extended Testing:  Additional test shots Unmanned Surface Vessel (USV) at ROK test event and Key West event (U.S. Navy); planned live-fire demonstrations at Integrated Battle Problem 24-1 and RIMPAC 2024. </a:t>
            </a:r>
            <a:endParaRPr lang="en-US" sz="1200" dirty="0">
              <a:latin typeface="Calibri"/>
            </a:endParaRPr>
          </a:p>
          <a:p>
            <a:pPr marL="684213" lvl="1" indent="-285750">
              <a:buFont typeface="Calibri"/>
              <a:buChar char="-"/>
            </a:pPr>
            <a:r>
              <a:rPr lang="en-US" sz="1600" dirty="0">
                <a:latin typeface="Calibri"/>
                <a:cs typeface="Arial"/>
              </a:rPr>
              <a:t>Anti Submarine Warfare (ASW) on Unmanned Surface Vehicle (USV)</a:t>
            </a:r>
          </a:p>
          <a:p>
            <a:pPr marL="1141413" lvl="2" indent="-285750">
              <a:buFont typeface="Calibri"/>
              <a:buChar char="-"/>
            </a:pPr>
            <a:r>
              <a:rPr lang="en-US" sz="1200" dirty="0">
                <a:latin typeface="Calibri"/>
                <a:cs typeface="Arial"/>
              </a:rPr>
              <a:t>Enhanced Testing:  REPMUS (Robotic Experimentation and Prototyping using Maritime Uncrewed Systems), October 2022 (Annual Portuguese/NATO Exercise).</a:t>
            </a:r>
            <a:endParaRPr lang="en-US" dirty="0"/>
          </a:p>
          <a:p>
            <a:pPr marL="0" indent="0">
              <a:buNone/>
            </a:pPr>
            <a:endParaRPr lang="en-US" dirty="0"/>
          </a:p>
        </p:txBody>
      </p:sp>
      <p:sp>
        <p:nvSpPr>
          <p:cNvPr id="4" name="Title 3">
            <a:extLst>
              <a:ext uri="{FF2B5EF4-FFF2-40B4-BE49-F238E27FC236}">
                <a16:creationId xmlns:a16="http://schemas.microsoft.com/office/drawing/2014/main" id="{A6910E9B-5D0F-1D59-3EED-3137B9A68E6C}"/>
              </a:ext>
            </a:extLst>
          </p:cNvPr>
          <p:cNvSpPr>
            <a:spLocks noGrp="1"/>
          </p:cNvSpPr>
          <p:nvPr>
            <p:ph type="title"/>
          </p:nvPr>
        </p:nvSpPr>
        <p:spPr/>
        <p:txBody>
          <a:bodyPr>
            <a:normAutofit/>
          </a:bodyPr>
          <a:lstStyle/>
          <a:p>
            <a:r>
              <a:rPr lang="en-US" sz="4000" dirty="0"/>
              <a:t>FCT Testing and Extended/Enhanced Testing</a:t>
            </a:r>
          </a:p>
        </p:txBody>
      </p:sp>
      <p:grpSp>
        <p:nvGrpSpPr>
          <p:cNvPr id="8" name="Group 7">
            <a:extLst>
              <a:ext uri="{FF2B5EF4-FFF2-40B4-BE49-F238E27FC236}">
                <a16:creationId xmlns:a16="http://schemas.microsoft.com/office/drawing/2014/main" id="{226B7B5B-E6B1-3666-D57D-F8C7F9A39149}"/>
              </a:ext>
            </a:extLst>
          </p:cNvPr>
          <p:cNvGrpSpPr/>
          <p:nvPr/>
        </p:nvGrpSpPr>
        <p:grpSpPr>
          <a:xfrm>
            <a:off x="5548746" y="4193376"/>
            <a:ext cx="4971472" cy="516887"/>
            <a:chOff x="5733473" y="4341151"/>
            <a:chExt cx="5800436" cy="516887"/>
          </a:xfrm>
        </p:grpSpPr>
        <p:sp>
          <p:nvSpPr>
            <p:cNvPr id="7" name="Arrow: Right 6">
              <a:extLst>
                <a:ext uri="{FF2B5EF4-FFF2-40B4-BE49-F238E27FC236}">
                  <a16:creationId xmlns:a16="http://schemas.microsoft.com/office/drawing/2014/main" id="{8278493C-46AA-CE55-8A7D-D8752C8093D5}"/>
                </a:ext>
              </a:extLst>
            </p:cNvPr>
            <p:cNvSpPr/>
            <p:nvPr/>
          </p:nvSpPr>
          <p:spPr>
            <a:xfrm flipH="1">
              <a:off x="5733473" y="4341151"/>
              <a:ext cx="5800436" cy="516887"/>
            </a:xfrm>
            <a:prstGeom prst="rightArrow">
              <a:avLst>
                <a:gd name="adj1" fmla="val 67869"/>
                <a:gd name="adj2" fmla="val 50000"/>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83B4491-960E-3291-614C-3B5993C13A6E}"/>
                </a:ext>
              </a:extLst>
            </p:cNvPr>
            <p:cNvSpPr txBox="1"/>
            <p:nvPr/>
          </p:nvSpPr>
          <p:spPr>
            <a:xfrm>
              <a:off x="5984025" y="4414928"/>
              <a:ext cx="5549884" cy="338554"/>
            </a:xfrm>
            <a:prstGeom prst="rect">
              <a:avLst/>
            </a:prstGeom>
            <a:noFill/>
          </p:spPr>
          <p:txBody>
            <a:bodyPr wrap="square">
              <a:spAutoFit/>
            </a:bodyPr>
            <a:lstStyle/>
            <a:p>
              <a:pPr marL="0" lvl="1" algn="ctr"/>
              <a:r>
                <a:rPr lang="en-US" sz="1600" dirty="0">
                  <a:latin typeface="Calibri"/>
                  <a:cs typeface="Calibri"/>
                </a:rPr>
                <a:t>US Military S</a:t>
              </a:r>
              <a:r>
                <a:rPr lang="en-US" sz="1600" dirty="0">
                  <a:latin typeface="Calibri"/>
                  <a:cs typeface="Arial"/>
                </a:rPr>
                <a:t>ervice Rep/Test Authorities present</a:t>
              </a:r>
            </a:p>
          </p:txBody>
        </p:sp>
      </p:grpSp>
    </p:spTree>
    <p:extLst>
      <p:ext uri="{BB962C8B-B14F-4D97-AF65-F5344CB8AC3E}">
        <p14:creationId xmlns:p14="http://schemas.microsoft.com/office/powerpoint/2010/main" val="166392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6D51CA-A741-AF5A-64E2-C515F6755ACA}"/>
              </a:ext>
            </a:extLst>
          </p:cNvPr>
          <p:cNvSpPr>
            <a:spLocks noGrp="1"/>
          </p:cNvSpPr>
          <p:nvPr>
            <p:ph type="sldNum" sz="quarter" idx="12"/>
          </p:nvPr>
        </p:nvSpPr>
        <p:spPr/>
        <p:txBody>
          <a:bodyPr/>
          <a:lstStyle/>
          <a:p>
            <a:fld id="{A95DF160-2252-4507-9087-606C83CDB7D9}" type="slidenum">
              <a:rPr lang="en-US" smtClean="0"/>
              <a:pPr/>
              <a:t>15</a:t>
            </a:fld>
            <a:endParaRPr lang="en-US" dirty="0"/>
          </a:p>
        </p:txBody>
      </p:sp>
      <p:sp>
        <p:nvSpPr>
          <p:cNvPr id="4" name="Title 3">
            <a:extLst>
              <a:ext uri="{FF2B5EF4-FFF2-40B4-BE49-F238E27FC236}">
                <a16:creationId xmlns:a16="http://schemas.microsoft.com/office/drawing/2014/main" id="{9B5A1AC7-20E5-8208-478C-87E6AB04E7D1}"/>
              </a:ext>
            </a:extLst>
          </p:cNvPr>
          <p:cNvSpPr>
            <a:spLocks noGrp="1"/>
          </p:cNvSpPr>
          <p:nvPr>
            <p:ph type="title"/>
          </p:nvPr>
        </p:nvSpPr>
        <p:spPr/>
        <p:txBody>
          <a:bodyPr>
            <a:normAutofit fontScale="90000"/>
          </a:bodyPr>
          <a:lstStyle/>
          <a:p>
            <a:r>
              <a:rPr lang="en-US" sz="4400" dirty="0"/>
              <a:t>FCT Program Statistics</a:t>
            </a:r>
          </a:p>
        </p:txBody>
      </p:sp>
      <p:sp>
        <p:nvSpPr>
          <p:cNvPr id="7" name="TextBox 6">
            <a:extLst>
              <a:ext uri="{FF2B5EF4-FFF2-40B4-BE49-F238E27FC236}">
                <a16:creationId xmlns:a16="http://schemas.microsoft.com/office/drawing/2014/main" id="{0D78E315-2ED5-D1E2-45A6-6F4B6CCC3806}"/>
              </a:ext>
            </a:extLst>
          </p:cNvPr>
          <p:cNvSpPr txBox="1"/>
          <p:nvPr/>
        </p:nvSpPr>
        <p:spPr>
          <a:xfrm>
            <a:off x="0" y="6596390"/>
            <a:ext cx="973343" cy="253916"/>
          </a:xfrm>
          <a:prstGeom prst="rect">
            <a:avLst/>
          </a:prstGeom>
          <a:noFill/>
        </p:spPr>
        <p:txBody>
          <a:bodyPr wrap="none" lIns="91440" tIns="45720" rIns="91440" bIns="45720" rtlCol="0" anchor="t">
            <a:spAutoFit/>
          </a:bodyPr>
          <a:lstStyle/>
          <a:p>
            <a:r>
              <a:rPr lang="en-US" sz="1050" dirty="0"/>
              <a:t>As of Jan 2024</a:t>
            </a:r>
          </a:p>
        </p:txBody>
      </p:sp>
      <p:pic>
        <p:nvPicPr>
          <p:cNvPr id="15" name="Picture 14">
            <a:extLst>
              <a:ext uri="{FF2B5EF4-FFF2-40B4-BE49-F238E27FC236}">
                <a16:creationId xmlns:a16="http://schemas.microsoft.com/office/drawing/2014/main" id="{B2FAE6E1-C3E9-A5CA-D4F8-92D785576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6776"/>
            <a:ext cx="12192000" cy="5274013"/>
          </a:xfrm>
          <a:prstGeom prst="rect">
            <a:avLst/>
          </a:prstGeom>
        </p:spPr>
      </p:pic>
      <p:sp>
        <p:nvSpPr>
          <p:cNvPr id="3" name="TextBox 2">
            <a:extLst>
              <a:ext uri="{FF2B5EF4-FFF2-40B4-BE49-F238E27FC236}">
                <a16:creationId xmlns:a16="http://schemas.microsoft.com/office/drawing/2014/main" id="{76DAEDCA-20AC-E165-3B75-5E4C3F00CC3F}"/>
              </a:ext>
            </a:extLst>
          </p:cNvPr>
          <p:cNvSpPr txBox="1"/>
          <p:nvPr/>
        </p:nvSpPr>
        <p:spPr>
          <a:xfrm>
            <a:off x="9484659" y="2483224"/>
            <a:ext cx="546848" cy="184666"/>
          </a:xfrm>
          <a:prstGeom prst="rect">
            <a:avLst/>
          </a:prstGeom>
          <a:noFill/>
        </p:spPr>
        <p:txBody>
          <a:bodyPr wrap="square" rtlCol="0">
            <a:spAutoFit/>
          </a:bodyPr>
          <a:lstStyle/>
          <a:p>
            <a:r>
              <a:rPr lang="en-US" sz="600" dirty="0"/>
              <a:t>Colombia</a:t>
            </a:r>
          </a:p>
        </p:txBody>
      </p:sp>
    </p:spTree>
    <p:extLst>
      <p:ext uri="{BB962C8B-B14F-4D97-AF65-F5344CB8AC3E}">
        <p14:creationId xmlns:p14="http://schemas.microsoft.com/office/powerpoint/2010/main" val="2961736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95F7C0-2720-5C62-51B3-F64FFC89AC57}"/>
              </a:ext>
            </a:extLst>
          </p:cNvPr>
          <p:cNvSpPr>
            <a:spLocks noGrp="1"/>
          </p:cNvSpPr>
          <p:nvPr>
            <p:ph type="sldNum" sz="quarter" idx="12"/>
          </p:nvPr>
        </p:nvSpPr>
        <p:spPr/>
        <p:txBody>
          <a:bodyPr/>
          <a:lstStyle/>
          <a:p>
            <a:fld id="{A95DF160-2252-4507-9087-606C83CDB7D9}" type="slidenum">
              <a:rPr lang="en-US" smtClean="0"/>
              <a:pPr/>
              <a:t>16</a:t>
            </a:fld>
            <a:endParaRPr lang="en-US" dirty="0"/>
          </a:p>
        </p:txBody>
      </p:sp>
      <p:sp>
        <p:nvSpPr>
          <p:cNvPr id="4" name="Title 3">
            <a:extLst>
              <a:ext uri="{FF2B5EF4-FFF2-40B4-BE49-F238E27FC236}">
                <a16:creationId xmlns:a16="http://schemas.microsoft.com/office/drawing/2014/main" id="{983380F3-13ED-04D7-B905-67DB9D3CF7B3}"/>
              </a:ext>
            </a:extLst>
          </p:cNvPr>
          <p:cNvSpPr>
            <a:spLocks noGrp="1"/>
          </p:cNvSpPr>
          <p:nvPr>
            <p:ph type="title"/>
          </p:nvPr>
        </p:nvSpPr>
        <p:spPr/>
        <p:txBody>
          <a:bodyPr>
            <a:normAutofit/>
          </a:bodyPr>
          <a:lstStyle/>
          <a:p>
            <a:r>
              <a:rPr lang="en-US" sz="4000" dirty="0"/>
              <a:t>Technology Discovery</a:t>
            </a:r>
          </a:p>
        </p:txBody>
      </p:sp>
      <p:sp>
        <p:nvSpPr>
          <p:cNvPr id="6" name="object 2">
            <a:extLst>
              <a:ext uri="{FF2B5EF4-FFF2-40B4-BE49-F238E27FC236}">
                <a16:creationId xmlns:a16="http://schemas.microsoft.com/office/drawing/2014/main" id="{1A8A93BE-3D29-7BBD-335C-5AE86802F584}"/>
              </a:ext>
            </a:extLst>
          </p:cNvPr>
          <p:cNvSpPr/>
          <p:nvPr/>
        </p:nvSpPr>
        <p:spPr>
          <a:xfrm>
            <a:off x="5380423" y="5034714"/>
            <a:ext cx="1735954" cy="682751"/>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ject 3">
            <a:extLst>
              <a:ext uri="{FF2B5EF4-FFF2-40B4-BE49-F238E27FC236}">
                <a16:creationId xmlns:a16="http://schemas.microsoft.com/office/drawing/2014/main" id="{A5D1E7BE-2C4C-8126-10B8-D38738220D83}"/>
              </a:ext>
            </a:extLst>
          </p:cNvPr>
          <p:cNvSpPr/>
          <p:nvPr/>
        </p:nvSpPr>
        <p:spPr>
          <a:xfrm>
            <a:off x="75577" y="2577104"/>
            <a:ext cx="1316223" cy="54559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4">
            <a:extLst>
              <a:ext uri="{FF2B5EF4-FFF2-40B4-BE49-F238E27FC236}">
                <a16:creationId xmlns:a16="http://schemas.microsoft.com/office/drawing/2014/main" id="{AE2EAC9B-C043-026A-2D2A-3F95A1B11FBD}"/>
              </a:ext>
            </a:extLst>
          </p:cNvPr>
          <p:cNvSpPr/>
          <p:nvPr/>
        </p:nvSpPr>
        <p:spPr>
          <a:xfrm>
            <a:off x="8993" y="4172465"/>
            <a:ext cx="1604133" cy="54559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5">
            <a:extLst>
              <a:ext uri="{FF2B5EF4-FFF2-40B4-BE49-F238E27FC236}">
                <a16:creationId xmlns:a16="http://schemas.microsoft.com/office/drawing/2014/main" id="{EB13F2A6-D8F7-02C9-53AA-6D2132CE251B}"/>
              </a:ext>
            </a:extLst>
          </p:cNvPr>
          <p:cNvSpPr/>
          <p:nvPr/>
        </p:nvSpPr>
        <p:spPr>
          <a:xfrm>
            <a:off x="267993" y="1513995"/>
            <a:ext cx="1086131" cy="891540"/>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6">
            <a:extLst>
              <a:ext uri="{FF2B5EF4-FFF2-40B4-BE49-F238E27FC236}">
                <a16:creationId xmlns:a16="http://schemas.microsoft.com/office/drawing/2014/main" id="{658C5FB7-6047-B93F-F7D0-EA842D30E8AB}"/>
              </a:ext>
            </a:extLst>
          </p:cNvPr>
          <p:cNvSpPr/>
          <p:nvPr/>
        </p:nvSpPr>
        <p:spPr>
          <a:xfrm>
            <a:off x="1352552" y="1911703"/>
            <a:ext cx="1527718" cy="899160"/>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bject 7">
            <a:extLst>
              <a:ext uri="{FF2B5EF4-FFF2-40B4-BE49-F238E27FC236}">
                <a16:creationId xmlns:a16="http://schemas.microsoft.com/office/drawing/2014/main" id="{DC0B6133-BFA5-090B-B5AE-A16EDB8B3FBF}"/>
              </a:ext>
            </a:extLst>
          </p:cNvPr>
          <p:cNvSpPr/>
          <p:nvPr/>
        </p:nvSpPr>
        <p:spPr>
          <a:xfrm>
            <a:off x="57270" y="3314802"/>
            <a:ext cx="2146272" cy="582168"/>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11">
            <a:extLst>
              <a:ext uri="{FF2B5EF4-FFF2-40B4-BE49-F238E27FC236}">
                <a16:creationId xmlns:a16="http://schemas.microsoft.com/office/drawing/2014/main" id="{6A21E193-7367-A02C-C0B2-E9F9BF2C83EB}"/>
              </a:ext>
            </a:extLst>
          </p:cNvPr>
          <p:cNvSpPr/>
          <p:nvPr/>
        </p:nvSpPr>
        <p:spPr>
          <a:xfrm>
            <a:off x="3162720" y="6134243"/>
            <a:ext cx="1496229" cy="385484"/>
          </a:xfrm>
          <a:prstGeom prst="rect">
            <a:avLst/>
          </a:prstGeom>
          <a:blipFill>
            <a:blip r:embed="rId8"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12">
            <a:extLst>
              <a:ext uri="{FF2B5EF4-FFF2-40B4-BE49-F238E27FC236}">
                <a16:creationId xmlns:a16="http://schemas.microsoft.com/office/drawing/2014/main" id="{3073C268-8C27-7FEF-FA36-C8CB8E67B587}"/>
              </a:ext>
            </a:extLst>
          </p:cNvPr>
          <p:cNvSpPr/>
          <p:nvPr/>
        </p:nvSpPr>
        <p:spPr>
          <a:xfrm>
            <a:off x="503173" y="4871573"/>
            <a:ext cx="2302230" cy="838200"/>
          </a:xfrm>
          <a:prstGeom prst="rect">
            <a:avLst/>
          </a:prstGeom>
          <a:blipFill>
            <a:blip r:embed="rId9"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bject 13">
            <a:extLst>
              <a:ext uri="{FF2B5EF4-FFF2-40B4-BE49-F238E27FC236}">
                <a16:creationId xmlns:a16="http://schemas.microsoft.com/office/drawing/2014/main" id="{C7D54119-C0D9-6FB1-DEA7-D95EC596A2EC}"/>
              </a:ext>
            </a:extLst>
          </p:cNvPr>
          <p:cNvSpPr/>
          <p:nvPr/>
        </p:nvSpPr>
        <p:spPr>
          <a:xfrm>
            <a:off x="3503783" y="4862808"/>
            <a:ext cx="1724815" cy="1091183"/>
          </a:xfrm>
          <a:prstGeom prst="rect">
            <a:avLst/>
          </a:prstGeom>
          <a:blipFill>
            <a:blip r:embed="rId10"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bject 14">
            <a:extLst>
              <a:ext uri="{FF2B5EF4-FFF2-40B4-BE49-F238E27FC236}">
                <a16:creationId xmlns:a16="http://schemas.microsoft.com/office/drawing/2014/main" id="{092D92A1-D95F-19FF-F2B2-1FA0248BF9D5}"/>
              </a:ext>
            </a:extLst>
          </p:cNvPr>
          <p:cNvSpPr/>
          <p:nvPr/>
        </p:nvSpPr>
        <p:spPr>
          <a:xfrm>
            <a:off x="2334904" y="3785466"/>
            <a:ext cx="1994027" cy="899160"/>
          </a:xfrm>
          <a:prstGeom prst="rect">
            <a:avLst/>
          </a:prstGeom>
          <a:blipFill>
            <a:blip r:embed="rId11"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bject 17">
            <a:extLst>
              <a:ext uri="{FF2B5EF4-FFF2-40B4-BE49-F238E27FC236}">
                <a16:creationId xmlns:a16="http://schemas.microsoft.com/office/drawing/2014/main" id="{27047D3D-C31E-94D0-1816-EDB7A38B526F}"/>
              </a:ext>
            </a:extLst>
          </p:cNvPr>
          <p:cNvSpPr/>
          <p:nvPr/>
        </p:nvSpPr>
        <p:spPr>
          <a:xfrm>
            <a:off x="0" y="5922140"/>
            <a:ext cx="2554733" cy="627888"/>
          </a:xfrm>
          <a:prstGeom prst="rect">
            <a:avLst/>
          </a:prstGeom>
          <a:blipFill>
            <a:blip r:embed="rId12" cstate="print">
              <a:extLst>
                <a:ext uri="{28A0092B-C50C-407E-A947-70E740481C1C}">
                  <a14:useLocalDpi xmlns:a14="http://schemas.microsoft.com/office/drawing/2010/main" val="0"/>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EE02D97C-7B04-0756-C25D-24B7F5F124BA}"/>
              </a:ext>
            </a:extLst>
          </p:cNvPr>
          <p:cNvCxnSpPr>
            <a:cxnSpLocks/>
          </p:cNvCxnSpPr>
          <p:nvPr/>
        </p:nvCxnSpPr>
        <p:spPr>
          <a:xfrm>
            <a:off x="1695450" y="1326411"/>
            <a:ext cx="8702315" cy="5531589"/>
          </a:xfrm>
          <a:prstGeom prst="line">
            <a:avLst/>
          </a:prstGeom>
          <a:ln w="22225"/>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4AF6AC1F-4A8A-EEE7-6B16-FF1CEF39203E}"/>
              </a:ext>
            </a:extLst>
          </p:cNvPr>
          <p:cNvSpPr txBox="1"/>
          <p:nvPr/>
        </p:nvSpPr>
        <p:spPr>
          <a:xfrm rot="1950656">
            <a:off x="3885852" y="3563556"/>
            <a:ext cx="2471161" cy="584775"/>
          </a:xfrm>
          <a:prstGeom prst="rect">
            <a:avLst/>
          </a:prstGeom>
          <a:noFill/>
          <a:ln w="19050">
            <a:solidFill>
              <a:schemeClr val="tx1"/>
            </a:solidFill>
          </a:ln>
        </p:spPr>
        <p:txBody>
          <a:bodyPr wrap="square" rtlCol="0">
            <a:spAutoFit/>
          </a:bodyPr>
          <a:lstStyle/>
          <a:p>
            <a:pPr algn="ctr"/>
            <a:r>
              <a:rPr lang="en-US" sz="3200" b="1" dirty="0"/>
              <a:t>Trade Shows</a:t>
            </a:r>
          </a:p>
        </p:txBody>
      </p:sp>
      <p:sp>
        <p:nvSpPr>
          <p:cNvPr id="25" name="AutoShape 6">
            <a:extLst>
              <a:ext uri="{FF2B5EF4-FFF2-40B4-BE49-F238E27FC236}">
                <a16:creationId xmlns:a16="http://schemas.microsoft.com/office/drawing/2014/main" id="{092DBFA5-9ED7-2163-6B12-AE79117038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6" name="Picture 25">
            <a:extLst>
              <a:ext uri="{FF2B5EF4-FFF2-40B4-BE49-F238E27FC236}">
                <a16:creationId xmlns:a16="http://schemas.microsoft.com/office/drawing/2014/main" id="{A9C55D7C-8BF5-C93A-E548-B6ECB95EBC8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9701" y="6007484"/>
            <a:ext cx="3080238" cy="457200"/>
          </a:xfrm>
          <a:prstGeom prst="rect">
            <a:avLst/>
          </a:prstGeom>
          <a:solidFill>
            <a:schemeClr val="tx1"/>
          </a:solidFill>
        </p:spPr>
      </p:pic>
      <p:sp>
        <p:nvSpPr>
          <p:cNvPr id="34" name="TextBox 33">
            <a:extLst>
              <a:ext uri="{FF2B5EF4-FFF2-40B4-BE49-F238E27FC236}">
                <a16:creationId xmlns:a16="http://schemas.microsoft.com/office/drawing/2014/main" id="{D34955D1-A53E-3025-6F41-CF4DD348AE74}"/>
              </a:ext>
            </a:extLst>
          </p:cNvPr>
          <p:cNvSpPr txBox="1"/>
          <p:nvPr/>
        </p:nvSpPr>
        <p:spPr>
          <a:xfrm>
            <a:off x="3229494" y="1463338"/>
            <a:ext cx="4273381"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OUSD(R&amp;E) Sponsored Events</a:t>
            </a:r>
          </a:p>
        </p:txBody>
      </p:sp>
      <p:sp>
        <p:nvSpPr>
          <p:cNvPr id="35" name="TextBox 34">
            <a:extLst>
              <a:ext uri="{FF2B5EF4-FFF2-40B4-BE49-F238E27FC236}">
                <a16:creationId xmlns:a16="http://schemas.microsoft.com/office/drawing/2014/main" id="{82B2E217-DD54-3CBA-056A-50457CCD2069}"/>
              </a:ext>
            </a:extLst>
          </p:cNvPr>
          <p:cNvSpPr txBox="1"/>
          <p:nvPr/>
        </p:nvSpPr>
        <p:spPr>
          <a:xfrm>
            <a:off x="8992111" y="5160466"/>
            <a:ext cx="2838528"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Industry Days</a:t>
            </a:r>
          </a:p>
        </p:txBody>
      </p:sp>
      <p:sp>
        <p:nvSpPr>
          <p:cNvPr id="36" name="TextBox 35">
            <a:extLst>
              <a:ext uri="{FF2B5EF4-FFF2-40B4-BE49-F238E27FC236}">
                <a16:creationId xmlns:a16="http://schemas.microsoft.com/office/drawing/2014/main" id="{333F408C-CD20-61BE-E212-81C343D364AF}"/>
              </a:ext>
            </a:extLst>
          </p:cNvPr>
          <p:cNvSpPr txBox="1"/>
          <p:nvPr/>
        </p:nvSpPr>
        <p:spPr>
          <a:xfrm>
            <a:off x="4112284" y="2079526"/>
            <a:ext cx="5202506"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Government to Business Meetings</a:t>
            </a:r>
          </a:p>
        </p:txBody>
      </p:sp>
      <p:sp>
        <p:nvSpPr>
          <p:cNvPr id="37" name="TextBox 36">
            <a:extLst>
              <a:ext uri="{FF2B5EF4-FFF2-40B4-BE49-F238E27FC236}">
                <a16:creationId xmlns:a16="http://schemas.microsoft.com/office/drawing/2014/main" id="{225C04FE-1985-0DFA-BB5B-7966A3DD7BBB}"/>
              </a:ext>
            </a:extLst>
          </p:cNvPr>
          <p:cNvSpPr txBox="1"/>
          <p:nvPr/>
        </p:nvSpPr>
        <p:spPr>
          <a:xfrm>
            <a:off x="4985502" y="2695714"/>
            <a:ext cx="5202506"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Embassy Activities/Events</a:t>
            </a:r>
          </a:p>
        </p:txBody>
      </p:sp>
      <p:sp>
        <p:nvSpPr>
          <p:cNvPr id="38" name="TextBox 37">
            <a:extLst>
              <a:ext uri="{FF2B5EF4-FFF2-40B4-BE49-F238E27FC236}">
                <a16:creationId xmlns:a16="http://schemas.microsoft.com/office/drawing/2014/main" id="{96236C33-BE0A-1AF6-9256-1BD024AC6A7A}"/>
              </a:ext>
            </a:extLst>
          </p:cNvPr>
          <p:cNvSpPr txBox="1"/>
          <p:nvPr/>
        </p:nvSpPr>
        <p:spPr>
          <a:xfrm>
            <a:off x="5987680" y="3311902"/>
            <a:ext cx="5202506"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International Travel/Site Visitation </a:t>
            </a:r>
          </a:p>
        </p:txBody>
      </p:sp>
      <p:sp>
        <p:nvSpPr>
          <p:cNvPr id="39" name="TextBox 38">
            <a:extLst>
              <a:ext uri="{FF2B5EF4-FFF2-40B4-BE49-F238E27FC236}">
                <a16:creationId xmlns:a16="http://schemas.microsoft.com/office/drawing/2014/main" id="{F1B7D0AF-0769-514C-3DAF-C88D1B3C8A89}"/>
              </a:ext>
            </a:extLst>
          </p:cNvPr>
          <p:cNvSpPr txBox="1"/>
          <p:nvPr/>
        </p:nvSpPr>
        <p:spPr>
          <a:xfrm>
            <a:off x="7015994" y="3928090"/>
            <a:ext cx="5202506"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Commerce-Based Organizations </a:t>
            </a:r>
          </a:p>
        </p:txBody>
      </p:sp>
      <p:sp>
        <p:nvSpPr>
          <p:cNvPr id="40" name="TextBox 39">
            <a:extLst>
              <a:ext uri="{FF2B5EF4-FFF2-40B4-BE49-F238E27FC236}">
                <a16:creationId xmlns:a16="http://schemas.microsoft.com/office/drawing/2014/main" id="{AD1AEE7B-A70A-1477-F292-D7A28159CA1A}"/>
              </a:ext>
            </a:extLst>
          </p:cNvPr>
          <p:cNvSpPr txBox="1"/>
          <p:nvPr/>
        </p:nvSpPr>
        <p:spPr>
          <a:xfrm>
            <a:off x="7974957" y="4544278"/>
            <a:ext cx="3418608"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Service-Focused Events</a:t>
            </a:r>
          </a:p>
        </p:txBody>
      </p:sp>
      <p:sp>
        <p:nvSpPr>
          <p:cNvPr id="41" name="TextBox 40">
            <a:extLst>
              <a:ext uri="{FF2B5EF4-FFF2-40B4-BE49-F238E27FC236}">
                <a16:creationId xmlns:a16="http://schemas.microsoft.com/office/drawing/2014/main" id="{1ACE3E91-C7F5-2AB7-25B8-1EE375E76E38}"/>
              </a:ext>
            </a:extLst>
          </p:cNvPr>
          <p:cNvSpPr txBox="1"/>
          <p:nvPr/>
        </p:nvSpPr>
        <p:spPr>
          <a:xfrm>
            <a:off x="10012694" y="5776651"/>
            <a:ext cx="246794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Attachés</a:t>
            </a:r>
          </a:p>
        </p:txBody>
      </p:sp>
      <p:pic>
        <p:nvPicPr>
          <p:cNvPr id="1026" name="Picture 1">
            <a:extLst>
              <a:ext uri="{FF2B5EF4-FFF2-40B4-BE49-F238E27FC236}">
                <a16:creationId xmlns:a16="http://schemas.microsoft.com/office/drawing/2014/main" id="{5087D8DF-4D2B-9886-D652-DE735DFDB74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90459" y="2710677"/>
            <a:ext cx="1890713" cy="59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923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38635839-75CA-2B46-9BB9-73D8D4A162B3}"/>
              </a:ext>
            </a:extLst>
          </p:cNvPr>
          <p:cNvSpPr>
            <a:spLocks noGrp="1"/>
          </p:cNvSpPr>
          <p:nvPr>
            <p:ph type="sldNum" sz="quarter" idx="12"/>
          </p:nvPr>
        </p:nvSpPr>
        <p:spPr/>
        <p:txBody>
          <a:bodyPr/>
          <a:lstStyle>
            <a:lvl1pPr>
              <a:defRPr>
                <a:solidFill>
                  <a:schemeClr val="tx1"/>
                </a:solidFill>
              </a:defRPr>
            </a:lvl1pPr>
          </a:lstStyle>
          <a:p>
            <a:fld id="{54E25250-6F4D-D343-81A8-66B8F9922911}" type="slidenum">
              <a:rPr lang="en-US" smtClean="0"/>
              <a:pPr/>
              <a:t>17</a:t>
            </a:fld>
            <a:endParaRPr lang="en-US" dirty="0"/>
          </a:p>
        </p:txBody>
      </p:sp>
      <p:sp>
        <p:nvSpPr>
          <p:cNvPr id="10" name="object 10"/>
          <p:cNvSpPr txBox="1">
            <a:spLocks noGrp="1"/>
          </p:cNvSpPr>
          <p:nvPr>
            <p:ph type="title"/>
          </p:nvPr>
        </p:nvSpPr>
        <p:spPr>
          <a:xfrm>
            <a:off x="1352552" y="378518"/>
            <a:ext cx="10250444" cy="566822"/>
          </a:xfrm>
          <a:prstGeom prst="rect">
            <a:avLst/>
          </a:prstGeom>
        </p:spPr>
        <p:txBody>
          <a:bodyPr vert="horz" wrap="square" lIns="0" tIns="12700" rIns="0" bIns="0" rtlCol="0">
            <a:spAutoFit/>
          </a:bodyPr>
          <a:lstStyle/>
          <a:p>
            <a:pPr marL="12700">
              <a:spcBef>
                <a:spcPts val="100"/>
              </a:spcBef>
            </a:pPr>
            <a:r>
              <a:rPr lang="en-US" sz="4000" dirty="0"/>
              <a:t>Send Us Your Product Information</a:t>
            </a:r>
            <a:endParaRPr sz="4000" dirty="0"/>
          </a:p>
        </p:txBody>
      </p:sp>
      <p:sp>
        <p:nvSpPr>
          <p:cNvPr id="8" name="Footer Placeholder 4">
            <a:extLst>
              <a:ext uri="{FF2B5EF4-FFF2-40B4-BE49-F238E27FC236}">
                <a16:creationId xmlns:a16="http://schemas.microsoft.com/office/drawing/2014/main" id="{C208ECE0-21D0-4E4D-8119-455661B935FE}"/>
              </a:ext>
            </a:extLst>
          </p:cNvPr>
          <p:cNvSpPr>
            <a:spLocks noGrp="1"/>
          </p:cNvSpPr>
          <p:nvPr>
            <p:ph type="ftr" sz="quarter" idx="4294967295"/>
          </p:nvPr>
        </p:nvSpPr>
        <p:spPr>
          <a:xfrm>
            <a:off x="0" y="6356350"/>
            <a:ext cx="46196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spc="-5" dirty="0">
                <a:solidFill>
                  <a:srgbClr val="FFFFFF"/>
                </a:solidFill>
                <a:latin typeface="Arial"/>
                <a:cs typeface="Arial"/>
              </a:rPr>
              <a:t>Distribution A – </a:t>
            </a:r>
            <a:r>
              <a:rPr lang="en-US" b="1" spc="-10" dirty="0">
                <a:solidFill>
                  <a:srgbClr val="FFFFFF"/>
                </a:solidFill>
                <a:latin typeface="Arial"/>
                <a:cs typeface="Arial"/>
              </a:rPr>
              <a:t>Approved </a:t>
            </a:r>
            <a:r>
              <a:rPr lang="en-US" b="1" spc="-5" dirty="0">
                <a:solidFill>
                  <a:srgbClr val="FFFFFF"/>
                </a:solidFill>
                <a:latin typeface="Arial"/>
                <a:cs typeface="Arial"/>
              </a:rPr>
              <a:t>for Public Release Case</a:t>
            </a:r>
            <a:r>
              <a:rPr lang="en-US" b="1" spc="-160" dirty="0">
                <a:solidFill>
                  <a:srgbClr val="FFFFFF"/>
                </a:solidFill>
                <a:latin typeface="Arial"/>
                <a:cs typeface="Arial"/>
              </a:rPr>
              <a:t> </a:t>
            </a:r>
            <a:r>
              <a:rPr lang="en-US" b="1" spc="-10" dirty="0">
                <a:solidFill>
                  <a:srgbClr val="FFFFFF"/>
                </a:solidFill>
                <a:latin typeface="Arial"/>
                <a:cs typeface="Arial"/>
              </a:rPr>
              <a:t>23-S-2975</a:t>
            </a:r>
            <a:endParaRPr lang="en-US" dirty="0">
              <a:latin typeface="Arial"/>
              <a:cs typeface="Arial"/>
            </a:endParaRPr>
          </a:p>
        </p:txBody>
      </p:sp>
      <p:sp>
        <p:nvSpPr>
          <p:cNvPr id="46" name="object 37"/>
          <p:cNvSpPr/>
          <p:nvPr/>
        </p:nvSpPr>
        <p:spPr>
          <a:xfrm>
            <a:off x="257215" y="6237623"/>
            <a:ext cx="11658600" cy="36173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nchor="ctr" anchorCtr="0"/>
          <a:lstStyle/>
          <a:p>
            <a:pPr marL="12700" algn="ctr">
              <a:spcBef>
                <a:spcPts val="100"/>
              </a:spcBef>
            </a:pPr>
            <a:r>
              <a:rPr lang="en-US" b="1" i="1" dirty="0">
                <a:solidFill>
                  <a:srgbClr val="FFFFFF"/>
                </a:solidFill>
                <a:latin typeface="Arial"/>
                <a:cs typeface="Arial"/>
              </a:rPr>
              <a:t>Help us understand how your technology is </a:t>
            </a:r>
            <a:r>
              <a:rPr lang="en-US" b="1" i="1" u="sng" dirty="0">
                <a:solidFill>
                  <a:srgbClr val="FFFFFF"/>
                </a:solidFill>
                <a:latin typeface="Arial"/>
                <a:cs typeface="Arial"/>
              </a:rPr>
              <a:t>Better</a:t>
            </a:r>
            <a:r>
              <a:rPr lang="en-US" b="1" i="1" dirty="0">
                <a:solidFill>
                  <a:srgbClr val="FFFFFF"/>
                </a:solidFill>
                <a:latin typeface="Arial"/>
                <a:cs typeface="Arial"/>
              </a:rPr>
              <a:t>, </a:t>
            </a:r>
            <a:r>
              <a:rPr lang="en-US" b="1" i="1" u="sng" dirty="0">
                <a:solidFill>
                  <a:srgbClr val="FFFFFF"/>
                </a:solidFill>
                <a:latin typeface="Arial"/>
                <a:cs typeface="Arial"/>
              </a:rPr>
              <a:t>Affordable</a:t>
            </a:r>
            <a:r>
              <a:rPr lang="en-US" b="1" i="1" dirty="0">
                <a:solidFill>
                  <a:srgbClr val="FFFFFF"/>
                </a:solidFill>
                <a:latin typeface="Arial"/>
                <a:cs typeface="Arial"/>
              </a:rPr>
              <a:t> or </a:t>
            </a:r>
            <a:r>
              <a:rPr lang="en-US" b="1" i="1" u="sng" dirty="0">
                <a:solidFill>
                  <a:srgbClr val="FFFFFF"/>
                </a:solidFill>
                <a:latin typeface="Arial"/>
                <a:cs typeface="Arial"/>
              </a:rPr>
              <a:t>Novel</a:t>
            </a:r>
            <a:r>
              <a:rPr lang="en-US" b="1" i="1" dirty="0">
                <a:solidFill>
                  <a:srgbClr val="FFFFFF"/>
                </a:solidFill>
                <a:latin typeface="Arial"/>
                <a:cs typeface="Arial"/>
              </a:rPr>
              <a:t>!</a:t>
            </a:r>
          </a:p>
        </p:txBody>
      </p:sp>
      <p:sp>
        <p:nvSpPr>
          <p:cNvPr id="20" name="object 5"/>
          <p:cNvSpPr>
            <a:spLocks noChangeAspect="1"/>
          </p:cNvSpPr>
          <p:nvPr/>
        </p:nvSpPr>
        <p:spPr>
          <a:xfrm>
            <a:off x="6656230" y="1687784"/>
            <a:ext cx="4690644" cy="437569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21" name="object 6"/>
          <p:cNvSpPr/>
          <p:nvPr/>
        </p:nvSpPr>
        <p:spPr>
          <a:xfrm>
            <a:off x="6506818" y="1612643"/>
            <a:ext cx="4950892" cy="4585871"/>
          </a:xfrm>
          <a:custGeom>
            <a:avLst/>
            <a:gdLst/>
            <a:ahLst/>
            <a:cxnLst/>
            <a:rect l="l" t="t" r="r" b="b"/>
            <a:pathLst>
              <a:path w="4084320" h="4853940">
                <a:moveTo>
                  <a:pt x="0" y="4853813"/>
                </a:moveTo>
                <a:lnTo>
                  <a:pt x="4084320" y="4853813"/>
                </a:lnTo>
                <a:lnTo>
                  <a:pt x="4084320" y="0"/>
                </a:lnTo>
                <a:lnTo>
                  <a:pt x="0" y="0"/>
                </a:lnTo>
                <a:lnTo>
                  <a:pt x="0" y="4853813"/>
                </a:lnTo>
                <a:close/>
              </a:path>
            </a:pathLst>
          </a:custGeom>
          <a:ln w="10668">
            <a:solidFill>
              <a:srgbClr val="000000"/>
            </a:solidFill>
          </a:ln>
        </p:spPr>
        <p:txBody>
          <a:bodyPr wrap="square" lIns="0" tIns="0" rIns="0" bIns="0" rtlCol="0"/>
          <a:lstStyle/>
          <a:p>
            <a:endParaRPr dirty="0"/>
          </a:p>
        </p:txBody>
      </p:sp>
      <p:sp>
        <p:nvSpPr>
          <p:cNvPr id="24" name="object 9"/>
          <p:cNvSpPr txBox="1"/>
          <p:nvPr/>
        </p:nvSpPr>
        <p:spPr>
          <a:xfrm>
            <a:off x="1060688" y="1412811"/>
            <a:ext cx="10892257" cy="4585871"/>
          </a:xfrm>
          <a:prstGeom prst="rect">
            <a:avLst/>
          </a:prstGeom>
        </p:spPr>
        <p:txBody>
          <a:bodyPr vert="horz" wrap="square" lIns="0" tIns="0" rIns="0" bIns="0" rtlCol="0">
            <a:spAutoFit/>
          </a:bodyPr>
          <a:lstStyle/>
          <a:p>
            <a:pPr marL="688975">
              <a:spcBef>
                <a:spcPts val="805"/>
              </a:spcBef>
            </a:pPr>
            <a:r>
              <a:rPr sz="2800" b="1" u="sng" spc="-5" dirty="0">
                <a:solidFill>
                  <a:srgbClr val="001F5F"/>
                </a:solidFill>
                <a:latin typeface="Arial"/>
                <a:cs typeface="Arial"/>
              </a:rPr>
              <a:t>Product</a:t>
            </a:r>
            <a:r>
              <a:rPr sz="2800" b="1" u="sng" spc="-10" dirty="0">
                <a:solidFill>
                  <a:srgbClr val="001F5F"/>
                </a:solidFill>
                <a:latin typeface="Arial"/>
                <a:cs typeface="Arial"/>
              </a:rPr>
              <a:t> </a:t>
            </a:r>
            <a:r>
              <a:rPr sz="2800" b="1" u="sng" spc="-30" dirty="0">
                <a:solidFill>
                  <a:srgbClr val="001F5F"/>
                </a:solidFill>
                <a:latin typeface="Arial"/>
                <a:cs typeface="Arial"/>
              </a:rPr>
              <a:t>Template</a:t>
            </a:r>
            <a:endParaRPr sz="2800" u="sng"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dirty="0">
                <a:solidFill>
                  <a:srgbClr val="001F5F"/>
                </a:solidFill>
                <a:latin typeface="Arial"/>
                <a:cs typeface="Arial"/>
              </a:rPr>
              <a:t>Product</a:t>
            </a:r>
            <a:endParaRPr sz="2000"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spc="-10" dirty="0">
                <a:solidFill>
                  <a:srgbClr val="001F5F"/>
                </a:solidFill>
                <a:latin typeface="Arial"/>
                <a:cs typeface="Arial"/>
              </a:rPr>
              <a:t>Company</a:t>
            </a:r>
            <a:r>
              <a:rPr sz="2000" spc="-30" dirty="0">
                <a:solidFill>
                  <a:srgbClr val="001F5F"/>
                </a:solidFill>
                <a:latin typeface="Arial"/>
                <a:cs typeface="Arial"/>
              </a:rPr>
              <a:t> </a:t>
            </a:r>
            <a:r>
              <a:rPr sz="2000" spc="-10" dirty="0">
                <a:solidFill>
                  <a:srgbClr val="001F5F"/>
                </a:solidFill>
                <a:latin typeface="Arial"/>
                <a:cs typeface="Arial"/>
              </a:rPr>
              <a:t>Name</a:t>
            </a:r>
            <a:endParaRPr sz="2000"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spc="-5" dirty="0">
                <a:solidFill>
                  <a:srgbClr val="001F5F"/>
                </a:solidFill>
                <a:latin typeface="Arial"/>
                <a:cs typeface="Arial"/>
              </a:rPr>
              <a:t>Country</a:t>
            </a:r>
            <a:endParaRPr sz="2000"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dirty="0">
                <a:solidFill>
                  <a:srgbClr val="001F5F"/>
                </a:solidFill>
                <a:latin typeface="Arial"/>
                <a:cs typeface="Arial"/>
              </a:rPr>
              <a:t>POC</a:t>
            </a:r>
            <a:r>
              <a:rPr sz="2000" spc="-35" dirty="0">
                <a:solidFill>
                  <a:srgbClr val="001F5F"/>
                </a:solidFill>
                <a:latin typeface="Arial"/>
                <a:cs typeface="Arial"/>
              </a:rPr>
              <a:t> </a:t>
            </a:r>
            <a:r>
              <a:rPr sz="2000" spc="-5" dirty="0">
                <a:solidFill>
                  <a:srgbClr val="001F5F"/>
                </a:solidFill>
                <a:latin typeface="Arial"/>
                <a:cs typeface="Arial"/>
              </a:rPr>
              <a:t>Information</a:t>
            </a:r>
            <a:endParaRPr sz="2000"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spc="-5" dirty="0">
                <a:solidFill>
                  <a:srgbClr val="001F5F"/>
                </a:solidFill>
                <a:latin typeface="Arial"/>
                <a:cs typeface="Arial"/>
              </a:rPr>
              <a:t>Website</a:t>
            </a:r>
            <a:endParaRPr sz="2000"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spc="-25" dirty="0">
                <a:solidFill>
                  <a:srgbClr val="001F5F"/>
                </a:solidFill>
                <a:latin typeface="Arial"/>
                <a:cs typeface="Arial"/>
              </a:rPr>
              <a:t>Technology </a:t>
            </a:r>
            <a:r>
              <a:rPr sz="2000" dirty="0">
                <a:solidFill>
                  <a:srgbClr val="001F5F"/>
                </a:solidFill>
                <a:latin typeface="Arial"/>
                <a:cs typeface="Arial"/>
              </a:rPr>
              <a:t>Readiness</a:t>
            </a:r>
            <a:r>
              <a:rPr sz="2000" spc="-45" dirty="0">
                <a:solidFill>
                  <a:srgbClr val="001F5F"/>
                </a:solidFill>
                <a:latin typeface="Arial"/>
                <a:cs typeface="Arial"/>
              </a:rPr>
              <a:t> </a:t>
            </a:r>
            <a:r>
              <a:rPr sz="2000" dirty="0">
                <a:solidFill>
                  <a:srgbClr val="001F5F"/>
                </a:solidFill>
                <a:latin typeface="Arial"/>
                <a:cs typeface="Arial"/>
              </a:rPr>
              <a:t>Level</a:t>
            </a:r>
            <a:endParaRPr sz="2000"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spc="-5" dirty="0">
                <a:solidFill>
                  <a:srgbClr val="001F5F"/>
                </a:solidFill>
                <a:latin typeface="Arial"/>
                <a:cs typeface="Arial"/>
              </a:rPr>
              <a:t>Countries</a:t>
            </a:r>
            <a:r>
              <a:rPr sz="2000" spc="-45" dirty="0">
                <a:solidFill>
                  <a:srgbClr val="001F5F"/>
                </a:solidFill>
                <a:latin typeface="Arial"/>
                <a:cs typeface="Arial"/>
              </a:rPr>
              <a:t> </a:t>
            </a:r>
            <a:r>
              <a:rPr sz="2000" dirty="0">
                <a:solidFill>
                  <a:srgbClr val="001F5F"/>
                </a:solidFill>
                <a:latin typeface="Arial"/>
                <a:cs typeface="Arial"/>
              </a:rPr>
              <a:t>Using</a:t>
            </a:r>
            <a:endParaRPr sz="2000"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dirty="0">
                <a:solidFill>
                  <a:srgbClr val="001F5F"/>
                </a:solidFill>
                <a:latin typeface="Arial"/>
                <a:cs typeface="Arial"/>
              </a:rPr>
              <a:t>Application (So</a:t>
            </a:r>
            <a:r>
              <a:rPr sz="2000" spc="-85" dirty="0">
                <a:solidFill>
                  <a:srgbClr val="001F5F"/>
                </a:solidFill>
                <a:latin typeface="Arial"/>
                <a:cs typeface="Arial"/>
              </a:rPr>
              <a:t> </a:t>
            </a:r>
            <a:r>
              <a:rPr sz="2000" spc="-5" dirty="0">
                <a:solidFill>
                  <a:srgbClr val="001F5F"/>
                </a:solidFill>
                <a:latin typeface="Arial"/>
                <a:cs typeface="Arial"/>
              </a:rPr>
              <a:t>What?)</a:t>
            </a:r>
            <a:endParaRPr sz="2000"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dirty="0">
                <a:solidFill>
                  <a:srgbClr val="001F5F"/>
                </a:solidFill>
                <a:latin typeface="Arial"/>
                <a:cs typeface="Arial"/>
              </a:rPr>
              <a:t>Science (How It</a:t>
            </a:r>
            <a:r>
              <a:rPr sz="2000" spc="-140" dirty="0">
                <a:solidFill>
                  <a:srgbClr val="001F5F"/>
                </a:solidFill>
                <a:latin typeface="Arial"/>
                <a:cs typeface="Arial"/>
              </a:rPr>
              <a:t> </a:t>
            </a:r>
            <a:r>
              <a:rPr sz="2000" spc="-10" dirty="0">
                <a:solidFill>
                  <a:srgbClr val="001F5F"/>
                </a:solidFill>
                <a:latin typeface="Arial"/>
                <a:cs typeface="Arial"/>
              </a:rPr>
              <a:t>Works)</a:t>
            </a:r>
            <a:endParaRPr sz="2000"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dirty="0">
                <a:solidFill>
                  <a:srgbClr val="001F5F"/>
                </a:solidFill>
                <a:latin typeface="Arial"/>
                <a:cs typeface="Arial"/>
              </a:rPr>
              <a:t>Data (Key </a:t>
            </a:r>
            <a:r>
              <a:rPr sz="2000" spc="-5" dirty="0">
                <a:solidFill>
                  <a:srgbClr val="001F5F"/>
                </a:solidFill>
                <a:latin typeface="Arial"/>
                <a:cs typeface="Arial"/>
              </a:rPr>
              <a:t>Performance</a:t>
            </a:r>
            <a:r>
              <a:rPr sz="2000" spc="-170" dirty="0">
                <a:solidFill>
                  <a:srgbClr val="001F5F"/>
                </a:solidFill>
                <a:latin typeface="Arial"/>
                <a:cs typeface="Arial"/>
              </a:rPr>
              <a:t> </a:t>
            </a:r>
            <a:r>
              <a:rPr sz="2000" dirty="0">
                <a:solidFill>
                  <a:srgbClr val="001F5F"/>
                </a:solidFill>
                <a:latin typeface="Arial"/>
                <a:cs typeface="Arial"/>
              </a:rPr>
              <a:t>Metrics)</a:t>
            </a:r>
            <a:endParaRPr sz="2000"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spc="5" dirty="0">
                <a:solidFill>
                  <a:srgbClr val="001F5F"/>
                </a:solidFill>
                <a:latin typeface="Arial"/>
                <a:cs typeface="Arial"/>
              </a:rPr>
              <a:t>US</a:t>
            </a:r>
            <a:r>
              <a:rPr sz="2000" spc="-30" dirty="0">
                <a:solidFill>
                  <a:srgbClr val="001F5F"/>
                </a:solidFill>
                <a:latin typeface="Arial"/>
                <a:cs typeface="Arial"/>
              </a:rPr>
              <a:t> </a:t>
            </a:r>
            <a:r>
              <a:rPr sz="2000" spc="-5" dirty="0">
                <a:solidFill>
                  <a:srgbClr val="001F5F"/>
                </a:solidFill>
                <a:latin typeface="Arial"/>
                <a:cs typeface="Arial"/>
              </a:rPr>
              <a:t>Partners</a:t>
            </a:r>
            <a:endParaRPr sz="2000" dirty="0">
              <a:latin typeface="Arial"/>
              <a:cs typeface="Arial"/>
            </a:endParaRPr>
          </a:p>
          <a:p>
            <a:pPr marL="462280" indent="-342900">
              <a:spcBef>
                <a:spcPts val="300"/>
              </a:spcBef>
              <a:buFont typeface="Arial" panose="020B0604020202020204" pitchFamily="34" charset="0"/>
              <a:buChar char="•"/>
              <a:tabLst>
                <a:tab pos="393065" algn="l"/>
                <a:tab pos="393700" algn="l"/>
              </a:tabLst>
            </a:pPr>
            <a:r>
              <a:rPr sz="2000" dirty="0">
                <a:solidFill>
                  <a:srgbClr val="001F5F"/>
                </a:solidFill>
                <a:latin typeface="Arial"/>
                <a:cs typeface="Arial"/>
              </a:rPr>
              <a:t>Previous </a:t>
            </a:r>
            <a:r>
              <a:rPr sz="2000" spc="-5" dirty="0">
                <a:solidFill>
                  <a:srgbClr val="001F5F"/>
                </a:solidFill>
                <a:latin typeface="Arial"/>
                <a:cs typeface="Arial"/>
              </a:rPr>
              <a:t>Work </a:t>
            </a:r>
            <a:r>
              <a:rPr sz="2000" dirty="0">
                <a:solidFill>
                  <a:srgbClr val="001F5F"/>
                </a:solidFill>
                <a:latin typeface="Arial"/>
                <a:cs typeface="Arial"/>
              </a:rPr>
              <a:t>w/</a:t>
            </a:r>
            <a:r>
              <a:rPr sz="2000" spc="-140" dirty="0">
                <a:solidFill>
                  <a:srgbClr val="001F5F"/>
                </a:solidFill>
                <a:latin typeface="Arial"/>
                <a:cs typeface="Arial"/>
              </a:rPr>
              <a:t> </a:t>
            </a:r>
            <a:r>
              <a:rPr sz="2000" dirty="0">
                <a:solidFill>
                  <a:srgbClr val="001F5F"/>
                </a:solidFill>
                <a:latin typeface="Arial"/>
                <a:cs typeface="Arial"/>
              </a:rPr>
              <a:t>DoD</a:t>
            </a:r>
            <a:endParaRPr sz="2000" dirty="0">
              <a:latin typeface="Arial"/>
              <a:cs typeface="Arial"/>
            </a:endParaRPr>
          </a:p>
        </p:txBody>
      </p:sp>
    </p:spTree>
    <p:extLst>
      <p:ext uri="{BB962C8B-B14F-4D97-AF65-F5344CB8AC3E}">
        <p14:creationId xmlns:p14="http://schemas.microsoft.com/office/powerpoint/2010/main" val="19470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A448C-EA08-B1B2-BFD7-E03020EAC7DF}"/>
              </a:ext>
            </a:extLst>
          </p:cNvPr>
          <p:cNvSpPr>
            <a:spLocks noGrp="1"/>
          </p:cNvSpPr>
          <p:nvPr>
            <p:ph type="sldNum" sz="quarter" idx="12"/>
          </p:nvPr>
        </p:nvSpPr>
        <p:spPr/>
        <p:txBody>
          <a:bodyPr/>
          <a:lstStyle/>
          <a:p>
            <a:fld id="{A95DF160-2252-4507-9087-606C83CDB7D9}" type="slidenum">
              <a:rPr lang="en-US" smtClean="0"/>
              <a:pPr/>
              <a:t>18</a:t>
            </a:fld>
            <a:endParaRPr lang="en-US" dirty="0"/>
          </a:p>
        </p:txBody>
      </p:sp>
      <p:sp>
        <p:nvSpPr>
          <p:cNvPr id="4" name="Title 3">
            <a:extLst>
              <a:ext uri="{FF2B5EF4-FFF2-40B4-BE49-F238E27FC236}">
                <a16:creationId xmlns:a16="http://schemas.microsoft.com/office/drawing/2014/main" id="{00DFEA6C-C2C9-7301-6FFF-599EA6E2CDE1}"/>
              </a:ext>
            </a:extLst>
          </p:cNvPr>
          <p:cNvSpPr>
            <a:spLocks noGrp="1"/>
          </p:cNvSpPr>
          <p:nvPr>
            <p:ph type="title"/>
          </p:nvPr>
        </p:nvSpPr>
        <p:spPr/>
        <p:txBody>
          <a:bodyPr>
            <a:normAutofit/>
          </a:bodyPr>
          <a:lstStyle/>
          <a:p>
            <a:r>
              <a:rPr lang="en-US" sz="4000" dirty="0"/>
              <a:t>Countermeasure Projects</a:t>
            </a:r>
          </a:p>
        </p:txBody>
      </p:sp>
      <p:graphicFrame>
        <p:nvGraphicFramePr>
          <p:cNvPr id="5" name="Table 6">
            <a:extLst>
              <a:ext uri="{FF2B5EF4-FFF2-40B4-BE49-F238E27FC236}">
                <a16:creationId xmlns:a16="http://schemas.microsoft.com/office/drawing/2014/main" id="{60FCA22D-B5E5-B2C3-7AEF-C9A50FAF0FA9}"/>
              </a:ext>
            </a:extLst>
          </p:cNvPr>
          <p:cNvGraphicFramePr>
            <a:graphicFrameLocks noGrp="1"/>
          </p:cNvGraphicFramePr>
          <p:nvPr>
            <p:ph idx="1"/>
          </p:nvPr>
        </p:nvGraphicFramePr>
        <p:xfrm>
          <a:off x="133545" y="1357459"/>
          <a:ext cx="11924910" cy="5194169"/>
        </p:xfrm>
        <a:graphic>
          <a:graphicData uri="http://schemas.openxmlformats.org/drawingml/2006/table">
            <a:tbl>
              <a:tblPr firstRow="1" bandRow="1">
                <a:tableStyleId>{5C22544A-7EE6-4342-B048-85BDC9FD1C3A}</a:tableStyleId>
              </a:tblPr>
              <a:tblGrid>
                <a:gridCol w="3974970">
                  <a:extLst>
                    <a:ext uri="{9D8B030D-6E8A-4147-A177-3AD203B41FA5}">
                      <a16:colId xmlns:a16="http://schemas.microsoft.com/office/drawing/2014/main" val="4193908388"/>
                    </a:ext>
                  </a:extLst>
                </a:gridCol>
                <a:gridCol w="3974970">
                  <a:extLst>
                    <a:ext uri="{9D8B030D-6E8A-4147-A177-3AD203B41FA5}">
                      <a16:colId xmlns:a16="http://schemas.microsoft.com/office/drawing/2014/main" val="3825044910"/>
                    </a:ext>
                  </a:extLst>
                </a:gridCol>
                <a:gridCol w="3974970">
                  <a:extLst>
                    <a:ext uri="{9D8B030D-6E8A-4147-A177-3AD203B41FA5}">
                      <a16:colId xmlns:a16="http://schemas.microsoft.com/office/drawing/2014/main" val="1623281930"/>
                    </a:ext>
                  </a:extLst>
                </a:gridCol>
              </a:tblGrid>
              <a:tr h="373820">
                <a:tc>
                  <a:txBody>
                    <a:bodyPr/>
                    <a:lstStyle/>
                    <a:p>
                      <a:pPr algn="ctr"/>
                      <a:r>
                        <a:rPr lang="en-US" dirty="0"/>
                        <a:t>Successful</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tc>
                  <a:txBody>
                    <a:bodyPr/>
                    <a:lstStyle/>
                    <a:p>
                      <a:pPr algn="ctr"/>
                      <a:r>
                        <a:rPr lang="en-US" dirty="0"/>
                        <a:t>Completing</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tc>
                  <a:txBody>
                    <a:bodyPr/>
                    <a:lstStyle/>
                    <a:p>
                      <a:pPr algn="ctr"/>
                      <a:r>
                        <a:rPr lang="en-US" dirty="0"/>
                        <a:t>In-Progress</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extLst>
                  <a:ext uri="{0D108BD9-81ED-4DB2-BD59-A6C34878D82A}">
                    <a16:rowId xmlns:a16="http://schemas.microsoft.com/office/drawing/2014/main" val="2373421575"/>
                  </a:ext>
                </a:extLst>
              </a:tr>
              <a:tr h="4820349">
                <a:tc>
                  <a:txBody>
                    <a:bodyPr/>
                    <a:lstStyle/>
                    <a:p>
                      <a:pPr algn="ct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extLst>
                  <a:ext uri="{0D108BD9-81ED-4DB2-BD59-A6C34878D82A}">
                    <a16:rowId xmlns:a16="http://schemas.microsoft.com/office/drawing/2014/main" val="1082137886"/>
                  </a:ext>
                </a:extLst>
              </a:tr>
            </a:tbl>
          </a:graphicData>
        </a:graphic>
      </p:graphicFrame>
      <p:sp>
        <p:nvSpPr>
          <p:cNvPr id="6" name="Title 3">
            <a:extLst>
              <a:ext uri="{FF2B5EF4-FFF2-40B4-BE49-F238E27FC236}">
                <a16:creationId xmlns:a16="http://schemas.microsoft.com/office/drawing/2014/main" id="{97485390-343E-D0BB-FBC1-B02C6A1D72FD}"/>
              </a:ext>
            </a:extLst>
          </p:cNvPr>
          <p:cNvSpPr txBox="1">
            <a:spLocks/>
          </p:cNvSpPr>
          <p:nvPr/>
        </p:nvSpPr>
        <p:spPr>
          <a:xfrm>
            <a:off x="839772" y="2302518"/>
            <a:ext cx="2776832" cy="561794"/>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200" i="1" dirty="0">
                <a:solidFill>
                  <a:srgbClr val="111C4E"/>
                </a:solidFill>
                <a:latin typeface="Arial" panose="020B0604020202020204" pitchFamily="34" charset="0"/>
                <a:cs typeface="Arial" panose="020B0604020202020204" pitchFamily="34" charset="0"/>
              </a:rPr>
              <a:t>Active RF Countermeasures for 4</a:t>
            </a:r>
            <a:r>
              <a:rPr lang="en-US" sz="1200" i="1" baseline="30000" dirty="0">
                <a:solidFill>
                  <a:srgbClr val="111C4E"/>
                </a:solidFill>
                <a:latin typeface="Arial" panose="020B0604020202020204" pitchFamily="34" charset="0"/>
                <a:cs typeface="Arial" panose="020B0604020202020204" pitchFamily="34" charset="0"/>
              </a:rPr>
              <a:t>th</a:t>
            </a:r>
            <a:r>
              <a:rPr lang="en-US" sz="1200" i="1" dirty="0">
                <a:solidFill>
                  <a:srgbClr val="111C4E"/>
                </a:solidFill>
                <a:latin typeface="Arial" panose="020B0604020202020204" pitchFamily="34" charset="0"/>
                <a:cs typeface="Arial" panose="020B0604020202020204" pitchFamily="34" charset="0"/>
              </a:rPr>
              <a:t> Generation Fighters –</a:t>
            </a:r>
          </a:p>
        </p:txBody>
      </p:sp>
      <p:sp>
        <p:nvSpPr>
          <p:cNvPr id="7" name="Title 3">
            <a:extLst>
              <a:ext uri="{FF2B5EF4-FFF2-40B4-BE49-F238E27FC236}">
                <a16:creationId xmlns:a16="http://schemas.microsoft.com/office/drawing/2014/main" id="{E2F597D9-61D1-1420-C4EA-F68A5DC2313F}"/>
              </a:ext>
            </a:extLst>
          </p:cNvPr>
          <p:cNvSpPr txBox="1">
            <a:spLocks/>
          </p:cNvSpPr>
          <p:nvPr/>
        </p:nvSpPr>
        <p:spPr>
          <a:xfrm>
            <a:off x="490194" y="1759286"/>
            <a:ext cx="3289953" cy="400706"/>
          </a:xfrm>
          <a:prstGeom prst="rect">
            <a:avLst/>
          </a:prstGeom>
        </p:spPr>
        <p:txBody>
          <a:bodyPr vert="horz" lIns="91440" tIns="45720" rIns="91440" bIns="45720" rtlCol="0" anchor="ctr">
            <a:normAutofit fontScale="97500"/>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600" b="1" dirty="0">
                <a:solidFill>
                  <a:srgbClr val="111C4E"/>
                </a:solidFill>
                <a:latin typeface="Arial" panose="020B0604020202020204" pitchFamily="34" charset="0"/>
                <a:cs typeface="Arial" panose="020B0604020202020204" pitchFamily="34" charset="0"/>
              </a:rPr>
              <a:t>AN/ALQ-260V(1) (BriteCloud)</a:t>
            </a:r>
            <a:endParaRPr lang="en-US" sz="1600" dirty="0">
              <a:solidFill>
                <a:srgbClr val="111C4E"/>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CDED175-7295-DBDE-BD8F-560C77EFF16A}"/>
              </a:ext>
            </a:extLst>
          </p:cNvPr>
          <p:cNvSpPr txBox="1"/>
          <p:nvPr/>
        </p:nvSpPr>
        <p:spPr>
          <a:xfrm>
            <a:off x="399388" y="4405100"/>
            <a:ext cx="3657600" cy="2123658"/>
          </a:xfrm>
          <a:prstGeom prst="rect">
            <a:avLst/>
          </a:prstGeom>
          <a:noFill/>
        </p:spPr>
        <p:txBody>
          <a:bodyPr wrap="square" lIns="91440" tIns="45720" rIns="91440" bIns="45720" rtlCol="0" anchor="t">
            <a:spAutoFit/>
          </a:bodyPr>
          <a:lstStyle/>
          <a:p>
            <a:r>
              <a:rPr lang="en-US" sz="1200" dirty="0">
                <a:solidFill>
                  <a:srgbClr val="111C4E"/>
                </a:solidFill>
                <a:latin typeface="Arial"/>
                <a:cs typeface="Arial"/>
              </a:rPr>
              <a:t>Wide Band Digital Countermeasure – Active expendable decoy with RF countermeasures against missile threats </a:t>
            </a:r>
            <a:endParaRPr lang="en-US" sz="1200" dirty="0">
              <a:solidFill>
                <a:srgbClr val="000000"/>
              </a:solidFill>
              <a:latin typeface="Arial" panose="020B0604020202020204" pitchFamily="34" charset="0"/>
              <a:cs typeface="Arial" panose="020B0604020202020204" pitchFamily="34" charset="0"/>
            </a:endParaRPr>
          </a:p>
          <a:p>
            <a:endParaRPr lang="en-US" sz="1200" b="1" dirty="0">
              <a:solidFill>
                <a:srgbClr val="111C4E"/>
              </a:solidFill>
              <a:latin typeface="Arial" panose="020B0604020202020204" pitchFamily="34" charset="0"/>
              <a:cs typeface="Arial" panose="020B0604020202020204" pitchFamily="34" charset="0"/>
            </a:endParaRPr>
          </a:p>
          <a:p>
            <a:r>
              <a:rPr lang="en-US" sz="1200" b="1" dirty="0">
                <a:solidFill>
                  <a:srgbClr val="111C4E"/>
                </a:solidFill>
                <a:latin typeface="Arial"/>
                <a:cs typeface="Arial"/>
              </a:rPr>
              <a:t>Service Partner: </a:t>
            </a:r>
            <a:r>
              <a:rPr lang="en-US" sz="1200" dirty="0">
                <a:solidFill>
                  <a:srgbClr val="111C4E"/>
                </a:solidFill>
                <a:latin typeface="Arial"/>
                <a:cs typeface="Arial"/>
              </a:rPr>
              <a:t>USAF/ANG</a:t>
            </a:r>
          </a:p>
          <a:p>
            <a:endParaRPr lang="en-US" sz="1200" b="1" dirty="0">
              <a:solidFill>
                <a:srgbClr val="111C4E"/>
              </a:solidFill>
              <a:latin typeface="Arial" panose="020B0604020202020204" pitchFamily="34" charset="0"/>
              <a:cs typeface="Arial" panose="020B0604020202020204" pitchFamily="34" charset="0"/>
            </a:endParaRPr>
          </a:p>
          <a:p>
            <a:r>
              <a:rPr lang="en-US" sz="1200" b="1" dirty="0">
                <a:solidFill>
                  <a:srgbClr val="111C4E"/>
                </a:solidFill>
                <a:latin typeface="Arial"/>
                <a:cs typeface="Arial"/>
              </a:rPr>
              <a:t>Industry Partner: </a:t>
            </a:r>
            <a:r>
              <a:rPr lang="en-US" sz="1200" dirty="0">
                <a:solidFill>
                  <a:srgbClr val="111C4E"/>
                </a:solidFill>
                <a:latin typeface="Arial"/>
                <a:cs typeface="Arial"/>
              </a:rPr>
              <a:t>Leonardo, UK</a:t>
            </a:r>
            <a:r>
              <a:rPr lang="en-US" sz="1200" b="1" dirty="0">
                <a:solidFill>
                  <a:srgbClr val="111C4E"/>
                </a:solidFill>
                <a:latin typeface="Arial"/>
                <a:cs typeface="Arial"/>
              </a:rPr>
              <a:t> </a:t>
            </a:r>
            <a:r>
              <a:rPr lang="en-US" sz="1200" dirty="0">
                <a:solidFill>
                  <a:srgbClr val="000000"/>
                </a:solidFill>
                <a:latin typeface="Arial"/>
                <a:cs typeface="Arial"/>
              </a:rPr>
              <a:t> Deployed supporting operations in Ukraine.</a:t>
            </a:r>
            <a:endParaRPr lang="en-US" sz="1200" dirty="0">
              <a:solidFill>
                <a:srgbClr val="111C4E"/>
              </a:solidFill>
              <a:latin typeface="Arial"/>
              <a:cs typeface="Arial"/>
            </a:endParaRPr>
          </a:p>
          <a:p>
            <a:endParaRPr lang="en-US" sz="1200" dirty="0">
              <a:solidFill>
                <a:srgbClr val="111C4E"/>
              </a:solidFill>
              <a:latin typeface="Arial" panose="020B0604020202020204" pitchFamily="34" charset="0"/>
              <a:cs typeface="Arial" panose="020B0604020202020204" pitchFamily="34" charset="0"/>
            </a:endParaRPr>
          </a:p>
          <a:p>
            <a:r>
              <a:rPr lang="en-US" sz="1200" b="1" dirty="0">
                <a:solidFill>
                  <a:srgbClr val="111C4E"/>
                </a:solidFill>
                <a:latin typeface="Arial"/>
                <a:cs typeface="Arial"/>
              </a:rPr>
              <a:t>Joint Warfighting Concept Alignment: </a:t>
            </a:r>
            <a:endParaRPr lang="en-US" sz="1200" b="1" dirty="0">
              <a:solidFill>
                <a:srgbClr val="111C4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111C4E"/>
                </a:solidFill>
                <a:latin typeface="Arial"/>
                <a:cs typeface="Arial"/>
              </a:rPr>
              <a:t>Expanded Maneuver</a:t>
            </a:r>
            <a:endParaRPr lang="en-US" sz="900" dirty="0">
              <a:latin typeface="Arial"/>
              <a:cs typeface="Arial"/>
            </a:endParaRPr>
          </a:p>
        </p:txBody>
      </p:sp>
      <p:pic>
        <p:nvPicPr>
          <p:cNvPr id="9" name="Picture 2">
            <a:extLst>
              <a:ext uri="{FF2B5EF4-FFF2-40B4-BE49-F238E27FC236}">
                <a16:creationId xmlns:a16="http://schemas.microsoft.com/office/drawing/2014/main" id="{0CD3A05A-192C-A8F8-126C-9A5BDD6EE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99" y="2800686"/>
            <a:ext cx="2533650" cy="14972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A032D7DD-613B-E05E-02BC-5401A1E4F4E0}"/>
              </a:ext>
            </a:extLst>
          </p:cNvPr>
          <p:cNvGrpSpPr/>
          <p:nvPr/>
        </p:nvGrpSpPr>
        <p:grpSpPr>
          <a:xfrm>
            <a:off x="4261701" y="1768713"/>
            <a:ext cx="3657600" cy="4788034"/>
            <a:chOff x="4364958" y="1834127"/>
            <a:chExt cx="3657600" cy="4788034"/>
          </a:xfrm>
        </p:grpSpPr>
        <p:sp>
          <p:nvSpPr>
            <p:cNvPr id="10" name="TextBox 9">
              <a:extLst>
                <a:ext uri="{FF2B5EF4-FFF2-40B4-BE49-F238E27FC236}">
                  <a16:creationId xmlns:a16="http://schemas.microsoft.com/office/drawing/2014/main" id="{2E950C02-6A32-E299-0ABE-03000964D794}"/>
                </a:ext>
              </a:extLst>
            </p:cNvPr>
            <p:cNvSpPr txBox="1"/>
            <p:nvPr/>
          </p:nvSpPr>
          <p:spPr>
            <a:xfrm>
              <a:off x="4364958" y="4498503"/>
              <a:ext cx="3657600" cy="2123658"/>
            </a:xfrm>
            <a:prstGeom prst="rect">
              <a:avLst/>
            </a:prstGeom>
            <a:noFill/>
          </p:spPr>
          <p:txBody>
            <a:bodyPr wrap="square" lIns="91440" tIns="45720" rIns="91440" bIns="45720" rtlCol="0" anchor="t">
              <a:spAutoFit/>
            </a:bodyPr>
            <a:lstStyle/>
            <a:p>
              <a:r>
                <a:rPr lang="en-US" sz="1200" dirty="0">
                  <a:solidFill>
                    <a:srgbClr val="111C4E"/>
                  </a:solidFill>
                  <a:latin typeface="Arial"/>
                  <a:cs typeface="Arial"/>
                </a:rPr>
                <a:t>APS/HK – Autonomous integrated sensor, tracking, and engagement, with hard kill against threats to  LAV’s.  </a:t>
              </a:r>
              <a:endParaRPr lang="en-US" sz="1200" dirty="0">
                <a:solidFill>
                  <a:srgbClr val="111C4E"/>
                </a:solidFill>
                <a:latin typeface="Arial" panose="020B0604020202020204" pitchFamily="34" charset="0"/>
                <a:cs typeface="Arial" panose="020B0604020202020204" pitchFamily="34" charset="0"/>
              </a:endParaRPr>
            </a:p>
            <a:p>
              <a:endParaRPr lang="en-US" sz="1200" dirty="0">
                <a:solidFill>
                  <a:srgbClr val="111C4E"/>
                </a:solidFill>
                <a:latin typeface="Arial" panose="020B0604020202020204" pitchFamily="34" charset="0"/>
                <a:cs typeface="Arial" panose="020B0604020202020204" pitchFamily="34" charset="0"/>
              </a:endParaRPr>
            </a:p>
            <a:p>
              <a:r>
                <a:rPr lang="en-US" sz="1200" b="1" dirty="0">
                  <a:solidFill>
                    <a:srgbClr val="111C4E"/>
                  </a:solidFill>
                  <a:latin typeface="Arial"/>
                  <a:cs typeface="Arial"/>
                </a:rPr>
                <a:t>Service Partner: </a:t>
              </a:r>
              <a:r>
                <a:rPr lang="en-US" sz="1200" dirty="0">
                  <a:solidFill>
                    <a:srgbClr val="111C4E"/>
                  </a:solidFill>
                  <a:latin typeface="Arial"/>
                  <a:cs typeface="Arial"/>
                </a:rPr>
                <a:t>USMC</a:t>
              </a:r>
            </a:p>
            <a:p>
              <a:endParaRPr lang="en-US" sz="1200" dirty="0">
                <a:solidFill>
                  <a:srgbClr val="111C4E"/>
                </a:solidFill>
                <a:latin typeface="Arial" panose="020B0604020202020204" pitchFamily="34" charset="0"/>
                <a:cs typeface="Arial" panose="020B0604020202020204" pitchFamily="34" charset="0"/>
              </a:endParaRPr>
            </a:p>
            <a:p>
              <a:r>
                <a:rPr lang="en-US" sz="1200" b="1" dirty="0">
                  <a:solidFill>
                    <a:srgbClr val="111C4E"/>
                  </a:solidFill>
                  <a:latin typeface="Arial"/>
                  <a:cs typeface="Arial"/>
                </a:rPr>
                <a:t>Industry Partner:</a:t>
              </a:r>
              <a:r>
                <a:rPr lang="en-US" sz="1200" dirty="0">
                  <a:solidFill>
                    <a:srgbClr val="111C4E"/>
                  </a:solidFill>
                  <a:latin typeface="Arial"/>
                  <a:cs typeface="Arial"/>
                </a:rPr>
                <a:t> Elbit, IMI, Israel.</a:t>
              </a:r>
              <a:r>
                <a:rPr lang="en-US" sz="1200" b="1" dirty="0">
                  <a:solidFill>
                    <a:srgbClr val="111C4E"/>
                  </a:solidFill>
                  <a:latin typeface="Arial"/>
                  <a:cs typeface="Arial"/>
                </a:rPr>
                <a:t>  </a:t>
              </a:r>
              <a:r>
                <a:rPr lang="en-US" sz="1200" dirty="0">
                  <a:solidFill>
                    <a:srgbClr val="111C4E"/>
                  </a:solidFill>
                  <a:latin typeface="Arial"/>
                  <a:cs typeface="Arial"/>
                </a:rPr>
                <a:t>Deployed in support of IDF Operations in GAZA</a:t>
              </a:r>
            </a:p>
            <a:p>
              <a:endParaRPr lang="en-US" sz="1200" dirty="0">
                <a:solidFill>
                  <a:srgbClr val="111C4E"/>
                </a:solidFill>
                <a:latin typeface="Arial" panose="020B0604020202020204" pitchFamily="34" charset="0"/>
                <a:cs typeface="Arial" panose="020B0604020202020204" pitchFamily="34" charset="0"/>
              </a:endParaRPr>
            </a:p>
            <a:p>
              <a:r>
                <a:rPr lang="en-US" sz="1200" b="1" dirty="0">
                  <a:solidFill>
                    <a:srgbClr val="111C4E"/>
                  </a:solidFill>
                  <a:latin typeface="Arial"/>
                  <a:cs typeface="Arial"/>
                </a:rPr>
                <a:t>Joint Warfighting Concept Alignment:</a:t>
              </a:r>
            </a:p>
            <a:p>
              <a:pPr marL="171450" indent="-171450">
                <a:buFont typeface="Arial" panose="020B0604020202020204" pitchFamily="34" charset="0"/>
                <a:buChar char="•"/>
              </a:pPr>
              <a:r>
                <a:rPr lang="en-US" sz="1200" dirty="0">
                  <a:solidFill>
                    <a:srgbClr val="111C4E"/>
                  </a:solidFill>
                  <a:latin typeface="Arial"/>
                  <a:cs typeface="Arial"/>
                </a:rPr>
                <a:t>Expanded Maneuver </a:t>
              </a:r>
              <a:endParaRPr lang="en-US" sz="900" dirty="0"/>
            </a:p>
          </p:txBody>
        </p:sp>
        <p:sp>
          <p:nvSpPr>
            <p:cNvPr id="11" name="Title 3">
              <a:extLst>
                <a:ext uri="{FF2B5EF4-FFF2-40B4-BE49-F238E27FC236}">
                  <a16:creationId xmlns:a16="http://schemas.microsoft.com/office/drawing/2014/main" id="{B06D9CC3-C0AC-EAF9-F1DF-C9DABE84DB68}"/>
                </a:ext>
              </a:extLst>
            </p:cNvPr>
            <p:cNvSpPr txBox="1">
              <a:spLocks/>
            </p:cNvSpPr>
            <p:nvPr/>
          </p:nvSpPr>
          <p:spPr>
            <a:xfrm>
              <a:off x="4436409" y="1834127"/>
              <a:ext cx="3514698" cy="561794"/>
            </a:xfrm>
            <a:prstGeom prst="rect">
              <a:avLst/>
            </a:prstGeom>
          </p:spPr>
          <p:txBody>
            <a:bodyPr vert="horz" lIns="91440" tIns="45720" rIns="91440" bIns="45720" rtlCol="0" anchor="ctr">
              <a:normAutofit fontScale="97500"/>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600" b="1" dirty="0">
                  <a:solidFill>
                    <a:srgbClr val="111C4E"/>
                  </a:solidFill>
                  <a:latin typeface="Arial" panose="020B0604020202020204" pitchFamily="34" charset="0"/>
                  <a:cs typeface="Arial" panose="020B0604020202020204" pitchFamily="34" charset="0"/>
                </a:rPr>
                <a:t>Active Protections System/Hard Kill</a:t>
              </a:r>
              <a:endParaRPr lang="en-US" sz="1600" dirty="0">
                <a:solidFill>
                  <a:srgbClr val="111C4E"/>
                </a:solidFill>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A575CBF5-3CE6-0F4B-D729-0E6569DF9EE1}"/>
                </a:ext>
              </a:extLst>
            </p:cNvPr>
            <p:cNvSpPr txBox="1">
              <a:spLocks/>
            </p:cNvSpPr>
            <p:nvPr/>
          </p:nvSpPr>
          <p:spPr>
            <a:xfrm>
              <a:off x="4805342" y="2312374"/>
              <a:ext cx="2776832" cy="561794"/>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200" i="1" dirty="0">
                  <a:solidFill>
                    <a:srgbClr val="111C4E"/>
                  </a:solidFill>
                  <a:latin typeface="Arial" panose="020B0604020202020204" pitchFamily="34" charset="0"/>
                  <a:cs typeface="Arial" panose="020B0604020202020204" pitchFamily="34" charset="0"/>
                </a:rPr>
                <a:t>Active Countermeasures for light armored vehicles</a:t>
              </a:r>
            </a:p>
          </p:txBody>
        </p:sp>
        <p:pic>
          <p:nvPicPr>
            <p:cNvPr id="13" name="Picture 8">
              <a:extLst>
                <a:ext uri="{FF2B5EF4-FFF2-40B4-BE49-F238E27FC236}">
                  <a16:creationId xmlns:a16="http://schemas.microsoft.com/office/drawing/2014/main" id="{FA2C7AA8-D7F8-CECB-D7B1-92AD3F0E3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933" y="2922984"/>
              <a:ext cx="2533650" cy="1482116"/>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13306511-4361-A719-92D4-BAF6369330A0}"/>
              </a:ext>
            </a:extLst>
          </p:cNvPr>
          <p:cNvSpPr txBox="1"/>
          <p:nvPr/>
        </p:nvSpPr>
        <p:spPr>
          <a:xfrm>
            <a:off x="8433085" y="4433089"/>
            <a:ext cx="3657600" cy="2077492"/>
          </a:xfrm>
          <a:prstGeom prst="rect">
            <a:avLst/>
          </a:prstGeom>
          <a:noFill/>
        </p:spPr>
        <p:txBody>
          <a:bodyPr wrap="square" lIns="91440" tIns="45720" rIns="91440" bIns="45720" rtlCol="0" anchor="t">
            <a:spAutoFit/>
          </a:bodyPr>
          <a:lstStyle/>
          <a:p>
            <a:r>
              <a:rPr lang="en-US" sz="1200" dirty="0">
                <a:solidFill>
                  <a:srgbClr val="111C4E"/>
                </a:solidFill>
                <a:latin typeface="Arial"/>
                <a:cs typeface="Arial"/>
              </a:rPr>
              <a:t>Standoff autonomous fast drone interceptor, designed to counter Anti-Tank Guided Missiles and UAS threats.</a:t>
            </a:r>
          </a:p>
          <a:p>
            <a:endParaRPr lang="en-US" sz="1200" b="1" dirty="0">
              <a:solidFill>
                <a:srgbClr val="111C4E"/>
              </a:solidFill>
              <a:latin typeface="Arial" panose="020B0604020202020204" pitchFamily="34" charset="0"/>
              <a:cs typeface="Arial" panose="020B0604020202020204" pitchFamily="34" charset="0"/>
            </a:endParaRPr>
          </a:p>
          <a:p>
            <a:r>
              <a:rPr lang="en-US" sz="1200" b="1" dirty="0">
                <a:solidFill>
                  <a:srgbClr val="111C4E"/>
                </a:solidFill>
                <a:latin typeface="Arial"/>
                <a:cs typeface="Arial"/>
              </a:rPr>
              <a:t>Service Partner: </a:t>
            </a:r>
            <a:r>
              <a:rPr lang="en-US" sz="1200" dirty="0">
                <a:solidFill>
                  <a:srgbClr val="111C4E"/>
                </a:solidFill>
                <a:latin typeface="Arial"/>
                <a:cs typeface="Arial"/>
              </a:rPr>
              <a:t>US Army</a:t>
            </a:r>
            <a:r>
              <a:rPr lang="en-US" sz="1200" b="1" dirty="0">
                <a:solidFill>
                  <a:srgbClr val="111C4E"/>
                </a:solidFill>
                <a:latin typeface="Arial"/>
                <a:cs typeface="Arial"/>
              </a:rPr>
              <a:t> </a:t>
            </a:r>
            <a:endParaRPr lang="en-US" sz="1200" b="1" dirty="0">
              <a:solidFill>
                <a:srgbClr val="111C4E"/>
              </a:solidFill>
              <a:latin typeface="Arial" panose="020B0604020202020204" pitchFamily="34" charset="0"/>
              <a:cs typeface="Arial" panose="020B0604020202020204" pitchFamily="34" charset="0"/>
            </a:endParaRPr>
          </a:p>
          <a:p>
            <a:endParaRPr lang="en-US" sz="1200" b="1" dirty="0">
              <a:solidFill>
                <a:srgbClr val="111C4E"/>
              </a:solidFill>
              <a:latin typeface="Arial" panose="020B0604020202020204" pitchFamily="34" charset="0"/>
              <a:cs typeface="Arial" panose="020B0604020202020204" pitchFamily="34" charset="0"/>
            </a:endParaRPr>
          </a:p>
          <a:p>
            <a:r>
              <a:rPr lang="en-US" sz="1200" b="1" dirty="0">
                <a:solidFill>
                  <a:srgbClr val="111C4E"/>
                </a:solidFill>
                <a:latin typeface="Arial"/>
                <a:cs typeface="Arial"/>
              </a:rPr>
              <a:t>Industry Partner: </a:t>
            </a:r>
            <a:r>
              <a:rPr lang="en-US" sz="1200" dirty="0">
                <a:solidFill>
                  <a:srgbClr val="111C4E"/>
                </a:solidFill>
                <a:latin typeface="Arial"/>
                <a:cs typeface="Arial"/>
              </a:rPr>
              <a:t>Elbit, Israel</a:t>
            </a:r>
          </a:p>
          <a:p>
            <a:endParaRPr lang="en-US" sz="1200" dirty="0">
              <a:solidFill>
                <a:srgbClr val="111C4E"/>
              </a:solidFill>
              <a:latin typeface="Arial" panose="020B0604020202020204" pitchFamily="34" charset="0"/>
              <a:cs typeface="Arial" panose="020B0604020202020204" pitchFamily="34" charset="0"/>
            </a:endParaRPr>
          </a:p>
          <a:p>
            <a:r>
              <a:rPr lang="en-US" sz="1200" b="1" dirty="0">
                <a:solidFill>
                  <a:srgbClr val="111C4E"/>
                </a:solidFill>
                <a:latin typeface="Arial"/>
                <a:cs typeface="Arial"/>
              </a:rPr>
              <a:t>Joint Warfighting Concept Alignment: </a:t>
            </a:r>
            <a:endParaRPr lang="en-US" sz="1200" b="1" dirty="0">
              <a:solidFill>
                <a:srgbClr val="111C4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111C4E"/>
                </a:solidFill>
                <a:latin typeface="Arial"/>
                <a:cs typeface="Arial"/>
              </a:rPr>
              <a:t>Expanded Maneuver</a:t>
            </a:r>
          </a:p>
          <a:p>
            <a:pPr marL="171450" indent="-171450">
              <a:buFont typeface="Arial" panose="020B0604020202020204" pitchFamily="34" charset="0"/>
              <a:buChar char="•"/>
            </a:pPr>
            <a:endParaRPr lang="en-US" sz="900" dirty="0"/>
          </a:p>
        </p:txBody>
      </p:sp>
      <p:pic>
        <p:nvPicPr>
          <p:cNvPr id="16" name="Picture 6">
            <a:extLst>
              <a:ext uri="{FF2B5EF4-FFF2-40B4-BE49-F238E27FC236}">
                <a16:creationId xmlns:a16="http://schemas.microsoft.com/office/drawing/2014/main" id="{625290EE-3D78-7CDB-20CE-9102B3011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6451" y="2800686"/>
            <a:ext cx="2533650" cy="1347717"/>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3">
            <a:extLst>
              <a:ext uri="{FF2B5EF4-FFF2-40B4-BE49-F238E27FC236}">
                <a16:creationId xmlns:a16="http://schemas.microsoft.com/office/drawing/2014/main" id="{8262815F-C8F4-7E36-2EAC-17B1DFE612F4}"/>
              </a:ext>
            </a:extLst>
          </p:cNvPr>
          <p:cNvSpPr txBox="1">
            <a:spLocks/>
          </p:cNvSpPr>
          <p:nvPr/>
        </p:nvSpPr>
        <p:spPr>
          <a:xfrm>
            <a:off x="8433085" y="1656267"/>
            <a:ext cx="3333873" cy="561794"/>
          </a:xfrm>
          <a:prstGeom prst="rect">
            <a:avLst/>
          </a:prstGeom>
        </p:spPr>
        <p:txBody>
          <a:bodyPr vert="horz" lIns="91440" tIns="45720" rIns="91440" bIns="45720" rtlCol="0" anchor="ctr">
            <a:normAutofit fontScale="97500"/>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600" b="1" dirty="0">
                <a:solidFill>
                  <a:srgbClr val="111C4E"/>
                </a:solidFill>
                <a:latin typeface="Arial" panose="020B0604020202020204" pitchFamily="34" charset="0"/>
                <a:cs typeface="Arial" panose="020B0604020202020204" pitchFamily="34" charset="0"/>
              </a:rPr>
              <a:t>DUAL ATGM and UAS Defeat</a:t>
            </a:r>
            <a:endParaRPr lang="en-US" sz="1600" dirty="0">
              <a:solidFill>
                <a:srgbClr val="111C4E"/>
              </a:solidFill>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ABAD457B-1A6E-859B-62DF-3E6C8EAC1E6E}"/>
              </a:ext>
            </a:extLst>
          </p:cNvPr>
          <p:cNvSpPr txBox="1">
            <a:spLocks/>
          </p:cNvSpPr>
          <p:nvPr/>
        </p:nvSpPr>
        <p:spPr>
          <a:xfrm>
            <a:off x="8693183" y="2178846"/>
            <a:ext cx="2776832" cy="561794"/>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200" i="1" dirty="0">
                <a:solidFill>
                  <a:srgbClr val="111C4E"/>
                </a:solidFill>
                <a:latin typeface="Arial" panose="020B0604020202020204" pitchFamily="34" charset="0"/>
                <a:cs typeface="Arial" panose="020B0604020202020204" pitchFamily="34" charset="0"/>
              </a:rPr>
              <a:t>Active/Autonomous Countermeasures for light vehicles  </a:t>
            </a:r>
          </a:p>
        </p:txBody>
      </p:sp>
    </p:spTree>
    <p:extLst>
      <p:ext uri="{BB962C8B-B14F-4D97-AF65-F5344CB8AC3E}">
        <p14:creationId xmlns:p14="http://schemas.microsoft.com/office/powerpoint/2010/main" val="348760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2C5392-495D-F956-3069-3093C58DCE14}"/>
              </a:ext>
            </a:extLst>
          </p:cNvPr>
          <p:cNvSpPr>
            <a:spLocks noGrp="1"/>
          </p:cNvSpPr>
          <p:nvPr>
            <p:ph type="sldNum" sz="quarter" idx="12"/>
          </p:nvPr>
        </p:nvSpPr>
        <p:spPr/>
        <p:txBody>
          <a:bodyPr/>
          <a:lstStyle/>
          <a:p>
            <a:fld id="{A95DF160-2252-4507-9087-606C83CDB7D9}" type="slidenum">
              <a:rPr lang="en-US" smtClean="0"/>
              <a:pPr/>
              <a:t>19</a:t>
            </a:fld>
            <a:endParaRPr lang="en-US" dirty="0"/>
          </a:p>
        </p:txBody>
      </p:sp>
      <p:graphicFrame>
        <p:nvGraphicFramePr>
          <p:cNvPr id="6" name="Table 6">
            <a:extLst>
              <a:ext uri="{FF2B5EF4-FFF2-40B4-BE49-F238E27FC236}">
                <a16:creationId xmlns:a16="http://schemas.microsoft.com/office/drawing/2014/main" id="{D6722F77-2AE9-56C6-FE3D-D344865616B6}"/>
              </a:ext>
            </a:extLst>
          </p:cNvPr>
          <p:cNvGraphicFramePr>
            <a:graphicFrameLocks noGrp="1"/>
          </p:cNvGraphicFramePr>
          <p:nvPr>
            <p:ph idx="1"/>
          </p:nvPr>
        </p:nvGraphicFramePr>
        <p:xfrm>
          <a:off x="133545" y="1357459"/>
          <a:ext cx="11924910" cy="5194169"/>
        </p:xfrm>
        <a:graphic>
          <a:graphicData uri="http://schemas.openxmlformats.org/drawingml/2006/table">
            <a:tbl>
              <a:tblPr firstRow="1" bandRow="1">
                <a:tableStyleId>{5C22544A-7EE6-4342-B048-85BDC9FD1C3A}</a:tableStyleId>
              </a:tblPr>
              <a:tblGrid>
                <a:gridCol w="3974970">
                  <a:extLst>
                    <a:ext uri="{9D8B030D-6E8A-4147-A177-3AD203B41FA5}">
                      <a16:colId xmlns:a16="http://schemas.microsoft.com/office/drawing/2014/main" val="4193908388"/>
                    </a:ext>
                  </a:extLst>
                </a:gridCol>
                <a:gridCol w="3974970">
                  <a:extLst>
                    <a:ext uri="{9D8B030D-6E8A-4147-A177-3AD203B41FA5}">
                      <a16:colId xmlns:a16="http://schemas.microsoft.com/office/drawing/2014/main" val="3825044910"/>
                    </a:ext>
                  </a:extLst>
                </a:gridCol>
                <a:gridCol w="3974970">
                  <a:extLst>
                    <a:ext uri="{9D8B030D-6E8A-4147-A177-3AD203B41FA5}">
                      <a16:colId xmlns:a16="http://schemas.microsoft.com/office/drawing/2014/main" val="1623281930"/>
                    </a:ext>
                  </a:extLst>
                </a:gridCol>
              </a:tblGrid>
              <a:tr h="373820">
                <a:tc>
                  <a:txBody>
                    <a:bodyPr/>
                    <a:lstStyle/>
                    <a:p>
                      <a:pPr algn="ctr"/>
                      <a:r>
                        <a:rPr lang="en-US" dirty="0"/>
                        <a:t>Successful</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tc>
                  <a:txBody>
                    <a:bodyPr/>
                    <a:lstStyle/>
                    <a:p>
                      <a:pPr algn="ctr"/>
                      <a:r>
                        <a:rPr lang="en-US" dirty="0"/>
                        <a:t>Completing</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tc>
                  <a:txBody>
                    <a:bodyPr/>
                    <a:lstStyle/>
                    <a:p>
                      <a:pPr algn="ctr"/>
                      <a:r>
                        <a:rPr lang="en-US" dirty="0"/>
                        <a:t>In-Progress</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extLst>
                  <a:ext uri="{0D108BD9-81ED-4DB2-BD59-A6C34878D82A}">
                    <a16:rowId xmlns:a16="http://schemas.microsoft.com/office/drawing/2014/main" val="2373421575"/>
                  </a:ext>
                </a:extLst>
              </a:tr>
              <a:tr h="4820349">
                <a:tc>
                  <a:txBody>
                    <a:bodyPr/>
                    <a:lstStyle/>
                    <a:p>
                      <a:pPr algn="ct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extLst>
                  <a:ext uri="{0D108BD9-81ED-4DB2-BD59-A6C34878D82A}">
                    <a16:rowId xmlns:a16="http://schemas.microsoft.com/office/drawing/2014/main" val="1082137886"/>
                  </a:ext>
                </a:extLst>
              </a:tr>
            </a:tbl>
          </a:graphicData>
        </a:graphic>
      </p:graphicFrame>
      <p:sp>
        <p:nvSpPr>
          <p:cNvPr id="4" name="Title 3">
            <a:extLst>
              <a:ext uri="{FF2B5EF4-FFF2-40B4-BE49-F238E27FC236}">
                <a16:creationId xmlns:a16="http://schemas.microsoft.com/office/drawing/2014/main" id="{3A56558C-BBD6-61B6-2B11-F967763E0F1B}"/>
              </a:ext>
            </a:extLst>
          </p:cNvPr>
          <p:cNvSpPr>
            <a:spLocks noGrp="1"/>
          </p:cNvSpPr>
          <p:nvPr>
            <p:ph type="title"/>
          </p:nvPr>
        </p:nvSpPr>
        <p:spPr/>
        <p:txBody>
          <a:bodyPr>
            <a:normAutofit/>
          </a:bodyPr>
          <a:lstStyle/>
          <a:p>
            <a:r>
              <a:rPr lang="en-US" sz="4000" dirty="0"/>
              <a:t>Sensor Projects</a:t>
            </a:r>
          </a:p>
        </p:txBody>
      </p:sp>
      <p:sp>
        <p:nvSpPr>
          <p:cNvPr id="8" name="Title 3">
            <a:extLst>
              <a:ext uri="{FF2B5EF4-FFF2-40B4-BE49-F238E27FC236}">
                <a16:creationId xmlns:a16="http://schemas.microsoft.com/office/drawing/2014/main" id="{65387228-E076-933F-BACD-82530DEC4DD4}"/>
              </a:ext>
            </a:extLst>
          </p:cNvPr>
          <p:cNvSpPr txBox="1">
            <a:spLocks/>
          </p:cNvSpPr>
          <p:nvPr/>
        </p:nvSpPr>
        <p:spPr>
          <a:xfrm>
            <a:off x="583518" y="1770238"/>
            <a:ext cx="2776832" cy="311107"/>
          </a:xfrm>
          <a:prstGeom prst="rect">
            <a:avLst/>
          </a:prstGeom>
        </p:spPr>
        <p:txBody>
          <a:bodyPr vert="horz" lIns="91440" tIns="45720" rIns="91440" bIns="45720" rtlCol="0" anchor="ctr">
            <a:normAutofit fontScale="97500"/>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600" b="1" dirty="0">
                <a:solidFill>
                  <a:srgbClr val="002060"/>
                </a:solidFill>
                <a:latin typeface="Arial" panose="020B0604020202020204" pitchFamily="34" charset="0"/>
                <a:cs typeface="Arial" panose="020B0604020202020204" pitchFamily="34" charset="0"/>
              </a:rPr>
              <a:t>Sappheiros-3D</a:t>
            </a:r>
            <a:endParaRPr lang="en-US" sz="1600"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1763059-E118-0C5F-5F28-BA764009E16A}"/>
              </a:ext>
            </a:extLst>
          </p:cNvPr>
          <p:cNvSpPr txBox="1"/>
          <p:nvPr/>
        </p:nvSpPr>
        <p:spPr>
          <a:xfrm>
            <a:off x="404410" y="4184551"/>
            <a:ext cx="3657600" cy="2308324"/>
          </a:xfrm>
          <a:prstGeom prst="rect">
            <a:avLst/>
          </a:prstGeom>
          <a:noFill/>
        </p:spPr>
        <p:txBody>
          <a:bodyPr wrap="square" lIns="91440" tIns="45720" rIns="91440" bIns="45720" rtlCol="0" anchor="t">
            <a:spAutoFit/>
          </a:bodyPr>
          <a:lstStyle/>
          <a:p>
            <a:r>
              <a:rPr lang="en-US" sz="1200" dirty="0">
                <a:solidFill>
                  <a:srgbClr val="002060"/>
                </a:solidFill>
                <a:latin typeface="Arial"/>
                <a:cs typeface="Arial"/>
              </a:rPr>
              <a:t>Man-portable, rapidly deployable, unattended multi-modal sensing system for simultaneous perimeter and sub-terranean surveillance. Demonstrated at TREX 23-1 May 2023.</a:t>
            </a:r>
          </a:p>
          <a:p>
            <a:endParaRPr lang="en-US" sz="1200" b="1" dirty="0">
              <a:solidFill>
                <a:srgbClr val="002060"/>
              </a:solidFill>
              <a:latin typeface="Arial" panose="020B0604020202020204" pitchFamily="34" charset="0"/>
              <a:cs typeface="Arial" panose="020B0604020202020204" pitchFamily="34" charset="0"/>
            </a:endParaRPr>
          </a:p>
          <a:p>
            <a:r>
              <a:rPr lang="en-US" sz="1200" b="1" dirty="0">
                <a:solidFill>
                  <a:srgbClr val="002060"/>
                </a:solidFill>
                <a:latin typeface="Arial"/>
                <a:cs typeface="Arial"/>
              </a:rPr>
              <a:t>Service Partner: </a:t>
            </a:r>
            <a:r>
              <a:rPr lang="en-US" sz="1200" dirty="0">
                <a:solidFill>
                  <a:srgbClr val="002060"/>
                </a:solidFill>
                <a:latin typeface="Arial"/>
                <a:cs typeface="Arial"/>
              </a:rPr>
              <a:t>US Army</a:t>
            </a:r>
          </a:p>
          <a:p>
            <a:endParaRPr lang="en-US" sz="1200" b="1" dirty="0">
              <a:solidFill>
                <a:srgbClr val="002060"/>
              </a:solidFill>
              <a:latin typeface="Arial" panose="020B0604020202020204" pitchFamily="34" charset="0"/>
              <a:cs typeface="Arial" panose="020B0604020202020204" pitchFamily="34" charset="0"/>
            </a:endParaRPr>
          </a:p>
          <a:p>
            <a:r>
              <a:rPr lang="en-US" sz="1200" b="1" dirty="0">
                <a:solidFill>
                  <a:srgbClr val="002060"/>
                </a:solidFill>
                <a:latin typeface="Arial"/>
                <a:cs typeface="Arial"/>
              </a:rPr>
              <a:t>Industry Partner: </a:t>
            </a:r>
            <a:r>
              <a:rPr lang="en-US" sz="1200" dirty="0">
                <a:solidFill>
                  <a:srgbClr val="002060"/>
                </a:solidFill>
                <a:latin typeface="Arial"/>
                <a:cs typeface="Arial"/>
              </a:rPr>
              <a:t>Elbit, Israel. Currently deployed supporting IDF operations in Gaza.</a:t>
            </a:r>
          </a:p>
          <a:p>
            <a:endParaRPr lang="en-US" sz="1200" dirty="0">
              <a:solidFill>
                <a:srgbClr val="002060"/>
              </a:solidFill>
              <a:latin typeface="Arial" panose="020B0604020202020204" pitchFamily="34" charset="0"/>
              <a:cs typeface="Arial" panose="020B0604020202020204" pitchFamily="34" charset="0"/>
            </a:endParaRPr>
          </a:p>
          <a:p>
            <a:r>
              <a:rPr lang="en-US" sz="1200" b="1" dirty="0">
                <a:solidFill>
                  <a:srgbClr val="002060"/>
                </a:solidFill>
                <a:latin typeface="Arial"/>
                <a:cs typeface="Arial"/>
              </a:rPr>
              <a:t>Joint Warfighting Concept Alignment: </a:t>
            </a:r>
            <a:endParaRPr lang="en-US" sz="1200" b="1"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2060"/>
                </a:solidFill>
                <a:latin typeface="Arial"/>
                <a:cs typeface="Arial"/>
              </a:rPr>
              <a:t>Expanded Maneuver</a:t>
            </a:r>
            <a:endParaRPr lang="en-US" sz="900" dirty="0">
              <a:solidFill>
                <a:srgbClr val="002060"/>
              </a:solidFill>
              <a:latin typeface="Arial"/>
              <a:cs typeface="Arial"/>
            </a:endParaRPr>
          </a:p>
        </p:txBody>
      </p:sp>
      <p:sp>
        <p:nvSpPr>
          <p:cNvPr id="10" name="Title 3">
            <a:extLst>
              <a:ext uri="{FF2B5EF4-FFF2-40B4-BE49-F238E27FC236}">
                <a16:creationId xmlns:a16="http://schemas.microsoft.com/office/drawing/2014/main" id="{9727D9C9-3E26-A83E-7380-1329AEDEC959}"/>
              </a:ext>
            </a:extLst>
          </p:cNvPr>
          <p:cNvSpPr txBox="1">
            <a:spLocks/>
          </p:cNvSpPr>
          <p:nvPr/>
        </p:nvSpPr>
        <p:spPr>
          <a:xfrm>
            <a:off x="583518" y="2045723"/>
            <a:ext cx="2776832" cy="561794"/>
          </a:xfrm>
          <a:prstGeom prst="rect">
            <a:avLst/>
          </a:prstGeom>
        </p:spPr>
        <p:txBody>
          <a:bodyPr vert="horz" lIns="91440" tIns="45720" rIns="91440" bIns="45720" rtlCol="0" anchor="ctr">
            <a:normAutofit fontScale="97500"/>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400" i="1" dirty="0">
                <a:solidFill>
                  <a:srgbClr val="002060"/>
                </a:solidFill>
                <a:latin typeface="Arial" panose="020B0604020202020204" pitchFamily="34" charset="0"/>
                <a:cs typeface="Arial" panose="020B0604020202020204" pitchFamily="34" charset="0"/>
              </a:rPr>
              <a:t>Persistent ground and Underground Surveillance</a:t>
            </a:r>
          </a:p>
        </p:txBody>
      </p:sp>
      <p:pic>
        <p:nvPicPr>
          <p:cNvPr id="11" name="Picture 6">
            <a:extLst>
              <a:ext uri="{FF2B5EF4-FFF2-40B4-BE49-F238E27FC236}">
                <a16:creationId xmlns:a16="http://schemas.microsoft.com/office/drawing/2014/main" id="{E5C1C0EC-0D94-ED0F-3D97-5B68F746C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18" y="2551546"/>
            <a:ext cx="2962275" cy="162877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DE03F1D6-DA54-B854-B93C-6458B4424587}"/>
              </a:ext>
            </a:extLst>
          </p:cNvPr>
          <p:cNvGrpSpPr/>
          <p:nvPr/>
        </p:nvGrpSpPr>
        <p:grpSpPr>
          <a:xfrm>
            <a:off x="4460343" y="1791021"/>
            <a:ext cx="3657600" cy="4751409"/>
            <a:chOff x="4460343" y="1800448"/>
            <a:chExt cx="3657600" cy="4751409"/>
          </a:xfrm>
        </p:grpSpPr>
        <p:sp>
          <p:nvSpPr>
            <p:cNvPr id="12" name="TextBox 11">
              <a:extLst>
                <a:ext uri="{FF2B5EF4-FFF2-40B4-BE49-F238E27FC236}">
                  <a16:creationId xmlns:a16="http://schemas.microsoft.com/office/drawing/2014/main" id="{03E2A5F3-A4EF-9A75-2613-7BC011D6F946}"/>
                </a:ext>
              </a:extLst>
            </p:cNvPr>
            <p:cNvSpPr txBox="1"/>
            <p:nvPr/>
          </p:nvSpPr>
          <p:spPr>
            <a:xfrm>
              <a:off x="4460343" y="4289699"/>
              <a:ext cx="3657600" cy="2262158"/>
            </a:xfrm>
            <a:prstGeom prst="rect">
              <a:avLst/>
            </a:prstGeom>
            <a:noFill/>
          </p:spPr>
          <p:txBody>
            <a:bodyPr wrap="square" lIns="91440" tIns="45720" rIns="91440" bIns="45720" rtlCol="0" anchor="t">
              <a:spAutoFit/>
            </a:bodyPr>
            <a:lstStyle/>
            <a:p>
              <a:r>
                <a:rPr lang="en-US" sz="1200" dirty="0">
                  <a:solidFill>
                    <a:srgbClr val="002060"/>
                  </a:solidFill>
                  <a:latin typeface="Arial"/>
                  <a:cs typeface="Arial"/>
                </a:rPr>
                <a:t>TRAPS lightweight, modular, towed variable depth SONAR. Demonstrated at NATO REPMUS 22 EXERCISE (October 2022).</a:t>
              </a:r>
            </a:p>
            <a:p>
              <a:endParaRPr lang="en-US" sz="1200" dirty="0">
                <a:solidFill>
                  <a:srgbClr val="002060"/>
                </a:solidFill>
                <a:latin typeface="Arial" panose="020B0604020202020204" pitchFamily="34" charset="0"/>
                <a:cs typeface="Arial" panose="020B0604020202020204" pitchFamily="34" charset="0"/>
              </a:endParaRPr>
            </a:p>
            <a:p>
              <a:r>
                <a:rPr lang="en-US" sz="1200" b="1" dirty="0">
                  <a:solidFill>
                    <a:srgbClr val="002060"/>
                  </a:solidFill>
                  <a:latin typeface="Arial"/>
                  <a:cs typeface="Arial"/>
                </a:rPr>
                <a:t>Service Partner: </a:t>
              </a:r>
              <a:r>
                <a:rPr lang="en-US" sz="1200" dirty="0">
                  <a:solidFill>
                    <a:srgbClr val="002060"/>
                  </a:solidFill>
                  <a:latin typeface="Arial"/>
                  <a:cs typeface="Arial"/>
                </a:rPr>
                <a:t>US Navy</a:t>
              </a:r>
            </a:p>
            <a:p>
              <a:endParaRPr lang="en-US" sz="1200" dirty="0">
                <a:solidFill>
                  <a:srgbClr val="002060"/>
                </a:solidFill>
                <a:latin typeface="Arial" panose="020B0604020202020204" pitchFamily="34" charset="0"/>
                <a:cs typeface="Arial" panose="020B0604020202020204" pitchFamily="34" charset="0"/>
              </a:endParaRPr>
            </a:p>
            <a:p>
              <a:r>
                <a:rPr lang="en-US" sz="1200" b="1" dirty="0">
                  <a:solidFill>
                    <a:srgbClr val="002060"/>
                  </a:solidFill>
                  <a:latin typeface="Arial"/>
                  <a:cs typeface="Arial"/>
                </a:rPr>
                <a:t>Industry Partner: </a:t>
              </a:r>
              <a:r>
                <a:rPr lang="en-US" sz="1200" dirty="0">
                  <a:solidFill>
                    <a:srgbClr val="002060"/>
                  </a:solidFill>
                  <a:latin typeface="Arial"/>
                  <a:cs typeface="Arial"/>
                </a:rPr>
                <a:t>Geo-spectrum, Canada</a:t>
              </a:r>
            </a:p>
            <a:p>
              <a:endParaRPr lang="en-US" sz="1200" dirty="0">
                <a:solidFill>
                  <a:srgbClr val="002060"/>
                </a:solidFill>
                <a:latin typeface="Arial" panose="020B0604020202020204" pitchFamily="34" charset="0"/>
                <a:cs typeface="Arial" panose="020B0604020202020204" pitchFamily="34" charset="0"/>
              </a:endParaRPr>
            </a:p>
            <a:p>
              <a:r>
                <a:rPr lang="en-US" sz="1200" b="1" dirty="0">
                  <a:solidFill>
                    <a:srgbClr val="002060"/>
                  </a:solidFill>
                  <a:latin typeface="Arial"/>
                  <a:cs typeface="Arial"/>
                </a:rPr>
                <a:t>Joint Warfighting Concept Alignment:</a:t>
              </a:r>
            </a:p>
            <a:p>
              <a:pPr marL="171450" indent="-171450">
                <a:buFont typeface="Arial" panose="020B0604020202020204" pitchFamily="34" charset="0"/>
                <a:buChar char="•"/>
              </a:pPr>
              <a:r>
                <a:rPr lang="en-US" sz="1200" dirty="0">
                  <a:solidFill>
                    <a:srgbClr val="002060"/>
                  </a:solidFill>
                  <a:latin typeface="Arial"/>
                  <a:cs typeface="Arial"/>
                </a:rPr>
                <a:t>Joint Fires</a:t>
              </a:r>
              <a:endParaRPr lang="en-US" sz="12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2060"/>
                  </a:solidFill>
                  <a:latin typeface="Arial"/>
                  <a:cs typeface="Arial"/>
                </a:rPr>
                <a:t>Expanded Maneuver </a:t>
              </a:r>
              <a:endParaRPr lang="en-US" sz="1200" dirty="0">
                <a:solidFill>
                  <a:srgbClr val="002060"/>
                </a:solidFill>
                <a:latin typeface="Arial" panose="020B0604020202020204" pitchFamily="34" charset="0"/>
                <a:cs typeface="Arial" panose="020B0604020202020204" pitchFamily="34" charset="0"/>
              </a:endParaRPr>
            </a:p>
            <a:p>
              <a:pPr>
                <a:defRPr/>
              </a:pPr>
              <a:endParaRPr lang="en-US" sz="900" dirty="0"/>
            </a:p>
          </p:txBody>
        </p:sp>
        <p:sp>
          <p:nvSpPr>
            <p:cNvPr id="13" name="Title 3">
              <a:extLst>
                <a:ext uri="{FF2B5EF4-FFF2-40B4-BE49-F238E27FC236}">
                  <a16:creationId xmlns:a16="http://schemas.microsoft.com/office/drawing/2014/main" id="{BF072A30-B366-F1F9-F079-71AF76130B96}"/>
                </a:ext>
              </a:extLst>
            </p:cNvPr>
            <p:cNvSpPr txBox="1">
              <a:spLocks/>
            </p:cNvSpPr>
            <p:nvPr/>
          </p:nvSpPr>
          <p:spPr>
            <a:xfrm>
              <a:off x="4650845" y="1800448"/>
              <a:ext cx="3058557" cy="561794"/>
            </a:xfrm>
            <a:prstGeom prst="rect">
              <a:avLst/>
            </a:prstGeom>
          </p:spPr>
          <p:txBody>
            <a:bodyPr vert="horz" lIns="91440" tIns="45720" rIns="91440" bIns="45720" rtlCol="0" anchor="ctr">
              <a:normAutofit fontScale="97500"/>
            </a:bodyPr>
            <a:lstStyle>
              <a:defPPr>
                <a:defRPr lang="en-US"/>
              </a:defPPr>
              <a:lvl1pPr algn="ctr" defTabSz="685783">
                <a:lnSpc>
                  <a:spcPct val="90000"/>
                </a:lnSpc>
                <a:spcBef>
                  <a:spcPct val="0"/>
                </a:spcBef>
                <a:buNone/>
                <a:defRPr sz="1600" b="1">
                  <a:solidFill>
                    <a:srgbClr val="002060"/>
                  </a:solidFill>
                  <a:latin typeface="Arial" panose="020B0604020202020204" pitchFamily="34" charset="0"/>
                  <a:ea typeface="+mj-ea"/>
                  <a:cs typeface="Arial" panose="020B0604020202020204" pitchFamily="34" charset="0"/>
                </a:defRPr>
              </a:lvl1pPr>
            </a:lstStyle>
            <a:p>
              <a:r>
                <a:rPr lang="en-US" dirty="0"/>
                <a:t>USV ASW for Expanded Maneuver</a:t>
              </a:r>
            </a:p>
          </p:txBody>
        </p:sp>
        <p:pic>
          <p:nvPicPr>
            <p:cNvPr id="14" name="Picture 13">
              <a:extLst>
                <a:ext uri="{FF2B5EF4-FFF2-40B4-BE49-F238E27FC236}">
                  <a16:creationId xmlns:a16="http://schemas.microsoft.com/office/drawing/2014/main" id="{F38FF57D-AD4B-D13C-DE3A-C08B8A807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2665" y="2514293"/>
              <a:ext cx="2594916" cy="1590970"/>
            </a:xfrm>
            <a:prstGeom prst="rect">
              <a:avLst/>
            </a:prstGeom>
          </p:spPr>
        </p:pic>
      </p:grpSp>
      <p:sp>
        <p:nvSpPr>
          <p:cNvPr id="16" name="Title 3">
            <a:extLst>
              <a:ext uri="{FF2B5EF4-FFF2-40B4-BE49-F238E27FC236}">
                <a16:creationId xmlns:a16="http://schemas.microsoft.com/office/drawing/2014/main" id="{EE42DC57-4DBA-70CD-EECE-D9C25178DFFC}"/>
              </a:ext>
            </a:extLst>
          </p:cNvPr>
          <p:cNvSpPr txBox="1">
            <a:spLocks/>
          </p:cNvSpPr>
          <p:nvPr/>
        </p:nvSpPr>
        <p:spPr>
          <a:xfrm>
            <a:off x="8781316" y="1803968"/>
            <a:ext cx="2776832" cy="344754"/>
          </a:xfrm>
          <a:prstGeom prst="rect">
            <a:avLst/>
          </a:prstGeom>
        </p:spPr>
        <p:txBody>
          <a:bodyPr vert="horz" lIns="91440" tIns="45720" rIns="91440" bIns="45720" rtlCol="0" anchor="ctr">
            <a:normAutofit fontScale="67500" lnSpcReduction="20000"/>
          </a:bodyPr>
          <a:lstStyle>
            <a:defPPr>
              <a:defRPr lang="en-US"/>
            </a:defPPr>
            <a:lvl1pPr algn="ctr" defTabSz="685783">
              <a:lnSpc>
                <a:spcPct val="90000"/>
              </a:lnSpc>
              <a:spcBef>
                <a:spcPct val="0"/>
              </a:spcBef>
              <a:buNone/>
              <a:defRPr sz="1600" b="1">
                <a:solidFill>
                  <a:srgbClr val="002060"/>
                </a:solidFill>
                <a:latin typeface="Arial" panose="020B0604020202020204" pitchFamily="34" charset="0"/>
                <a:ea typeface="+mj-ea"/>
                <a:cs typeface="Arial" panose="020B0604020202020204" pitchFamily="34" charset="0"/>
              </a:defRPr>
            </a:lvl1pPr>
          </a:lstStyle>
          <a:p>
            <a:r>
              <a:rPr lang="en-US" dirty="0"/>
              <a:t>Video Detection And Ranging (ViDAR)</a:t>
            </a:r>
          </a:p>
        </p:txBody>
      </p:sp>
      <p:sp>
        <p:nvSpPr>
          <p:cNvPr id="17" name="TextBox 16">
            <a:extLst>
              <a:ext uri="{FF2B5EF4-FFF2-40B4-BE49-F238E27FC236}">
                <a16:creationId xmlns:a16="http://schemas.microsoft.com/office/drawing/2014/main" id="{1B7DB0C1-731F-F126-768F-740BCD412904}"/>
              </a:ext>
            </a:extLst>
          </p:cNvPr>
          <p:cNvSpPr txBox="1"/>
          <p:nvPr/>
        </p:nvSpPr>
        <p:spPr>
          <a:xfrm>
            <a:off x="8340932" y="4442473"/>
            <a:ext cx="3657600" cy="2262158"/>
          </a:xfrm>
          <a:prstGeom prst="rect">
            <a:avLst/>
          </a:prstGeom>
          <a:noFill/>
        </p:spPr>
        <p:txBody>
          <a:bodyPr wrap="square" lIns="91440" tIns="45720" rIns="91440" bIns="45720" rtlCol="0" anchor="t">
            <a:spAutoFit/>
          </a:bodyPr>
          <a:lstStyle/>
          <a:p>
            <a:r>
              <a:rPr lang="en-US" sz="1200" dirty="0">
                <a:solidFill>
                  <a:srgbClr val="002060"/>
                </a:solidFill>
                <a:latin typeface="Arial"/>
                <a:cs typeface="Arial"/>
              </a:rPr>
              <a:t>Multi-Camera wide angle/wide field of view sensor for small UAS.  Providing 300 times converge area in littoral Battlespace  </a:t>
            </a:r>
            <a:endParaRPr lang="en-US" sz="1200" dirty="0">
              <a:solidFill>
                <a:srgbClr val="002060"/>
              </a:solidFill>
              <a:latin typeface="Arial" panose="020B0604020202020204" pitchFamily="34" charset="0"/>
              <a:cs typeface="Arial" panose="020B0604020202020204" pitchFamily="34" charset="0"/>
            </a:endParaRPr>
          </a:p>
          <a:p>
            <a:endParaRPr lang="en-US" sz="1200" b="1" dirty="0">
              <a:solidFill>
                <a:srgbClr val="002060"/>
              </a:solidFill>
              <a:latin typeface="Arial" panose="020B0604020202020204" pitchFamily="34" charset="0"/>
              <a:cs typeface="Arial" panose="020B0604020202020204" pitchFamily="34" charset="0"/>
            </a:endParaRPr>
          </a:p>
          <a:p>
            <a:r>
              <a:rPr lang="en-US" sz="1200" b="1" dirty="0">
                <a:solidFill>
                  <a:srgbClr val="002060"/>
                </a:solidFill>
                <a:latin typeface="Arial"/>
                <a:cs typeface="Arial"/>
              </a:rPr>
              <a:t>Service Partner: </a:t>
            </a:r>
            <a:r>
              <a:rPr lang="en-US" sz="1200" dirty="0">
                <a:solidFill>
                  <a:srgbClr val="002060"/>
                </a:solidFill>
                <a:latin typeface="Arial"/>
                <a:cs typeface="Arial"/>
              </a:rPr>
              <a:t>US Navy</a:t>
            </a:r>
          </a:p>
          <a:p>
            <a:endParaRPr lang="en-US" sz="1200" b="1" dirty="0">
              <a:solidFill>
                <a:srgbClr val="002060"/>
              </a:solidFill>
              <a:latin typeface="Arial" panose="020B0604020202020204" pitchFamily="34" charset="0"/>
              <a:cs typeface="Arial" panose="020B0604020202020204" pitchFamily="34" charset="0"/>
            </a:endParaRPr>
          </a:p>
          <a:p>
            <a:r>
              <a:rPr lang="en-US" sz="1200" b="1" dirty="0">
                <a:solidFill>
                  <a:srgbClr val="002060"/>
                </a:solidFill>
                <a:latin typeface="Arial"/>
                <a:cs typeface="Arial"/>
              </a:rPr>
              <a:t>Industry Partner: </a:t>
            </a:r>
            <a:r>
              <a:rPr lang="en-US" sz="1200" dirty="0">
                <a:solidFill>
                  <a:srgbClr val="002060"/>
                </a:solidFill>
                <a:latin typeface="Arial"/>
                <a:cs typeface="Arial"/>
              </a:rPr>
              <a:t>Sentient, Australia  </a:t>
            </a:r>
            <a:endParaRPr lang="en-US" sz="1200" dirty="0">
              <a:solidFill>
                <a:srgbClr val="002060"/>
              </a:solidFill>
              <a:latin typeface="Arial" panose="020B0604020202020204" pitchFamily="34" charset="0"/>
              <a:cs typeface="Arial" panose="020B0604020202020204" pitchFamily="34" charset="0"/>
            </a:endParaRPr>
          </a:p>
          <a:p>
            <a:endParaRPr lang="en-US" sz="1200" dirty="0">
              <a:solidFill>
                <a:srgbClr val="002060"/>
              </a:solidFill>
              <a:latin typeface="Arial" panose="020B0604020202020204" pitchFamily="34" charset="0"/>
              <a:cs typeface="Arial" panose="020B0604020202020204" pitchFamily="34" charset="0"/>
            </a:endParaRPr>
          </a:p>
          <a:p>
            <a:r>
              <a:rPr lang="en-US" sz="1200" b="1" dirty="0">
                <a:solidFill>
                  <a:srgbClr val="002060"/>
                </a:solidFill>
                <a:latin typeface="Arial"/>
                <a:cs typeface="Arial"/>
              </a:rPr>
              <a:t>Joint Warfighting Concept Alignment: </a:t>
            </a:r>
            <a:endParaRPr lang="en-US" sz="1200" b="1"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2060"/>
                </a:solidFill>
                <a:latin typeface="Arial"/>
                <a:cs typeface="Arial"/>
              </a:rPr>
              <a:t>Command and Control,</a:t>
            </a:r>
            <a:endParaRPr lang="en-US" sz="12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2060"/>
                </a:solidFill>
                <a:latin typeface="Arial"/>
                <a:cs typeface="Arial"/>
              </a:rPr>
              <a:t>Expanded Maneuver </a:t>
            </a:r>
            <a:endParaRPr lang="en-US" sz="1200" dirty="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dirty="0"/>
          </a:p>
        </p:txBody>
      </p:sp>
      <p:sp>
        <p:nvSpPr>
          <p:cNvPr id="18" name="Title 3">
            <a:extLst>
              <a:ext uri="{FF2B5EF4-FFF2-40B4-BE49-F238E27FC236}">
                <a16:creationId xmlns:a16="http://schemas.microsoft.com/office/drawing/2014/main" id="{E9269F51-6EEF-2BCF-9FDA-AA168B459E71}"/>
              </a:ext>
            </a:extLst>
          </p:cNvPr>
          <p:cNvSpPr txBox="1">
            <a:spLocks/>
          </p:cNvSpPr>
          <p:nvPr/>
        </p:nvSpPr>
        <p:spPr>
          <a:xfrm>
            <a:off x="8781316" y="2158297"/>
            <a:ext cx="2776832" cy="561794"/>
          </a:xfrm>
          <a:prstGeom prst="rect">
            <a:avLst/>
          </a:prstGeom>
        </p:spPr>
        <p:txBody>
          <a:bodyPr vert="horz" lIns="91440" tIns="45720" rIns="91440" bIns="45720" rtlCol="0" anchor="ctr">
            <a:normAutofit fontScale="97500"/>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400" i="1" dirty="0">
                <a:solidFill>
                  <a:srgbClr val="111C4E"/>
                </a:solidFill>
                <a:latin typeface="Arial" panose="020B0604020202020204" pitchFamily="34" charset="0"/>
                <a:cs typeface="Arial" panose="020B0604020202020204" pitchFamily="34" charset="0"/>
              </a:rPr>
              <a:t>Wide Angle – Wide Field of View Sensor for Small UAS </a:t>
            </a:r>
          </a:p>
        </p:txBody>
      </p:sp>
      <p:pic>
        <p:nvPicPr>
          <p:cNvPr id="19" name="Picture 8">
            <a:extLst>
              <a:ext uri="{FF2B5EF4-FFF2-40B4-BE49-F238E27FC236}">
                <a16:creationId xmlns:a16="http://schemas.microsoft.com/office/drawing/2014/main" id="{5BF62A10-FC1F-BBEA-FF06-B0D473CC6B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101" y="2729666"/>
            <a:ext cx="2359262" cy="156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18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9D88-27F0-3565-3AB3-153B4B21B111}"/>
              </a:ext>
            </a:extLst>
          </p:cNvPr>
          <p:cNvSpPr>
            <a:spLocks noGrp="1"/>
          </p:cNvSpPr>
          <p:nvPr>
            <p:ph type="title"/>
          </p:nvPr>
        </p:nvSpPr>
        <p:spPr/>
        <p:txBody>
          <a:bodyPr>
            <a:normAutofit/>
          </a:bodyPr>
          <a:lstStyle/>
          <a:p>
            <a:r>
              <a:rPr lang="en-US" sz="4000" dirty="0"/>
              <a:t>OUSD (R&amp;E) Organizational Structure</a:t>
            </a:r>
          </a:p>
        </p:txBody>
      </p:sp>
      <p:grpSp>
        <p:nvGrpSpPr>
          <p:cNvPr id="4" name="Group 3">
            <a:extLst>
              <a:ext uri="{FF2B5EF4-FFF2-40B4-BE49-F238E27FC236}">
                <a16:creationId xmlns:a16="http://schemas.microsoft.com/office/drawing/2014/main" id="{D759A469-1825-D49B-CD8D-EC981F333F00}"/>
              </a:ext>
            </a:extLst>
          </p:cNvPr>
          <p:cNvGrpSpPr>
            <a:grpSpLocks noChangeAspect="1"/>
          </p:cNvGrpSpPr>
          <p:nvPr/>
        </p:nvGrpSpPr>
        <p:grpSpPr>
          <a:xfrm>
            <a:off x="253408" y="1409857"/>
            <a:ext cx="11249025" cy="5375982"/>
            <a:chOff x="994220" y="1851464"/>
            <a:chExt cx="9245750" cy="3726756"/>
          </a:xfrm>
        </p:grpSpPr>
        <p:cxnSp>
          <p:nvCxnSpPr>
            <p:cNvPr id="6" name="Straight Connector 5">
              <a:extLst>
                <a:ext uri="{FF2B5EF4-FFF2-40B4-BE49-F238E27FC236}">
                  <a16:creationId xmlns:a16="http://schemas.microsoft.com/office/drawing/2014/main" id="{3F1BE200-03F6-F531-6937-FEE795EA5AD3}"/>
                </a:ext>
              </a:extLst>
            </p:cNvPr>
            <p:cNvCxnSpPr>
              <a:cxnSpLocks/>
            </p:cNvCxnSpPr>
            <p:nvPr/>
          </p:nvCxnSpPr>
          <p:spPr>
            <a:xfrm flipV="1">
              <a:off x="2823412" y="3424049"/>
              <a:ext cx="0" cy="18288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754041C-A859-425E-195C-E5C1BE4FC3BF}"/>
                </a:ext>
              </a:extLst>
            </p:cNvPr>
            <p:cNvCxnSpPr>
              <a:cxnSpLocks/>
            </p:cNvCxnSpPr>
            <p:nvPr/>
          </p:nvCxnSpPr>
          <p:spPr>
            <a:xfrm flipV="1">
              <a:off x="4149151" y="3424049"/>
              <a:ext cx="0" cy="18288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E9B3A5-C04E-C5FC-EA37-97D06D9941CF}"/>
                </a:ext>
              </a:extLst>
            </p:cNvPr>
            <p:cNvCxnSpPr>
              <a:cxnSpLocks/>
            </p:cNvCxnSpPr>
            <p:nvPr/>
          </p:nvCxnSpPr>
          <p:spPr>
            <a:xfrm flipV="1">
              <a:off x="5369563" y="3424049"/>
              <a:ext cx="0" cy="18288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897F45-042D-0FCA-9A4E-7743156F7BBD}"/>
                </a:ext>
              </a:extLst>
            </p:cNvPr>
            <p:cNvCxnSpPr>
              <a:cxnSpLocks/>
            </p:cNvCxnSpPr>
            <p:nvPr/>
          </p:nvCxnSpPr>
          <p:spPr>
            <a:xfrm flipV="1">
              <a:off x="6701851" y="3424049"/>
              <a:ext cx="0" cy="18288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508F812-D23B-5369-7201-72B884921845}"/>
                </a:ext>
              </a:extLst>
            </p:cNvPr>
            <p:cNvCxnSpPr>
              <a:cxnSpLocks/>
            </p:cNvCxnSpPr>
            <p:nvPr/>
          </p:nvCxnSpPr>
          <p:spPr>
            <a:xfrm flipV="1">
              <a:off x="7971088" y="3438146"/>
              <a:ext cx="0" cy="18288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74E898D-74EA-801D-D9ED-396BDE665280}"/>
                </a:ext>
              </a:extLst>
            </p:cNvPr>
            <p:cNvCxnSpPr>
              <a:cxnSpLocks/>
            </p:cNvCxnSpPr>
            <p:nvPr/>
          </p:nvCxnSpPr>
          <p:spPr>
            <a:xfrm flipV="1">
              <a:off x="9275470" y="3421342"/>
              <a:ext cx="0" cy="18288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bject 5">
              <a:extLst>
                <a:ext uri="{FF2B5EF4-FFF2-40B4-BE49-F238E27FC236}">
                  <a16:creationId xmlns:a16="http://schemas.microsoft.com/office/drawing/2014/main" id="{0BA3A93D-F4BC-744B-A22D-CAA1CDD46AC6}"/>
                </a:ext>
              </a:extLst>
            </p:cNvPr>
            <p:cNvSpPr txBox="1">
              <a:spLocks/>
            </p:cNvSpPr>
            <p:nvPr/>
          </p:nvSpPr>
          <p:spPr>
            <a:xfrm>
              <a:off x="2366334" y="2114643"/>
              <a:ext cx="1384300" cy="316942"/>
            </a:xfrm>
            <a:prstGeom prst="rect">
              <a:avLst/>
            </a:prstGeom>
            <a:solidFill>
              <a:srgbClr val="111C4D"/>
            </a:solidFill>
          </p:spPr>
          <p:txBody>
            <a:bodyPr vert="horz" wrap="square" lIns="0" tIns="0" rIns="0" bIns="0" rtlCol="0" anchor="ctr" anchorCtr="0">
              <a:spAutoFit/>
            </a:bodyPr>
            <a:lstStyle/>
            <a:p>
              <a:pPr algn="ctr">
                <a:spcBef>
                  <a:spcPts val="459"/>
                </a:spcBef>
              </a:pPr>
              <a:r>
                <a:rPr sz="1000" b="1" dirty="0">
                  <a:solidFill>
                    <a:srgbClr val="FFFFFF"/>
                  </a:solidFill>
                  <a:latin typeface="Arial"/>
                  <a:cs typeface="Arial"/>
                </a:rPr>
                <a:t>Defense</a:t>
              </a:r>
              <a:r>
                <a:rPr sz="1000" b="1" spc="-25" dirty="0">
                  <a:solidFill>
                    <a:srgbClr val="FFFFFF"/>
                  </a:solidFill>
                  <a:latin typeface="Arial"/>
                  <a:cs typeface="Arial"/>
                </a:rPr>
                <a:t> </a:t>
              </a:r>
              <a:r>
                <a:rPr sz="1000" b="1" spc="-10" dirty="0">
                  <a:solidFill>
                    <a:srgbClr val="FFFFFF"/>
                  </a:solidFill>
                  <a:latin typeface="Arial"/>
                  <a:cs typeface="Arial"/>
                </a:rPr>
                <a:t>Science Board</a:t>
              </a:r>
              <a:endParaRPr lang="en-US" sz="1000" b="1" spc="-10" dirty="0">
                <a:solidFill>
                  <a:srgbClr val="FFFFFF"/>
                </a:solidFill>
                <a:latin typeface="Arial"/>
                <a:cs typeface="Arial"/>
              </a:endParaRPr>
            </a:p>
          </p:txBody>
        </p:sp>
        <p:grpSp>
          <p:nvGrpSpPr>
            <p:cNvPr id="13" name="Group 12">
              <a:extLst>
                <a:ext uri="{FF2B5EF4-FFF2-40B4-BE49-F238E27FC236}">
                  <a16:creationId xmlns:a16="http://schemas.microsoft.com/office/drawing/2014/main" id="{CF7CA054-C901-815B-C5DE-2354F2163C84}"/>
                </a:ext>
              </a:extLst>
            </p:cNvPr>
            <p:cNvGrpSpPr/>
            <p:nvPr/>
          </p:nvGrpSpPr>
          <p:grpSpPr>
            <a:xfrm>
              <a:off x="6089848" y="3502916"/>
              <a:ext cx="1197864" cy="343579"/>
              <a:chOff x="6782181" y="3049524"/>
              <a:chExt cx="1222375" cy="343579"/>
            </a:xfrm>
          </p:grpSpPr>
          <p:sp>
            <p:nvSpPr>
              <p:cNvPr id="79" name="object 11">
                <a:extLst>
                  <a:ext uri="{FF2B5EF4-FFF2-40B4-BE49-F238E27FC236}">
                    <a16:creationId xmlns:a16="http://schemas.microsoft.com/office/drawing/2014/main" id="{ACFDC2E0-C62B-DD4C-1AF6-1B470FBAFA1C}"/>
                  </a:ext>
                </a:extLst>
              </p:cNvPr>
              <p:cNvSpPr/>
              <p:nvPr/>
            </p:nvSpPr>
            <p:spPr>
              <a:xfrm>
                <a:off x="6782181" y="3049524"/>
                <a:ext cx="1222375" cy="340360"/>
              </a:xfrm>
              <a:custGeom>
                <a:avLst/>
                <a:gdLst/>
                <a:ahLst/>
                <a:cxnLst/>
                <a:rect l="l" t="t" r="r" b="b"/>
                <a:pathLst>
                  <a:path w="1222375" h="340360">
                    <a:moveTo>
                      <a:pt x="1222247" y="339851"/>
                    </a:moveTo>
                    <a:lnTo>
                      <a:pt x="0" y="339851"/>
                    </a:lnTo>
                    <a:lnTo>
                      <a:pt x="0" y="0"/>
                    </a:lnTo>
                    <a:lnTo>
                      <a:pt x="1222247" y="0"/>
                    </a:lnTo>
                    <a:lnTo>
                      <a:pt x="1222247" y="339851"/>
                    </a:lnTo>
                    <a:close/>
                  </a:path>
                </a:pathLst>
              </a:custGeom>
              <a:solidFill>
                <a:srgbClr val="111C4D"/>
              </a:solidFill>
            </p:spPr>
            <p:txBody>
              <a:bodyPr wrap="square" lIns="0" tIns="0" rIns="0" bIns="0" rtlCol="0"/>
              <a:lstStyle/>
              <a:p>
                <a:endParaRPr dirty="0"/>
              </a:p>
            </p:txBody>
          </p:sp>
          <p:sp>
            <p:nvSpPr>
              <p:cNvPr id="80" name="object 12">
                <a:extLst>
                  <a:ext uri="{FF2B5EF4-FFF2-40B4-BE49-F238E27FC236}">
                    <a16:creationId xmlns:a16="http://schemas.microsoft.com/office/drawing/2014/main" id="{79408955-5F6D-AC29-5250-ACBDE74F0252}"/>
                  </a:ext>
                </a:extLst>
              </p:cNvPr>
              <p:cNvSpPr txBox="1"/>
              <p:nvPr/>
            </p:nvSpPr>
            <p:spPr>
              <a:xfrm>
                <a:off x="6957758" y="3068132"/>
                <a:ext cx="871219" cy="324971"/>
              </a:xfrm>
              <a:prstGeom prst="rect">
                <a:avLst/>
              </a:prstGeom>
            </p:spPr>
            <p:txBody>
              <a:bodyPr vert="horz" wrap="square" lIns="0" tIns="12065" rIns="0" bIns="0" rtlCol="0">
                <a:spAutoFit/>
              </a:bodyPr>
              <a:lstStyle/>
              <a:p>
                <a:pPr marL="12700" marR="5080" algn="ctr">
                  <a:lnSpc>
                    <a:spcPct val="101499"/>
                  </a:lnSpc>
                  <a:spcBef>
                    <a:spcPts val="95"/>
                  </a:spcBef>
                </a:pPr>
                <a:r>
                  <a:rPr sz="1000" b="1" dirty="0">
                    <a:solidFill>
                      <a:srgbClr val="FFFFFF"/>
                    </a:solidFill>
                    <a:latin typeface="Arial"/>
                    <a:cs typeface="Arial"/>
                  </a:rPr>
                  <a:t>Strategic</a:t>
                </a:r>
                <a:r>
                  <a:rPr sz="1000" b="1" spc="15" dirty="0">
                    <a:solidFill>
                      <a:srgbClr val="FFFFFF"/>
                    </a:solidFill>
                    <a:latin typeface="Arial"/>
                    <a:cs typeface="Arial"/>
                  </a:rPr>
                  <a:t> </a:t>
                </a:r>
                <a:r>
                  <a:rPr sz="1000" b="1" spc="-10" dirty="0">
                    <a:solidFill>
                      <a:srgbClr val="FFFFFF"/>
                    </a:solidFill>
                    <a:latin typeface="Arial"/>
                    <a:cs typeface="Arial"/>
                  </a:rPr>
                  <a:t>Intelligence</a:t>
                </a:r>
                <a:r>
                  <a:rPr lang="en-US" sz="1000" b="1" spc="500" dirty="0">
                    <a:solidFill>
                      <a:srgbClr val="FFFFFF"/>
                    </a:solidFill>
                    <a:latin typeface="Arial"/>
                    <a:cs typeface="Arial"/>
                  </a:rPr>
                  <a:t> </a:t>
                </a:r>
                <a:r>
                  <a:rPr sz="1000" b="1" dirty="0">
                    <a:solidFill>
                      <a:srgbClr val="FFFFFF"/>
                    </a:solidFill>
                    <a:latin typeface="Arial"/>
                    <a:cs typeface="Arial"/>
                  </a:rPr>
                  <a:t>and</a:t>
                </a:r>
                <a:r>
                  <a:rPr sz="1000" b="1" spc="5" dirty="0">
                    <a:solidFill>
                      <a:srgbClr val="FFFFFF"/>
                    </a:solidFill>
                    <a:latin typeface="Arial"/>
                    <a:cs typeface="Arial"/>
                  </a:rPr>
                  <a:t> </a:t>
                </a:r>
                <a:r>
                  <a:rPr sz="1000" b="1" spc="-10" dirty="0">
                    <a:solidFill>
                      <a:srgbClr val="FFFFFF"/>
                    </a:solidFill>
                    <a:latin typeface="Arial"/>
                    <a:cs typeface="Arial"/>
                  </a:rPr>
                  <a:t>Analysis</a:t>
                </a:r>
                <a:endParaRPr sz="1000" dirty="0">
                  <a:latin typeface="Arial"/>
                  <a:cs typeface="Arial"/>
                </a:endParaRPr>
              </a:p>
            </p:txBody>
          </p:sp>
        </p:grpSp>
        <p:grpSp>
          <p:nvGrpSpPr>
            <p:cNvPr id="14" name="Group 13">
              <a:extLst>
                <a:ext uri="{FF2B5EF4-FFF2-40B4-BE49-F238E27FC236}">
                  <a16:creationId xmlns:a16="http://schemas.microsoft.com/office/drawing/2014/main" id="{172A014A-B4D3-8EF6-D4D5-17DBFC211C88}"/>
                </a:ext>
              </a:extLst>
            </p:cNvPr>
            <p:cNvGrpSpPr/>
            <p:nvPr/>
          </p:nvGrpSpPr>
          <p:grpSpPr>
            <a:xfrm>
              <a:off x="3447994" y="3502916"/>
              <a:ext cx="1252855" cy="342900"/>
              <a:chOff x="2892552" y="3049524"/>
              <a:chExt cx="1252855" cy="342900"/>
            </a:xfrm>
          </p:grpSpPr>
          <p:sp>
            <p:nvSpPr>
              <p:cNvPr id="77" name="object 15">
                <a:extLst>
                  <a:ext uri="{FF2B5EF4-FFF2-40B4-BE49-F238E27FC236}">
                    <a16:creationId xmlns:a16="http://schemas.microsoft.com/office/drawing/2014/main" id="{627E6E2C-33CC-951C-3D28-00A396D8D2BA}"/>
                  </a:ext>
                </a:extLst>
              </p:cNvPr>
              <p:cNvSpPr/>
              <p:nvPr/>
            </p:nvSpPr>
            <p:spPr>
              <a:xfrm>
                <a:off x="2892552" y="3049524"/>
                <a:ext cx="1252855" cy="342900"/>
              </a:xfrm>
              <a:custGeom>
                <a:avLst/>
                <a:gdLst/>
                <a:ahLst/>
                <a:cxnLst/>
                <a:rect l="l" t="t" r="r" b="b"/>
                <a:pathLst>
                  <a:path w="1252855" h="342900">
                    <a:moveTo>
                      <a:pt x="1252728" y="342900"/>
                    </a:moveTo>
                    <a:lnTo>
                      <a:pt x="0" y="342900"/>
                    </a:lnTo>
                    <a:lnTo>
                      <a:pt x="0" y="0"/>
                    </a:lnTo>
                    <a:lnTo>
                      <a:pt x="1252728" y="0"/>
                    </a:lnTo>
                    <a:lnTo>
                      <a:pt x="1252728" y="342900"/>
                    </a:lnTo>
                    <a:close/>
                  </a:path>
                </a:pathLst>
              </a:custGeom>
              <a:solidFill>
                <a:srgbClr val="265BAA"/>
              </a:solidFill>
            </p:spPr>
            <p:txBody>
              <a:bodyPr wrap="square" lIns="0" tIns="0" rIns="0" bIns="0" rtlCol="0"/>
              <a:lstStyle/>
              <a:p>
                <a:endParaRPr dirty="0"/>
              </a:p>
            </p:txBody>
          </p:sp>
          <p:sp>
            <p:nvSpPr>
              <p:cNvPr id="78" name="object 16">
                <a:extLst>
                  <a:ext uri="{FF2B5EF4-FFF2-40B4-BE49-F238E27FC236}">
                    <a16:creationId xmlns:a16="http://schemas.microsoft.com/office/drawing/2014/main" id="{88D46AE4-84DF-1547-CA1A-67FC757D4D02}"/>
                  </a:ext>
                </a:extLst>
              </p:cNvPr>
              <p:cNvSpPr txBox="1"/>
              <p:nvPr/>
            </p:nvSpPr>
            <p:spPr>
              <a:xfrm>
                <a:off x="2977401" y="3060987"/>
                <a:ext cx="1085850" cy="324971"/>
              </a:xfrm>
              <a:prstGeom prst="rect">
                <a:avLst/>
              </a:prstGeom>
            </p:spPr>
            <p:txBody>
              <a:bodyPr vert="horz" wrap="square" lIns="0" tIns="12065" rIns="0" bIns="0" rtlCol="0">
                <a:spAutoFit/>
              </a:bodyPr>
              <a:lstStyle/>
              <a:p>
                <a:pPr marL="12700" marR="5080" indent="-1905" algn="ctr">
                  <a:lnSpc>
                    <a:spcPct val="101499"/>
                  </a:lnSpc>
                  <a:spcBef>
                    <a:spcPts val="95"/>
                  </a:spcBef>
                </a:pPr>
                <a:r>
                  <a:rPr sz="1000" b="1" dirty="0">
                    <a:solidFill>
                      <a:srgbClr val="FFFFFF"/>
                    </a:solidFill>
                    <a:latin typeface="Arial"/>
                    <a:cs typeface="Arial"/>
                  </a:rPr>
                  <a:t>Defense</a:t>
                </a:r>
                <a:r>
                  <a:rPr sz="1000" b="1" spc="20" dirty="0">
                    <a:solidFill>
                      <a:srgbClr val="FFFFFF"/>
                    </a:solidFill>
                    <a:latin typeface="Arial"/>
                    <a:cs typeface="Arial"/>
                  </a:rPr>
                  <a:t> </a:t>
                </a:r>
                <a:r>
                  <a:rPr sz="1000" b="1" spc="-10" dirty="0">
                    <a:solidFill>
                      <a:srgbClr val="FFFFFF"/>
                    </a:solidFill>
                    <a:latin typeface="Arial"/>
                    <a:cs typeface="Arial"/>
                  </a:rPr>
                  <a:t>Advanced</a:t>
                </a:r>
                <a:r>
                  <a:rPr sz="1000" b="1" spc="500" dirty="0">
                    <a:solidFill>
                      <a:srgbClr val="FFFFFF"/>
                    </a:solidFill>
                    <a:latin typeface="Arial"/>
                    <a:cs typeface="Arial"/>
                  </a:rPr>
                  <a:t> </a:t>
                </a:r>
                <a:r>
                  <a:rPr sz="1000" b="1" dirty="0">
                    <a:solidFill>
                      <a:srgbClr val="FFFFFF"/>
                    </a:solidFill>
                    <a:latin typeface="Arial"/>
                    <a:cs typeface="Arial"/>
                  </a:rPr>
                  <a:t>Research</a:t>
                </a:r>
                <a:r>
                  <a:rPr sz="1000" b="1" spc="20" dirty="0">
                    <a:solidFill>
                      <a:srgbClr val="FFFFFF"/>
                    </a:solidFill>
                    <a:latin typeface="Arial"/>
                    <a:cs typeface="Arial"/>
                  </a:rPr>
                  <a:t> </a:t>
                </a:r>
                <a:r>
                  <a:rPr sz="1000" b="1" dirty="0">
                    <a:solidFill>
                      <a:srgbClr val="FFFFFF"/>
                    </a:solidFill>
                    <a:latin typeface="Arial"/>
                    <a:cs typeface="Arial"/>
                  </a:rPr>
                  <a:t>Projects</a:t>
                </a:r>
                <a:r>
                  <a:rPr sz="1000" b="1" spc="20" dirty="0">
                    <a:solidFill>
                      <a:srgbClr val="FFFFFF"/>
                    </a:solidFill>
                    <a:latin typeface="Arial"/>
                    <a:cs typeface="Arial"/>
                  </a:rPr>
                  <a:t> </a:t>
                </a:r>
                <a:r>
                  <a:rPr sz="1000" b="1" spc="-10" dirty="0">
                    <a:solidFill>
                      <a:srgbClr val="FFFFFF"/>
                    </a:solidFill>
                    <a:latin typeface="Arial"/>
                    <a:cs typeface="Arial"/>
                  </a:rPr>
                  <a:t>Agency</a:t>
                </a:r>
                <a:r>
                  <a:rPr sz="1000" b="1" spc="500" dirty="0">
                    <a:solidFill>
                      <a:srgbClr val="FFFFFF"/>
                    </a:solidFill>
                    <a:latin typeface="Arial"/>
                    <a:cs typeface="Arial"/>
                  </a:rPr>
                  <a:t> </a:t>
                </a:r>
                <a:endParaRPr sz="1000" dirty="0">
                  <a:latin typeface="Arial"/>
                  <a:cs typeface="Arial"/>
                </a:endParaRPr>
              </a:p>
            </p:txBody>
          </p:sp>
        </p:grpSp>
        <p:grpSp>
          <p:nvGrpSpPr>
            <p:cNvPr id="15" name="object 20">
              <a:extLst>
                <a:ext uri="{FF2B5EF4-FFF2-40B4-BE49-F238E27FC236}">
                  <a16:creationId xmlns:a16="http://schemas.microsoft.com/office/drawing/2014/main" id="{5BA0378A-784B-D880-5523-1E3739DC7643}"/>
                </a:ext>
              </a:extLst>
            </p:cNvPr>
            <p:cNvGrpSpPr/>
            <p:nvPr/>
          </p:nvGrpSpPr>
          <p:grpSpPr>
            <a:xfrm>
              <a:off x="1069410" y="2061224"/>
              <a:ext cx="6697981" cy="1441450"/>
              <a:chOff x="237743" y="1607832"/>
              <a:chExt cx="6697981" cy="1441450"/>
            </a:xfrm>
          </p:grpSpPr>
          <p:sp>
            <p:nvSpPr>
              <p:cNvPr id="74" name="object 21">
                <a:extLst>
                  <a:ext uri="{FF2B5EF4-FFF2-40B4-BE49-F238E27FC236}">
                    <a16:creationId xmlns:a16="http://schemas.microsoft.com/office/drawing/2014/main" id="{86ADD0A4-DAB9-6347-040E-04F45F766BB3}"/>
                  </a:ext>
                </a:extLst>
              </p:cNvPr>
              <p:cNvSpPr/>
              <p:nvPr/>
            </p:nvSpPr>
            <p:spPr>
              <a:xfrm>
                <a:off x="694944" y="1607832"/>
                <a:ext cx="6240780" cy="1441450"/>
              </a:xfrm>
              <a:custGeom>
                <a:avLst/>
                <a:gdLst/>
                <a:ahLst/>
                <a:cxnLst/>
                <a:rect l="l" t="t" r="r" b="b"/>
                <a:pathLst>
                  <a:path w="6240780" h="1441450">
                    <a:moveTo>
                      <a:pt x="4404360" y="1356347"/>
                    </a:moveTo>
                    <a:lnTo>
                      <a:pt x="10337" y="1356347"/>
                    </a:lnTo>
                    <a:lnTo>
                      <a:pt x="10337" y="1362697"/>
                    </a:lnTo>
                    <a:lnTo>
                      <a:pt x="7785" y="1364627"/>
                    </a:lnTo>
                    <a:lnTo>
                      <a:pt x="7785" y="1362697"/>
                    </a:lnTo>
                    <a:lnTo>
                      <a:pt x="10337" y="1362697"/>
                    </a:lnTo>
                    <a:lnTo>
                      <a:pt x="10337" y="1356347"/>
                    </a:lnTo>
                    <a:lnTo>
                      <a:pt x="0" y="1356347"/>
                    </a:lnTo>
                    <a:lnTo>
                      <a:pt x="0" y="1362697"/>
                    </a:lnTo>
                    <a:lnTo>
                      <a:pt x="0" y="1366507"/>
                    </a:lnTo>
                    <a:lnTo>
                      <a:pt x="0" y="1441437"/>
                    </a:lnTo>
                    <a:lnTo>
                      <a:pt x="10668" y="1441437"/>
                    </a:lnTo>
                    <a:lnTo>
                      <a:pt x="10668" y="1367028"/>
                    </a:lnTo>
                    <a:lnTo>
                      <a:pt x="4404360" y="1367028"/>
                    </a:lnTo>
                    <a:lnTo>
                      <a:pt x="4404360" y="1362697"/>
                    </a:lnTo>
                    <a:lnTo>
                      <a:pt x="4404360" y="1362456"/>
                    </a:lnTo>
                    <a:lnTo>
                      <a:pt x="4404360" y="1356347"/>
                    </a:lnTo>
                    <a:close/>
                  </a:path>
                  <a:path w="6240780" h="1441450">
                    <a:moveTo>
                      <a:pt x="6240767" y="0"/>
                    </a:moveTo>
                    <a:lnTo>
                      <a:pt x="2772156" y="0"/>
                    </a:lnTo>
                    <a:lnTo>
                      <a:pt x="2772156" y="370827"/>
                    </a:lnTo>
                    <a:lnTo>
                      <a:pt x="2772156" y="374637"/>
                    </a:lnTo>
                    <a:lnTo>
                      <a:pt x="2772156" y="374891"/>
                    </a:lnTo>
                    <a:lnTo>
                      <a:pt x="2759964" y="374891"/>
                    </a:lnTo>
                    <a:lnTo>
                      <a:pt x="2759964" y="374637"/>
                    </a:lnTo>
                    <a:lnTo>
                      <a:pt x="2772156" y="374637"/>
                    </a:lnTo>
                    <a:lnTo>
                      <a:pt x="2772156" y="370827"/>
                    </a:lnTo>
                    <a:lnTo>
                      <a:pt x="2759964" y="370827"/>
                    </a:lnTo>
                    <a:lnTo>
                      <a:pt x="2759964" y="368795"/>
                    </a:lnTo>
                    <a:lnTo>
                      <a:pt x="2496312" y="368795"/>
                    </a:lnTo>
                    <a:lnTo>
                      <a:pt x="2496312" y="214871"/>
                    </a:lnTo>
                    <a:lnTo>
                      <a:pt x="2496312" y="210299"/>
                    </a:lnTo>
                    <a:lnTo>
                      <a:pt x="2496312" y="204203"/>
                    </a:lnTo>
                    <a:lnTo>
                      <a:pt x="2491359" y="204203"/>
                    </a:lnTo>
                    <a:lnTo>
                      <a:pt x="2491359" y="584187"/>
                    </a:lnTo>
                    <a:lnTo>
                      <a:pt x="2489454" y="586727"/>
                    </a:lnTo>
                    <a:lnTo>
                      <a:pt x="2489454" y="584187"/>
                    </a:lnTo>
                    <a:lnTo>
                      <a:pt x="2491359" y="584187"/>
                    </a:lnTo>
                    <a:lnTo>
                      <a:pt x="2491359" y="204203"/>
                    </a:lnTo>
                    <a:lnTo>
                      <a:pt x="2223503" y="204203"/>
                    </a:lnTo>
                    <a:lnTo>
                      <a:pt x="2223503" y="214871"/>
                    </a:lnTo>
                    <a:lnTo>
                      <a:pt x="2485644" y="214871"/>
                    </a:lnTo>
                    <a:lnTo>
                      <a:pt x="2485644" y="377939"/>
                    </a:lnTo>
                    <a:lnTo>
                      <a:pt x="2487168" y="377939"/>
                    </a:lnTo>
                    <a:lnTo>
                      <a:pt x="2487168" y="380987"/>
                    </a:lnTo>
                    <a:lnTo>
                      <a:pt x="2487168" y="584187"/>
                    </a:lnTo>
                    <a:lnTo>
                      <a:pt x="999731" y="584187"/>
                    </a:lnTo>
                    <a:lnTo>
                      <a:pt x="999731" y="589267"/>
                    </a:lnTo>
                    <a:lnTo>
                      <a:pt x="999731" y="594347"/>
                    </a:lnTo>
                    <a:lnTo>
                      <a:pt x="2497836" y="594347"/>
                    </a:lnTo>
                    <a:lnTo>
                      <a:pt x="2497836" y="589775"/>
                    </a:lnTo>
                    <a:lnTo>
                      <a:pt x="2497836" y="589267"/>
                    </a:lnTo>
                    <a:lnTo>
                      <a:pt x="2497836" y="584187"/>
                    </a:lnTo>
                    <a:lnTo>
                      <a:pt x="2497836" y="583679"/>
                    </a:lnTo>
                    <a:lnTo>
                      <a:pt x="2497836" y="380987"/>
                    </a:lnTo>
                    <a:lnTo>
                      <a:pt x="2772156" y="380987"/>
                    </a:lnTo>
                    <a:lnTo>
                      <a:pt x="2772156" y="711708"/>
                    </a:lnTo>
                    <a:lnTo>
                      <a:pt x="6240767" y="711708"/>
                    </a:lnTo>
                    <a:lnTo>
                      <a:pt x="6240767" y="0"/>
                    </a:lnTo>
                    <a:close/>
                  </a:path>
                </a:pathLst>
              </a:custGeom>
              <a:solidFill>
                <a:srgbClr val="111C4D"/>
              </a:solidFill>
            </p:spPr>
            <p:txBody>
              <a:bodyPr wrap="square" lIns="0" tIns="0" rIns="0" bIns="0" rtlCol="0"/>
              <a:lstStyle/>
              <a:p>
                <a:endParaRPr dirty="0"/>
              </a:p>
            </p:txBody>
          </p:sp>
          <p:sp>
            <p:nvSpPr>
              <p:cNvPr id="75" name="object 22">
                <a:extLst>
                  <a:ext uri="{FF2B5EF4-FFF2-40B4-BE49-F238E27FC236}">
                    <a16:creationId xmlns:a16="http://schemas.microsoft.com/office/drawing/2014/main" id="{60846ECF-B6DE-4BF6-03AC-6E7DF4CA1B4E}"/>
                  </a:ext>
                </a:extLst>
              </p:cNvPr>
              <p:cNvSpPr/>
              <p:nvPr/>
            </p:nvSpPr>
            <p:spPr>
              <a:xfrm>
                <a:off x="237743" y="1699259"/>
                <a:ext cx="140335" cy="88900"/>
              </a:xfrm>
              <a:custGeom>
                <a:avLst/>
                <a:gdLst/>
                <a:ahLst/>
                <a:cxnLst/>
                <a:rect l="l" t="t" r="r" b="b"/>
                <a:pathLst>
                  <a:path w="140335" h="88900">
                    <a:moveTo>
                      <a:pt x="140208" y="88391"/>
                    </a:moveTo>
                    <a:lnTo>
                      <a:pt x="0" y="88391"/>
                    </a:lnTo>
                    <a:lnTo>
                      <a:pt x="0" y="0"/>
                    </a:lnTo>
                    <a:lnTo>
                      <a:pt x="140208" y="0"/>
                    </a:lnTo>
                    <a:lnTo>
                      <a:pt x="140208" y="88391"/>
                    </a:lnTo>
                    <a:close/>
                  </a:path>
                </a:pathLst>
              </a:custGeom>
              <a:solidFill>
                <a:srgbClr val="265BAA"/>
              </a:solidFill>
            </p:spPr>
            <p:txBody>
              <a:bodyPr wrap="square" lIns="0" tIns="0" rIns="0" bIns="0" rtlCol="0"/>
              <a:lstStyle/>
              <a:p>
                <a:endParaRPr dirty="0"/>
              </a:p>
            </p:txBody>
          </p:sp>
        </p:grpSp>
        <p:sp>
          <p:nvSpPr>
            <p:cNvPr id="16" name="object 26">
              <a:extLst>
                <a:ext uri="{FF2B5EF4-FFF2-40B4-BE49-F238E27FC236}">
                  <a16:creationId xmlns:a16="http://schemas.microsoft.com/office/drawing/2014/main" id="{A32CA400-8E6F-87C6-7D3A-DD41CB71134F}"/>
                </a:ext>
              </a:extLst>
            </p:cNvPr>
            <p:cNvSpPr txBox="1"/>
            <p:nvPr/>
          </p:nvSpPr>
          <p:spPr>
            <a:xfrm>
              <a:off x="1252569" y="2154592"/>
              <a:ext cx="716280" cy="93700"/>
            </a:xfrm>
            <a:prstGeom prst="rect">
              <a:avLst/>
            </a:prstGeom>
          </p:spPr>
          <p:txBody>
            <a:bodyPr vert="horz" wrap="square" lIns="0" tIns="12700" rIns="0" bIns="0" rtlCol="0">
              <a:spAutoFit/>
            </a:bodyPr>
            <a:lstStyle/>
            <a:p>
              <a:pPr marL="13970" marR="5080" indent="-1905">
                <a:lnSpc>
                  <a:spcPct val="115999"/>
                </a:lnSpc>
                <a:spcBef>
                  <a:spcPts val="100"/>
                </a:spcBef>
              </a:pPr>
              <a:r>
                <a:rPr sz="750" dirty="0">
                  <a:solidFill>
                    <a:srgbClr val="265BAA"/>
                  </a:solidFill>
                  <a:latin typeface="Arial"/>
                  <a:cs typeface="Arial"/>
                </a:rPr>
                <a:t>Defense</a:t>
              </a:r>
              <a:r>
                <a:rPr sz="750" spc="-45" dirty="0">
                  <a:solidFill>
                    <a:srgbClr val="265BAA"/>
                  </a:solidFill>
                  <a:latin typeface="Arial"/>
                  <a:cs typeface="Arial"/>
                </a:rPr>
                <a:t> </a:t>
              </a:r>
              <a:r>
                <a:rPr sz="750" spc="-10" dirty="0">
                  <a:solidFill>
                    <a:srgbClr val="265BAA"/>
                  </a:solidFill>
                  <a:latin typeface="Arial"/>
                  <a:cs typeface="Arial"/>
                </a:rPr>
                <a:t>Agency</a:t>
              </a:r>
              <a:r>
                <a:rPr sz="750" dirty="0">
                  <a:solidFill>
                    <a:srgbClr val="265BAA"/>
                  </a:solidFill>
                  <a:latin typeface="Arial"/>
                  <a:cs typeface="Arial"/>
                </a:rPr>
                <a:t> </a:t>
              </a:r>
              <a:endParaRPr sz="750" dirty="0">
                <a:latin typeface="Arial"/>
                <a:cs typeface="Arial"/>
              </a:endParaRPr>
            </a:p>
          </p:txBody>
        </p:sp>
        <p:grpSp>
          <p:nvGrpSpPr>
            <p:cNvPr id="17" name="Group 16">
              <a:extLst>
                <a:ext uri="{FF2B5EF4-FFF2-40B4-BE49-F238E27FC236}">
                  <a16:creationId xmlns:a16="http://schemas.microsoft.com/office/drawing/2014/main" id="{F73030AE-3245-C77D-204C-B1152A18F325}"/>
                </a:ext>
              </a:extLst>
            </p:cNvPr>
            <p:cNvGrpSpPr/>
            <p:nvPr/>
          </p:nvGrpSpPr>
          <p:grpSpPr>
            <a:xfrm>
              <a:off x="7376485" y="3512441"/>
              <a:ext cx="1197864" cy="340360"/>
              <a:chOff x="8297418" y="3154299"/>
              <a:chExt cx="1197864" cy="340360"/>
            </a:xfrm>
          </p:grpSpPr>
          <p:sp>
            <p:nvSpPr>
              <p:cNvPr id="72" name="object 29">
                <a:extLst>
                  <a:ext uri="{FF2B5EF4-FFF2-40B4-BE49-F238E27FC236}">
                    <a16:creationId xmlns:a16="http://schemas.microsoft.com/office/drawing/2014/main" id="{C8921372-D38B-AE6D-0188-12283BCBEF8D}"/>
                  </a:ext>
                </a:extLst>
              </p:cNvPr>
              <p:cNvSpPr/>
              <p:nvPr/>
            </p:nvSpPr>
            <p:spPr>
              <a:xfrm>
                <a:off x="8297418" y="3154299"/>
                <a:ext cx="1197864" cy="340360"/>
              </a:xfrm>
              <a:custGeom>
                <a:avLst/>
                <a:gdLst/>
                <a:ahLst/>
                <a:cxnLst/>
                <a:rect l="l" t="t" r="r" b="b"/>
                <a:pathLst>
                  <a:path w="1736090" h="340360">
                    <a:moveTo>
                      <a:pt x="1735835" y="339851"/>
                    </a:moveTo>
                    <a:lnTo>
                      <a:pt x="0" y="339851"/>
                    </a:lnTo>
                    <a:lnTo>
                      <a:pt x="0" y="0"/>
                    </a:lnTo>
                    <a:lnTo>
                      <a:pt x="1735835" y="0"/>
                    </a:lnTo>
                    <a:lnTo>
                      <a:pt x="1735835" y="339851"/>
                    </a:lnTo>
                    <a:close/>
                  </a:path>
                </a:pathLst>
              </a:custGeom>
              <a:solidFill>
                <a:srgbClr val="111C4D"/>
              </a:solidFill>
            </p:spPr>
            <p:txBody>
              <a:bodyPr wrap="square" lIns="0" tIns="0" rIns="0" bIns="0" rtlCol="0"/>
              <a:lstStyle/>
              <a:p>
                <a:endParaRPr dirty="0"/>
              </a:p>
            </p:txBody>
          </p:sp>
          <p:sp>
            <p:nvSpPr>
              <p:cNvPr id="73" name="object 30">
                <a:extLst>
                  <a:ext uri="{FF2B5EF4-FFF2-40B4-BE49-F238E27FC236}">
                    <a16:creationId xmlns:a16="http://schemas.microsoft.com/office/drawing/2014/main" id="{717C1323-76DD-1C9F-FC7B-4DC2692FC35C}"/>
                  </a:ext>
                </a:extLst>
              </p:cNvPr>
              <p:cNvSpPr txBox="1"/>
              <p:nvPr/>
            </p:nvSpPr>
            <p:spPr>
              <a:xfrm>
                <a:off x="8327165" y="3217359"/>
                <a:ext cx="1125855" cy="217226"/>
              </a:xfrm>
              <a:prstGeom prst="rect">
                <a:avLst/>
              </a:prstGeom>
            </p:spPr>
            <p:txBody>
              <a:bodyPr vert="horz" wrap="square" lIns="0" tIns="12065" rIns="0" bIns="0" rtlCol="0">
                <a:spAutoFit/>
              </a:bodyPr>
              <a:lstStyle/>
              <a:p>
                <a:pPr marL="12700" marR="5080" algn="ctr">
                  <a:lnSpc>
                    <a:spcPct val="101499"/>
                  </a:lnSpc>
                  <a:spcBef>
                    <a:spcPts val="95"/>
                  </a:spcBef>
                </a:pPr>
                <a:r>
                  <a:rPr sz="1000" b="1" dirty="0">
                    <a:solidFill>
                      <a:srgbClr val="FFFFFF"/>
                    </a:solidFill>
                    <a:latin typeface="Arial"/>
                    <a:cs typeface="Arial"/>
                  </a:rPr>
                  <a:t>Developmental</a:t>
                </a:r>
                <a:r>
                  <a:rPr sz="1000" b="1" spc="30" dirty="0">
                    <a:solidFill>
                      <a:srgbClr val="FFFFFF"/>
                    </a:solidFill>
                    <a:latin typeface="Arial"/>
                    <a:cs typeface="Arial"/>
                  </a:rPr>
                  <a:t> </a:t>
                </a:r>
                <a:r>
                  <a:rPr sz="1000" b="1" dirty="0">
                    <a:solidFill>
                      <a:srgbClr val="FFFFFF"/>
                    </a:solidFill>
                    <a:latin typeface="Arial"/>
                    <a:cs typeface="Arial"/>
                  </a:rPr>
                  <a:t>Test, Eval</a:t>
                </a:r>
                <a:r>
                  <a:rPr sz="1000" b="1" spc="30" dirty="0">
                    <a:solidFill>
                      <a:srgbClr val="FFFFFF"/>
                    </a:solidFill>
                    <a:latin typeface="Arial"/>
                    <a:cs typeface="Arial"/>
                  </a:rPr>
                  <a:t> </a:t>
                </a:r>
                <a:r>
                  <a:rPr sz="1000" b="1" spc="-50" dirty="0">
                    <a:solidFill>
                      <a:srgbClr val="FFFFFF"/>
                    </a:solidFill>
                    <a:latin typeface="Arial"/>
                    <a:cs typeface="Arial"/>
                  </a:rPr>
                  <a:t>&amp;</a:t>
                </a:r>
                <a:r>
                  <a:rPr sz="1000" b="1" spc="500" dirty="0">
                    <a:solidFill>
                      <a:srgbClr val="FFFFFF"/>
                    </a:solidFill>
                    <a:latin typeface="Arial"/>
                    <a:cs typeface="Arial"/>
                  </a:rPr>
                  <a:t> </a:t>
                </a:r>
                <a:r>
                  <a:rPr sz="1000" b="1" spc="-10" dirty="0">
                    <a:solidFill>
                      <a:srgbClr val="FFFFFF"/>
                    </a:solidFill>
                    <a:latin typeface="Arial"/>
                    <a:cs typeface="Arial"/>
                  </a:rPr>
                  <a:t>Assessment</a:t>
                </a:r>
                <a:endParaRPr sz="1000" dirty="0">
                  <a:latin typeface="Arial"/>
                  <a:cs typeface="Arial"/>
                </a:endParaRPr>
              </a:p>
            </p:txBody>
          </p:sp>
        </p:grpSp>
        <p:sp>
          <p:nvSpPr>
            <p:cNvPr id="18" name="object 42">
              <a:extLst>
                <a:ext uri="{FF2B5EF4-FFF2-40B4-BE49-F238E27FC236}">
                  <a16:creationId xmlns:a16="http://schemas.microsoft.com/office/drawing/2014/main" id="{EE9241FB-23BA-813C-0024-BD0364F8252F}"/>
                </a:ext>
              </a:extLst>
            </p:cNvPr>
            <p:cNvSpPr txBox="1"/>
            <p:nvPr/>
          </p:nvSpPr>
          <p:spPr>
            <a:xfrm>
              <a:off x="2236323" y="4642447"/>
              <a:ext cx="427355" cy="114134"/>
            </a:xfrm>
            <a:prstGeom prst="rect">
              <a:avLst/>
            </a:prstGeom>
          </p:spPr>
          <p:txBody>
            <a:bodyPr vert="horz" wrap="square" lIns="0" tIns="13970" rIns="0" bIns="0" rtlCol="0">
              <a:spAutoFit/>
            </a:bodyPr>
            <a:lstStyle/>
            <a:p>
              <a:pPr marL="12700">
                <a:spcBef>
                  <a:spcPts val="110"/>
                </a:spcBef>
              </a:pPr>
              <a:r>
                <a:rPr sz="650" b="1" spc="-10" dirty="0">
                  <a:solidFill>
                    <a:srgbClr val="FFFFFF"/>
                  </a:solidFill>
                  <a:latin typeface="Arial Narrow"/>
                  <a:cs typeface="Arial Narrow"/>
                </a:rPr>
                <a:t>Engineering</a:t>
              </a:r>
              <a:endParaRPr sz="650" dirty="0">
                <a:latin typeface="Arial Narrow"/>
                <a:cs typeface="Arial Narrow"/>
              </a:endParaRPr>
            </a:p>
          </p:txBody>
        </p:sp>
        <p:sp>
          <p:nvSpPr>
            <p:cNvPr id="19" name="object 44">
              <a:extLst>
                <a:ext uri="{FF2B5EF4-FFF2-40B4-BE49-F238E27FC236}">
                  <a16:creationId xmlns:a16="http://schemas.microsoft.com/office/drawing/2014/main" id="{4D0141DC-8A96-A375-A27E-C084121CF7D7}"/>
                </a:ext>
              </a:extLst>
            </p:cNvPr>
            <p:cNvSpPr txBox="1"/>
            <p:nvPr/>
          </p:nvSpPr>
          <p:spPr>
            <a:xfrm>
              <a:off x="3237599" y="4080762"/>
              <a:ext cx="2111375" cy="291105"/>
            </a:xfrm>
            <a:prstGeom prst="rect">
              <a:avLst/>
            </a:prstGeom>
          </p:spPr>
          <p:txBody>
            <a:bodyPr vert="horz" wrap="square" lIns="0" tIns="13970" rIns="0" bIns="0" rtlCol="0">
              <a:spAutoFit/>
            </a:bodyPr>
            <a:lstStyle/>
            <a:p>
              <a:pPr algn="ctr">
                <a:spcBef>
                  <a:spcPts val="110"/>
                </a:spcBef>
              </a:pPr>
              <a:r>
                <a:rPr sz="900" b="1" dirty="0">
                  <a:solidFill>
                    <a:srgbClr val="FFFFFF"/>
                  </a:solidFill>
                  <a:latin typeface="Arial"/>
                  <a:cs typeface="Arial"/>
                </a:rPr>
                <a:t>Deputy</a:t>
              </a:r>
              <a:r>
                <a:rPr sz="900" b="1" spc="15" dirty="0">
                  <a:solidFill>
                    <a:srgbClr val="FFFFFF"/>
                  </a:solidFill>
                  <a:latin typeface="Arial"/>
                  <a:cs typeface="Arial"/>
                </a:rPr>
                <a:t> </a:t>
              </a:r>
              <a:r>
                <a:rPr sz="900" b="1" dirty="0">
                  <a:solidFill>
                    <a:srgbClr val="FFFFFF"/>
                  </a:solidFill>
                  <a:latin typeface="Arial"/>
                  <a:cs typeface="Arial"/>
                </a:rPr>
                <a:t>CTO</a:t>
              </a:r>
              <a:r>
                <a:rPr sz="900" b="1" spc="-5" dirty="0">
                  <a:solidFill>
                    <a:srgbClr val="FFFFFF"/>
                  </a:solidFill>
                  <a:latin typeface="Arial"/>
                  <a:cs typeface="Arial"/>
                </a:rPr>
                <a:t> </a:t>
              </a:r>
              <a:r>
                <a:rPr sz="900" b="1" dirty="0">
                  <a:solidFill>
                    <a:srgbClr val="FFFFFF"/>
                  </a:solidFill>
                  <a:latin typeface="Arial"/>
                  <a:cs typeface="Arial"/>
                </a:rPr>
                <a:t>for</a:t>
              </a:r>
              <a:r>
                <a:rPr sz="900" b="1" spc="25" dirty="0">
                  <a:solidFill>
                    <a:srgbClr val="FFFFFF"/>
                  </a:solidFill>
                  <a:latin typeface="Arial"/>
                  <a:cs typeface="Arial"/>
                </a:rPr>
                <a:t> </a:t>
              </a:r>
              <a:r>
                <a:rPr sz="900" b="1" dirty="0">
                  <a:solidFill>
                    <a:srgbClr val="FFFFFF"/>
                  </a:solidFill>
                  <a:latin typeface="Arial"/>
                  <a:cs typeface="Arial"/>
                </a:rPr>
                <a:t>Science</a:t>
              </a:r>
              <a:r>
                <a:rPr sz="900" b="1" spc="30" dirty="0">
                  <a:solidFill>
                    <a:srgbClr val="FFFFFF"/>
                  </a:solidFill>
                  <a:latin typeface="Arial"/>
                  <a:cs typeface="Arial"/>
                </a:rPr>
                <a:t> </a:t>
              </a:r>
              <a:r>
                <a:rPr sz="900" b="1" dirty="0">
                  <a:solidFill>
                    <a:srgbClr val="FFFFFF"/>
                  </a:solidFill>
                  <a:latin typeface="Arial"/>
                  <a:cs typeface="Arial"/>
                </a:rPr>
                <a:t>&amp;</a:t>
              </a:r>
              <a:r>
                <a:rPr sz="900" b="1" spc="30" dirty="0">
                  <a:solidFill>
                    <a:srgbClr val="FFFFFF"/>
                  </a:solidFill>
                  <a:latin typeface="Arial"/>
                  <a:cs typeface="Arial"/>
                </a:rPr>
                <a:t> </a:t>
              </a:r>
              <a:r>
                <a:rPr sz="900" b="1" dirty="0">
                  <a:solidFill>
                    <a:srgbClr val="FFFFFF"/>
                  </a:solidFill>
                  <a:latin typeface="Arial"/>
                  <a:cs typeface="Arial"/>
                </a:rPr>
                <a:t>Technology</a:t>
              </a:r>
              <a:r>
                <a:rPr sz="900" b="1" spc="-10" dirty="0">
                  <a:solidFill>
                    <a:srgbClr val="FFFFFF"/>
                  </a:solidFill>
                  <a:latin typeface="Arial"/>
                  <a:cs typeface="Arial"/>
                </a:rPr>
                <a:t> (DCTO(S&amp;T))</a:t>
              </a:r>
              <a:endParaRPr sz="900" dirty="0">
                <a:latin typeface="Arial"/>
                <a:cs typeface="Arial"/>
              </a:endParaRPr>
            </a:p>
          </p:txBody>
        </p:sp>
        <p:sp>
          <p:nvSpPr>
            <p:cNvPr id="20" name="object 47">
              <a:extLst>
                <a:ext uri="{FF2B5EF4-FFF2-40B4-BE49-F238E27FC236}">
                  <a16:creationId xmlns:a16="http://schemas.microsoft.com/office/drawing/2014/main" id="{56994768-C64E-59A9-ED9F-8B0C8BBA479B}"/>
                </a:ext>
              </a:extLst>
            </p:cNvPr>
            <p:cNvSpPr txBox="1"/>
            <p:nvPr/>
          </p:nvSpPr>
          <p:spPr>
            <a:xfrm>
              <a:off x="4597030" y="4499172"/>
              <a:ext cx="424815" cy="214161"/>
            </a:xfrm>
            <a:prstGeom prst="rect">
              <a:avLst/>
            </a:prstGeom>
          </p:spPr>
          <p:txBody>
            <a:bodyPr vert="horz" wrap="square" lIns="0" tIns="13970" rIns="0" bIns="0" rtlCol="0">
              <a:spAutoFit/>
            </a:bodyPr>
            <a:lstStyle/>
            <a:p>
              <a:pPr algn="ctr">
                <a:spcBef>
                  <a:spcPts val="110"/>
                </a:spcBef>
              </a:pPr>
              <a:r>
                <a:rPr sz="650" b="1" spc="-20" dirty="0">
                  <a:solidFill>
                    <a:srgbClr val="FFFFFF"/>
                  </a:solidFill>
                  <a:latin typeface="Arial"/>
                  <a:cs typeface="Arial"/>
                </a:rPr>
                <a:t>JHTO</a:t>
              </a:r>
              <a:endParaRPr sz="650" dirty="0">
                <a:latin typeface="Arial"/>
                <a:cs typeface="Arial"/>
              </a:endParaRPr>
            </a:p>
            <a:p>
              <a:pPr algn="ctr">
                <a:spcBef>
                  <a:spcPts val="25"/>
                </a:spcBef>
              </a:pPr>
              <a:r>
                <a:rPr sz="650" dirty="0">
                  <a:solidFill>
                    <a:srgbClr val="FFFFFF"/>
                  </a:solidFill>
                  <a:latin typeface="Arial Narrow"/>
                  <a:cs typeface="Arial Narrow"/>
                </a:rPr>
                <a:t>A/Steve</a:t>
              </a:r>
              <a:r>
                <a:rPr sz="650" spc="10" dirty="0">
                  <a:solidFill>
                    <a:srgbClr val="FFFFFF"/>
                  </a:solidFill>
                  <a:latin typeface="Arial Narrow"/>
                  <a:cs typeface="Arial Narrow"/>
                </a:rPr>
                <a:t> </a:t>
              </a:r>
              <a:r>
                <a:rPr sz="650" spc="-25" dirty="0">
                  <a:solidFill>
                    <a:srgbClr val="FFFFFF"/>
                  </a:solidFill>
                  <a:latin typeface="Arial Narrow"/>
                  <a:cs typeface="Arial Narrow"/>
                </a:rPr>
                <a:t>Wax</a:t>
              </a:r>
              <a:endParaRPr sz="650" dirty="0">
                <a:latin typeface="Arial Narrow"/>
                <a:cs typeface="Arial Narrow"/>
              </a:endParaRPr>
            </a:p>
          </p:txBody>
        </p:sp>
        <p:sp>
          <p:nvSpPr>
            <p:cNvPr id="21" name="object 79">
              <a:extLst>
                <a:ext uri="{FF2B5EF4-FFF2-40B4-BE49-F238E27FC236}">
                  <a16:creationId xmlns:a16="http://schemas.microsoft.com/office/drawing/2014/main" id="{A9DF7F96-ACD9-B299-5F9B-BBBE6DC70CA3}"/>
                </a:ext>
              </a:extLst>
            </p:cNvPr>
            <p:cNvSpPr txBox="1"/>
            <p:nvPr/>
          </p:nvSpPr>
          <p:spPr>
            <a:xfrm>
              <a:off x="4505113" y="2095768"/>
              <a:ext cx="2890481" cy="646297"/>
            </a:xfrm>
            <a:prstGeom prst="rect">
              <a:avLst/>
            </a:prstGeom>
          </p:spPr>
          <p:txBody>
            <a:bodyPr vert="horz" wrap="square" lIns="0" tIns="13970" rIns="0" bIns="0" rtlCol="0">
              <a:spAutoFit/>
            </a:bodyPr>
            <a:lstStyle/>
            <a:p>
              <a:pPr algn="ctr">
                <a:spcBef>
                  <a:spcPts val="110"/>
                </a:spcBef>
                <a:spcAft>
                  <a:spcPts val="300"/>
                </a:spcAft>
              </a:pPr>
              <a:r>
                <a:rPr sz="1200" b="1" dirty="0">
                  <a:solidFill>
                    <a:srgbClr val="FFFFFF"/>
                  </a:solidFill>
                  <a:latin typeface="Arial"/>
                  <a:cs typeface="Arial"/>
                </a:rPr>
                <a:t>Under</a:t>
              </a:r>
              <a:r>
                <a:rPr sz="1200" b="1" spc="25" dirty="0">
                  <a:solidFill>
                    <a:srgbClr val="FFFFFF"/>
                  </a:solidFill>
                  <a:latin typeface="Arial"/>
                  <a:cs typeface="Arial"/>
                </a:rPr>
                <a:t> </a:t>
              </a:r>
              <a:r>
                <a:rPr sz="1200" b="1" dirty="0">
                  <a:solidFill>
                    <a:srgbClr val="FFFFFF"/>
                  </a:solidFill>
                  <a:latin typeface="Arial"/>
                  <a:cs typeface="Arial"/>
                </a:rPr>
                <a:t>Secretary</a:t>
              </a:r>
              <a:r>
                <a:rPr sz="1200" b="1" spc="35" dirty="0">
                  <a:solidFill>
                    <a:srgbClr val="FFFFFF"/>
                  </a:solidFill>
                  <a:latin typeface="Arial"/>
                  <a:cs typeface="Arial"/>
                </a:rPr>
                <a:t> </a:t>
              </a:r>
              <a:r>
                <a:rPr sz="1200" b="1" dirty="0">
                  <a:solidFill>
                    <a:srgbClr val="FFFFFF"/>
                  </a:solidFill>
                  <a:latin typeface="Arial"/>
                  <a:cs typeface="Arial"/>
                </a:rPr>
                <a:t>of</a:t>
              </a:r>
              <a:r>
                <a:rPr sz="1200" b="1" spc="10" dirty="0">
                  <a:solidFill>
                    <a:srgbClr val="FFFFFF"/>
                  </a:solidFill>
                  <a:latin typeface="Arial"/>
                  <a:cs typeface="Arial"/>
                </a:rPr>
                <a:t> </a:t>
              </a:r>
              <a:r>
                <a:rPr sz="1200" b="1" dirty="0">
                  <a:solidFill>
                    <a:srgbClr val="FFFFFF"/>
                  </a:solidFill>
                  <a:latin typeface="Arial"/>
                  <a:cs typeface="Arial"/>
                </a:rPr>
                <a:t>Defense</a:t>
              </a:r>
              <a:r>
                <a:rPr sz="1200" b="1" spc="35" dirty="0">
                  <a:solidFill>
                    <a:srgbClr val="FFFFFF"/>
                  </a:solidFill>
                  <a:latin typeface="Arial"/>
                  <a:cs typeface="Arial"/>
                </a:rPr>
                <a:t> </a:t>
              </a:r>
              <a:r>
                <a:rPr sz="1200" b="1" spc="-10" dirty="0">
                  <a:solidFill>
                    <a:srgbClr val="FFFFFF"/>
                  </a:solidFill>
                  <a:latin typeface="Arial"/>
                  <a:cs typeface="Arial"/>
                </a:rPr>
                <a:t>(R&amp;E)/CTO</a:t>
              </a:r>
              <a:endParaRPr sz="1200" dirty="0">
                <a:latin typeface="Arial"/>
                <a:cs typeface="Arial"/>
              </a:endParaRPr>
            </a:p>
            <a:p>
              <a:pPr algn="ctr">
                <a:spcBef>
                  <a:spcPts val="25"/>
                </a:spcBef>
                <a:spcAft>
                  <a:spcPts val="300"/>
                </a:spcAft>
              </a:pPr>
              <a:r>
                <a:rPr sz="1200" dirty="0">
                  <a:solidFill>
                    <a:srgbClr val="FFFFFF"/>
                  </a:solidFill>
                  <a:latin typeface="Arial"/>
                  <a:cs typeface="Arial"/>
                </a:rPr>
                <a:t>HON</a:t>
              </a:r>
              <a:r>
                <a:rPr sz="1200" spc="10" dirty="0">
                  <a:solidFill>
                    <a:srgbClr val="FFFFFF"/>
                  </a:solidFill>
                  <a:latin typeface="Arial"/>
                  <a:cs typeface="Arial"/>
                </a:rPr>
                <a:t> </a:t>
              </a:r>
              <a:r>
                <a:rPr sz="1200" dirty="0">
                  <a:solidFill>
                    <a:srgbClr val="FFFFFF"/>
                  </a:solidFill>
                  <a:latin typeface="Arial"/>
                  <a:cs typeface="Arial"/>
                </a:rPr>
                <a:t>Heidi</a:t>
              </a:r>
              <a:r>
                <a:rPr sz="1200" spc="30" dirty="0">
                  <a:solidFill>
                    <a:srgbClr val="FFFFFF"/>
                  </a:solidFill>
                  <a:latin typeface="Arial"/>
                  <a:cs typeface="Arial"/>
                </a:rPr>
                <a:t> </a:t>
              </a:r>
              <a:r>
                <a:rPr sz="1200" spc="-20" dirty="0">
                  <a:solidFill>
                    <a:srgbClr val="FFFFFF"/>
                  </a:solidFill>
                  <a:latin typeface="Arial"/>
                  <a:cs typeface="Arial"/>
                </a:rPr>
                <a:t>Shyu</a:t>
              </a:r>
              <a:endParaRPr lang="en-US" sz="1200" spc="-20" dirty="0">
                <a:solidFill>
                  <a:srgbClr val="FFFFFF"/>
                </a:solidFill>
                <a:latin typeface="Arial"/>
                <a:cs typeface="Arial"/>
              </a:endParaRPr>
            </a:p>
            <a:p>
              <a:pPr algn="ctr">
                <a:spcBef>
                  <a:spcPts val="505"/>
                </a:spcBef>
                <a:spcAft>
                  <a:spcPts val="300"/>
                </a:spcAft>
              </a:pPr>
              <a:r>
                <a:rPr sz="1200" b="1" dirty="0">
                  <a:solidFill>
                    <a:srgbClr val="FFFFFF"/>
                  </a:solidFill>
                  <a:latin typeface="Arial"/>
                  <a:cs typeface="Arial"/>
                </a:rPr>
                <a:t>Deputy</a:t>
              </a:r>
              <a:r>
                <a:rPr sz="1200" b="1" spc="25" dirty="0">
                  <a:solidFill>
                    <a:srgbClr val="FFFFFF"/>
                  </a:solidFill>
                  <a:latin typeface="Arial"/>
                  <a:cs typeface="Arial"/>
                </a:rPr>
                <a:t> </a:t>
              </a:r>
              <a:r>
                <a:rPr sz="1200" b="1" dirty="0">
                  <a:solidFill>
                    <a:srgbClr val="FFFFFF"/>
                  </a:solidFill>
                  <a:latin typeface="Arial"/>
                  <a:cs typeface="Arial"/>
                </a:rPr>
                <a:t>Under</a:t>
              </a:r>
              <a:r>
                <a:rPr sz="1200" b="1" spc="15" dirty="0">
                  <a:solidFill>
                    <a:srgbClr val="FFFFFF"/>
                  </a:solidFill>
                  <a:latin typeface="Arial"/>
                  <a:cs typeface="Arial"/>
                </a:rPr>
                <a:t> </a:t>
              </a:r>
              <a:r>
                <a:rPr sz="1200" b="1" dirty="0">
                  <a:solidFill>
                    <a:srgbClr val="FFFFFF"/>
                  </a:solidFill>
                  <a:latin typeface="Arial"/>
                  <a:cs typeface="Arial"/>
                </a:rPr>
                <a:t>Secretary</a:t>
              </a:r>
              <a:r>
                <a:rPr sz="1200" b="1" spc="45" dirty="0">
                  <a:solidFill>
                    <a:srgbClr val="FFFFFF"/>
                  </a:solidFill>
                  <a:latin typeface="Arial"/>
                  <a:cs typeface="Arial"/>
                </a:rPr>
                <a:t> </a:t>
              </a:r>
              <a:r>
                <a:rPr sz="1200" b="1" dirty="0">
                  <a:solidFill>
                    <a:srgbClr val="FFFFFF"/>
                  </a:solidFill>
                  <a:latin typeface="Arial"/>
                  <a:cs typeface="Arial"/>
                </a:rPr>
                <a:t>of</a:t>
              </a:r>
              <a:r>
                <a:rPr sz="1200" b="1" spc="10" dirty="0">
                  <a:solidFill>
                    <a:srgbClr val="FFFFFF"/>
                  </a:solidFill>
                  <a:latin typeface="Arial"/>
                  <a:cs typeface="Arial"/>
                </a:rPr>
                <a:t> </a:t>
              </a:r>
              <a:r>
                <a:rPr sz="1200" b="1" dirty="0">
                  <a:solidFill>
                    <a:srgbClr val="FFFFFF"/>
                  </a:solidFill>
                  <a:latin typeface="Arial"/>
                  <a:cs typeface="Arial"/>
                </a:rPr>
                <a:t>Defense</a:t>
              </a:r>
              <a:r>
                <a:rPr sz="1200" b="1" spc="25" dirty="0">
                  <a:solidFill>
                    <a:srgbClr val="FFFFFF"/>
                  </a:solidFill>
                  <a:latin typeface="Arial"/>
                  <a:cs typeface="Arial"/>
                </a:rPr>
                <a:t> </a:t>
              </a:r>
              <a:r>
                <a:rPr sz="1200" b="1" spc="-10" dirty="0">
                  <a:solidFill>
                    <a:srgbClr val="FFFFFF"/>
                  </a:solidFill>
                  <a:latin typeface="Arial"/>
                  <a:cs typeface="Arial"/>
                </a:rPr>
                <a:t>(R&amp;E)/DCTO</a:t>
              </a:r>
              <a:endParaRPr sz="1200" dirty="0">
                <a:latin typeface="Arial"/>
                <a:cs typeface="Arial"/>
              </a:endParaRPr>
            </a:p>
            <a:p>
              <a:pPr marL="635" algn="ctr">
                <a:spcBef>
                  <a:spcPts val="25"/>
                </a:spcBef>
                <a:spcAft>
                  <a:spcPts val="300"/>
                </a:spcAft>
              </a:pPr>
              <a:r>
                <a:rPr sz="1200" dirty="0">
                  <a:solidFill>
                    <a:srgbClr val="FFFFFF"/>
                  </a:solidFill>
                  <a:latin typeface="Arial"/>
                  <a:cs typeface="Arial"/>
                </a:rPr>
                <a:t>HON</a:t>
              </a:r>
              <a:r>
                <a:rPr sz="1200" spc="10" dirty="0">
                  <a:solidFill>
                    <a:srgbClr val="FFFFFF"/>
                  </a:solidFill>
                  <a:latin typeface="Arial"/>
                  <a:cs typeface="Arial"/>
                </a:rPr>
                <a:t> </a:t>
              </a:r>
              <a:r>
                <a:rPr sz="1200" dirty="0">
                  <a:solidFill>
                    <a:srgbClr val="FFFFFF"/>
                  </a:solidFill>
                  <a:latin typeface="Arial"/>
                  <a:cs typeface="Arial"/>
                </a:rPr>
                <a:t>David</a:t>
              </a:r>
              <a:r>
                <a:rPr sz="1200" spc="35" dirty="0">
                  <a:solidFill>
                    <a:srgbClr val="FFFFFF"/>
                  </a:solidFill>
                  <a:latin typeface="Arial"/>
                  <a:cs typeface="Arial"/>
                </a:rPr>
                <a:t> </a:t>
              </a:r>
              <a:r>
                <a:rPr sz="1200" spc="-10" dirty="0">
                  <a:solidFill>
                    <a:srgbClr val="FFFFFF"/>
                  </a:solidFill>
                  <a:latin typeface="Arial"/>
                  <a:cs typeface="Arial"/>
                </a:rPr>
                <a:t>Honey</a:t>
              </a:r>
              <a:endParaRPr sz="1200" dirty="0">
                <a:latin typeface="Arial"/>
                <a:cs typeface="Arial"/>
              </a:endParaRPr>
            </a:p>
          </p:txBody>
        </p:sp>
        <p:sp>
          <p:nvSpPr>
            <p:cNvPr id="22" name="object 130">
              <a:extLst>
                <a:ext uri="{FF2B5EF4-FFF2-40B4-BE49-F238E27FC236}">
                  <a16:creationId xmlns:a16="http://schemas.microsoft.com/office/drawing/2014/main" id="{4995B914-0EF2-F37C-F30B-0146737F8D92}"/>
                </a:ext>
              </a:extLst>
            </p:cNvPr>
            <p:cNvSpPr txBox="1"/>
            <p:nvPr/>
          </p:nvSpPr>
          <p:spPr>
            <a:xfrm>
              <a:off x="994220" y="4078838"/>
              <a:ext cx="1828164" cy="293029"/>
            </a:xfrm>
            <a:prstGeom prst="rect">
              <a:avLst/>
            </a:prstGeom>
          </p:spPr>
          <p:txBody>
            <a:bodyPr vert="horz" wrap="square" lIns="0" tIns="15875" rIns="0" bIns="0" rtlCol="0">
              <a:spAutoFit/>
            </a:bodyPr>
            <a:lstStyle/>
            <a:p>
              <a:pPr marL="12700" algn="ctr">
                <a:spcBef>
                  <a:spcPts val="125"/>
                </a:spcBef>
              </a:pPr>
              <a:r>
                <a:rPr sz="900" b="1" dirty="0">
                  <a:solidFill>
                    <a:srgbClr val="FFFFFF"/>
                  </a:solidFill>
                  <a:latin typeface="Arial"/>
                  <a:cs typeface="Arial"/>
                </a:rPr>
                <a:t>Exec</a:t>
              </a:r>
              <a:r>
                <a:rPr sz="900" b="1" spc="30" dirty="0">
                  <a:solidFill>
                    <a:srgbClr val="FFFFFF"/>
                  </a:solidFill>
                  <a:latin typeface="Arial"/>
                  <a:cs typeface="Arial"/>
                </a:rPr>
                <a:t> </a:t>
              </a:r>
              <a:r>
                <a:rPr sz="900" b="1" dirty="0">
                  <a:solidFill>
                    <a:srgbClr val="FFFFFF"/>
                  </a:solidFill>
                  <a:latin typeface="Arial"/>
                  <a:cs typeface="Arial"/>
                </a:rPr>
                <a:t>Dir,</a:t>
              </a:r>
              <a:r>
                <a:rPr sz="900" b="1" spc="80" dirty="0">
                  <a:solidFill>
                    <a:srgbClr val="FFFFFF"/>
                  </a:solidFill>
                  <a:latin typeface="Arial"/>
                  <a:cs typeface="Arial"/>
                </a:rPr>
                <a:t> </a:t>
              </a:r>
              <a:r>
                <a:rPr sz="900" b="1" dirty="0">
                  <a:solidFill>
                    <a:srgbClr val="FFFFFF"/>
                  </a:solidFill>
                  <a:latin typeface="Arial"/>
                  <a:cs typeface="Arial"/>
                </a:rPr>
                <a:t>Systems</a:t>
              </a:r>
              <a:r>
                <a:rPr sz="900" b="1" spc="45" dirty="0">
                  <a:solidFill>
                    <a:srgbClr val="FFFFFF"/>
                  </a:solidFill>
                  <a:latin typeface="Arial"/>
                  <a:cs typeface="Arial"/>
                </a:rPr>
                <a:t> </a:t>
              </a:r>
              <a:r>
                <a:rPr sz="900" b="1" dirty="0">
                  <a:solidFill>
                    <a:srgbClr val="FFFFFF"/>
                  </a:solidFill>
                  <a:latin typeface="Arial"/>
                  <a:cs typeface="Arial"/>
                </a:rPr>
                <a:t>Engineering</a:t>
              </a:r>
              <a:r>
                <a:rPr sz="900" b="1" spc="30" dirty="0">
                  <a:solidFill>
                    <a:srgbClr val="FFFFFF"/>
                  </a:solidFill>
                  <a:latin typeface="Arial"/>
                  <a:cs typeface="Arial"/>
                </a:rPr>
                <a:t> </a:t>
              </a:r>
              <a:r>
                <a:rPr sz="900" b="1" dirty="0">
                  <a:solidFill>
                    <a:srgbClr val="FFFFFF"/>
                  </a:solidFill>
                  <a:latin typeface="Arial"/>
                  <a:cs typeface="Arial"/>
                </a:rPr>
                <a:t>and</a:t>
              </a:r>
              <a:r>
                <a:rPr sz="900" b="1" spc="70" dirty="0">
                  <a:solidFill>
                    <a:srgbClr val="FFFFFF"/>
                  </a:solidFill>
                  <a:latin typeface="Arial"/>
                  <a:cs typeface="Arial"/>
                </a:rPr>
                <a:t> </a:t>
              </a:r>
              <a:r>
                <a:rPr sz="900" b="1" spc="-10" dirty="0">
                  <a:solidFill>
                    <a:srgbClr val="FFFFFF"/>
                  </a:solidFill>
                  <a:latin typeface="Arial"/>
                  <a:cs typeface="Arial"/>
                </a:rPr>
                <a:t>Architecture</a:t>
              </a:r>
              <a:endParaRPr sz="900" dirty="0">
                <a:latin typeface="Arial"/>
                <a:cs typeface="Arial"/>
              </a:endParaRPr>
            </a:p>
          </p:txBody>
        </p:sp>
        <p:grpSp>
          <p:nvGrpSpPr>
            <p:cNvPr id="23" name="Group 22">
              <a:extLst>
                <a:ext uri="{FF2B5EF4-FFF2-40B4-BE49-F238E27FC236}">
                  <a16:creationId xmlns:a16="http://schemas.microsoft.com/office/drawing/2014/main" id="{70E97150-405D-28B4-8DF5-9285AE668710}"/>
                </a:ext>
              </a:extLst>
            </p:cNvPr>
            <p:cNvGrpSpPr/>
            <p:nvPr/>
          </p:nvGrpSpPr>
          <p:grpSpPr>
            <a:xfrm>
              <a:off x="8068515" y="1851464"/>
              <a:ext cx="1380744" cy="338328"/>
              <a:chOff x="8007096" y="2016251"/>
              <a:chExt cx="1380744" cy="338328"/>
            </a:xfrm>
          </p:grpSpPr>
          <p:sp>
            <p:nvSpPr>
              <p:cNvPr id="70" name="object 17">
                <a:extLst>
                  <a:ext uri="{FF2B5EF4-FFF2-40B4-BE49-F238E27FC236}">
                    <a16:creationId xmlns:a16="http://schemas.microsoft.com/office/drawing/2014/main" id="{8C6913CD-5682-0546-5953-F22974E76BD5}"/>
                  </a:ext>
                </a:extLst>
              </p:cNvPr>
              <p:cNvSpPr/>
              <p:nvPr/>
            </p:nvSpPr>
            <p:spPr>
              <a:xfrm>
                <a:off x="8007096" y="2016251"/>
                <a:ext cx="1380744" cy="338328"/>
              </a:xfrm>
              <a:custGeom>
                <a:avLst/>
                <a:gdLst/>
                <a:ahLst/>
                <a:cxnLst/>
                <a:rect l="l" t="t" r="r" b="b"/>
                <a:pathLst>
                  <a:path w="1551940" h="325119">
                    <a:moveTo>
                      <a:pt x="1551432" y="324612"/>
                    </a:moveTo>
                    <a:lnTo>
                      <a:pt x="0" y="324612"/>
                    </a:lnTo>
                    <a:lnTo>
                      <a:pt x="0" y="0"/>
                    </a:lnTo>
                    <a:lnTo>
                      <a:pt x="1551432" y="0"/>
                    </a:lnTo>
                    <a:lnTo>
                      <a:pt x="1551432" y="324612"/>
                    </a:lnTo>
                    <a:close/>
                  </a:path>
                </a:pathLst>
              </a:custGeom>
              <a:solidFill>
                <a:srgbClr val="111C4D"/>
              </a:solidFill>
            </p:spPr>
            <p:txBody>
              <a:bodyPr wrap="square" lIns="0" tIns="0" rIns="0" bIns="0" rtlCol="0"/>
              <a:lstStyle/>
              <a:p>
                <a:endParaRPr dirty="0"/>
              </a:p>
            </p:txBody>
          </p:sp>
          <p:sp>
            <p:nvSpPr>
              <p:cNvPr id="71" name="object 18">
                <a:extLst>
                  <a:ext uri="{FF2B5EF4-FFF2-40B4-BE49-F238E27FC236}">
                    <a16:creationId xmlns:a16="http://schemas.microsoft.com/office/drawing/2014/main" id="{025592E7-E81B-EC78-9888-8DCDD0E3102B}"/>
                  </a:ext>
                </a:extLst>
              </p:cNvPr>
              <p:cNvSpPr txBox="1"/>
              <p:nvPr/>
            </p:nvSpPr>
            <p:spPr>
              <a:xfrm>
                <a:off x="8068871" y="2085693"/>
                <a:ext cx="1290074" cy="221358"/>
              </a:xfrm>
              <a:prstGeom prst="rect">
                <a:avLst/>
              </a:prstGeom>
            </p:spPr>
            <p:txBody>
              <a:bodyPr vert="horz" wrap="square" lIns="0" tIns="11430" rIns="0" bIns="0" rtlCol="0">
                <a:spAutoFit/>
              </a:bodyPr>
              <a:lstStyle/>
              <a:p>
                <a:pPr marL="12700" algn="ctr">
                  <a:spcBef>
                    <a:spcPts val="90"/>
                  </a:spcBef>
                </a:pPr>
                <a:r>
                  <a:rPr sz="1000" b="1" spc="-10" dirty="0">
                    <a:solidFill>
                      <a:srgbClr val="FFFFFF"/>
                    </a:solidFill>
                    <a:latin typeface="Arial"/>
                    <a:cs typeface="Arial"/>
                  </a:rPr>
                  <a:t>Innovation</a:t>
                </a:r>
                <a:r>
                  <a:rPr sz="1000" b="1" spc="-20" dirty="0">
                    <a:solidFill>
                      <a:srgbClr val="FFFFFF"/>
                    </a:solidFill>
                    <a:latin typeface="Arial"/>
                    <a:cs typeface="Arial"/>
                  </a:rPr>
                  <a:t> </a:t>
                </a:r>
                <a:r>
                  <a:rPr sz="1000" b="1" dirty="0">
                    <a:solidFill>
                      <a:srgbClr val="FFFFFF"/>
                    </a:solidFill>
                    <a:latin typeface="Arial"/>
                    <a:cs typeface="Arial"/>
                  </a:rPr>
                  <a:t>Steering</a:t>
                </a:r>
                <a:r>
                  <a:rPr sz="1000" b="1" spc="-10" dirty="0">
                    <a:solidFill>
                      <a:srgbClr val="FFFFFF"/>
                    </a:solidFill>
                    <a:latin typeface="Arial"/>
                    <a:cs typeface="Arial"/>
                  </a:rPr>
                  <a:t> </a:t>
                </a:r>
                <a:r>
                  <a:rPr sz="1000" b="1" spc="-20" dirty="0">
                    <a:solidFill>
                      <a:srgbClr val="FFFFFF"/>
                    </a:solidFill>
                    <a:latin typeface="Arial"/>
                    <a:cs typeface="Arial"/>
                  </a:rPr>
                  <a:t>Group</a:t>
                </a:r>
                <a:endParaRPr sz="1000" dirty="0">
                  <a:latin typeface="Arial"/>
                  <a:cs typeface="Arial"/>
                </a:endParaRPr>
              </a:p>
            </p:txBody>
          </p:sp>
        </p:grpSp>
        <p:sp>
          <p:nvSpPr>
            <p:cNvPr id="24" name="object 5">
              <a:extLst>
                <a:ext uri="{FF2B5EF4-FFF2-40B4-BE49-F238E27FC236}">
                  <a16:creationId xmlns:a16="http://schemas.microsoft.com/office/drawing/2014/main" id="{CC4AB858-54D5-3FEE-EAD1-0552CC7DB634}"/>
                </a:ext>
              </a:extLst>
            </p:cNvPr>
            <p:cNvSpPr txBox="1">
              <a:spLocks/>
            </p:cNvSpPr>
            <p:nvPr/>
          </p:nvSpPr>
          <p:spPr>
            <a:xfrm>
              <a:off x="2365199" y="2498665"/>
              <a:ext cx="1384300" cy="316942"/>
            </a:xfrm>
            <a:prstGeom prst="rect">
              <a:avLst/>
            </a:prstGeom>
            <a:solidFill>
              <a:srgbClr val="111C4D"/>
            </a:solidFill>
          </p:spPr>
          <p:txBody>
            <a:bodyPr vert="horz" wrap="square" lIns="0" tIns="0" rIns="0" bIns="0" rtlCol="0" anchor="ctr" anchorCtr="0">
              <a:spAutoFit/>
            </a:bodyPr>
            <a:lstStyle/>
            <a:p>
              <a:pPr marL="12700" algn="ctr">
                <a:spcBef>
                  <a:spcPts val="90"/>
                </a:spcBef>
              </a:pPr>
              <a:r>
                <a:rPr lang="en-US" sz="1000" b="1" dirty="0">
                  <a:solidFill>
                    <a:srgbClr val="FFFFFF"/>
                  </a:solidFill>
                  <a:latin typeface="Arial"/>
                  <a:cs typeface="Arial"/>
                </a:rPr>
                <a:t>Defense</a:t>
              </a:r>
              <a:r>
                <a:rPr lang="en-US" sz="1000" b="1" spc="-20" dirty="0">
                  <a:solidFill>
                    <a:srgbClr val="FFFFFF"/>
                  </a:solidFill>
                  <a:latin typeface="Arial"/>
                  <a:cs typeface="Arial"/>
                </a:rPr>
                <a:t> </a:t>
              </a:r>
              <a:r>
                <a:rPr lang="en-US" sz="1000" b="1" spc="-10" dirty="0">
                  <a:solidFill>
                    <a:srgbClr val="FFFFFF"/>
                  </a:solidFill>
                  <a:latin typeface="Arial"/>
                  <a:cs typeface="Arial"/>
                </a:rPr>
                <a:t>Innovation Board</a:t>
              </a:r>
              <a:endParaRPr lang="en-US" sz="1000" dirty="0">
                <a:latin typeface="Arial"/>
                <a:cs typeface="Arial"/>
              </a:endParaRPr>
            </a:p>
          </p:txBody>
        </p:sp>
        <p:sp>
          <p:nvSpPr>
            <p:cNvPr id="25" name="object 5">
              <a:extLst>
                <a:ext uri="{FF2B5EF4-FFF2-40B4-BE49-F238E27FC236}">
                  <a16:creationId xmlns:a16="http://schemas.microsoft.com/office/drawing/2014/main" id="{B735A995-6C5C-94B3-B262-E67CDF0F66F7}"/>
                </a:ext>
              </a:extLst>
            </p:cNvPr>
            <p:cNvSpPr txBox="1">
              <a:spLocks/>
            </p:cNvSpPr>
            <p:nvPr/>
          </p:nvSpPr>
          <p:spPr>
            <a:xfrm>
              <a:off x="4264185" y="2956987"/>
              <a:ext cx="1384300" cy="316942"/>
            </a:xfrm>
            <a:prstGeom prst="rect">
              <a:avLst/>
            </a:prstGeom>
            <a:solidFill>
              <a:srgbClr val="111C4D"/>
            </a:solidFill>
          </p:spPr>
          <p:txBody>
            <a:bodyPr vert="horz" wrap="square" lIns="0" tIns="0" rIns="0" bIns="0" rtlCol="0" anchor="ctr" anchorCtr="0">
              <a:spAutoFit/>
            </a:bodyPr>
            <a:lstStyle/>
            <a:p>
              <a:pPr marL="6350" algn="ctr">
                <a:spcBef>
                  <a:spcPts val="170"/>
                </a:spcBef>
              </a:pPr>
              <a:r>
                <a:rPr lang="en-US" sz="1000" b="1" spc="-10" dirty="0">
                  <a:solidFill>
                    <a:srgbClr val="FFFFFF"/>
                  </a:solidFill>
                  <a:latin typeface="Arial"/>
                  <a:cs typeface="Arial"/>
                </a:rPr>
                <a:t>Business Operations</a:t>
              </a:r>
              <a:endParaRPr lang="en-US" sz="1000" dirty="0">
                <a:latin typeface="Arial"/>
                <a:cs typeface="Arial"/>
              </a:endParaRPr>
            </a:p>
          </p:txBody>
        </p:sp>
        <p:cxnSp>
          <p:nvCxnSpPr>
            <p:cNvPr id="26" name="Straight Connector 25">
              <a:extLst>
                <a:ext uri="{FF2B5EF4-FFF2-40B4-BE49-F238E27FC236}">
                  <a16:creationId xmlns:a16="http://schemas.microsoft.com/office/drawing/2014/main" id="{D41E8165-EAE8-43DA-4F87-43D9D7041512}"/>
                </a:ext>
              </a:extLst>
            </p:cNvPr>
            <p:cNvCxnSpPr/>
            <p:nvPr/>
          </p:nvCxnSpPr>
          <p:spPr>
            <a:xfrm>
              <a:off x="4766875" y="3425192"/>
              <a:ext cx="45075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96852A-C3ED-03D4-692B-FC0532C4E482}"/>
                </a:ext>
              </a:extLst>
            </p:cNvPr>
            <p:cNvCxnSpPr/>
            <p:nvPr/>
          </p:nvCxnSpPr>
          <p:spPr>
            <a:xfrm>
              <a:off x="2833300" y="3425192"/>
              <a:ext cx="45075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622AE2D-0348-C9D5-C58E-76A5B300A08A}"/>
                </a:ext>
              </a:extLst>
            </p:cNvPr>
            <p:cNvCxnSpPr>
              <a:cxnSpLocks/>
            </p:cNvCxnSpPr>
            <p:nvPr/>
          </p:nvCxnSpPr>
          <p:spPr>
            <a:xfrm flipH="1" flipV="1">
              <a:off x="6005611" y="2777492"/>
              <a:ext cx="17059" cy="115051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7A3A874-EDFA-6980-50C4-F674E430A8C4}"/>
                </a:ext>
              </a:extLst>
            </p:cNvPr>
            <p:cNvGrpSpPr/>
            <p:nvPr/>
          </p:nvGrpSpPr>
          <p:grpSpPr>
            <a:xfrm>
              <a:off x="3620644" y="3921767"/>
              <a:ext cx="4799946" cy="194169"/>
              <a:chOff x="4781469" y="3689214"/>
              <a:chExt cx="4799946" cy="194169"/>
            </a:xfrm>
          </p:grpSpPr>
          <p:cxnSp>
            <p:nvCxnSpPr>
              <p:cNvPr id="65" name="Straight Connector 64">
                <a:extLst>
                  <a:ext uri="{FF2B5EF4-FFF2-40B4-BE49-F238E27FC236}">
                    <a16:creationId xmlns:a16="http://schemas.microsoft.com/office/drawing/2014/main" id="{EE0EA9A0-2702-8170-25D0-EF3EEE862828}"/>
                  </a:ext>
                </a:extLst>
              </p:cNvPr>
              <p:cNvCxnSpPr>
                <a:cxnSpLocks/>
              </p:cNvCxnSpPr>
              <p:nvPr/>
            </p:nvCxnSpPr>
            <p:spPr>
              <a:xfrm flipV="1">
                <a:off x="9574779" y="3694607"/>
                <a:ext cx="0" cy="1828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4C85A1C-90EA-5880-4258-2332FF07CA6A}"/>
                  </a:ext>
                </a:extLst>
              </p:cNvPr>
              <p:cNvCxnSpPr>
                <a:cxnSpLocks/>
              </p:cNvCxnSpPr>
              <p:nvPr/>
            </p:nvCxnSpPr>
            <p:spPr>
              <a:xfrm flipV="1">
                <a:off x="4781469" y="3689214"/>
                <a:ext cx="0" cy="1828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7135836-7502-92B6-702B-025803272B9A}"/>
                  </a:ext>
                </a:extLst>
              </p:cNvPr>
              <p:cNvCxnSpPr>
                <a:cxnSpLocks/>
              </p:cNvCxnSpPr>
              <p:nvPr/>
            </p:nvCxnSpPr>
            <p:spPr>
              <a:xfrm flipV="1">
                <a:off x="7174855" y="3700503"/>
                <a:ext cx="0" cy="1828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098F42F-F85E-B684-1B01-25D754A67602}"/>
                  </a:ext>
                </a:extLst>
              </p:cNvPr>
              <p:cNvCxnSpPr>
                <a:cxnSpLocks/>
              </p:cNvCxnSpPr>
              <p:nvPr/>
            </p:nvCxnSpPr>
            <p:spPr>
              <a:xfrm>
                <a:off x="5863468" y="3693685"/>
                <a:ext cx="371794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5C7886B-7EE0-A48D-B016-6658BFA372CC}"/>
                  </a:ext>
                </a:extLst>
              </p:cNvPr>
              <p:cNvCxnSpPr>
                <a:cxnSpLocks/>
              </p:cNvCxnSpPr>
              <p:nvPr/>
            </p:nvCxnSpPr>
            <p:spPr>
              <a:xfrm>
                <a:off x="4788580" y="3693685"/>
                <a:ext cx="40912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37F438B-38A1-3085-0F73-A432FB7E8C4E}"/>
                </a:ext>
              </a:extLst>
            </p:cNvPr>
            <p:cNvGrpSpPr/>
            <p:nvPr/>
          </p:nvGrpSpPr>
          <p:grpSpPr>
            <a:xfrm>
              <a:off x="1526611" y="3352747"/>
              <a:ext cx="1852931" cy="493069"/>
              <a:chOff x="2218944" y="2899355"/>
              <a:chExt cx="1852931" cy="493069"/>
            </a:xfrm>
          </p:grpSpPr>
          <p:grpSp>
            <p:nvGrpSpPr>
              <p:cNvPr id="61" name="Group 60">
                <a:extLst>
                  <a:ext uri="{FF2B5EF4-FFF2-40B4-BE49-F238E27FC236}">
                    <a16:creationId xmlns:a16="http://schemas.microsoft.com/office/drawing/2014/main" id="{C0B71851-92BA-7EFA-A67D-42B69F535FF0}"/>
                  </a:ext>
                </a:extLst>
              </p:cNvPr>
              <p:cNvGrpSpPr/>
              <p:nvPr/>
            </p:nvGrpSpPr>
            <p:grpSpPr>
              <a:xfrm>
                <a:off x="2872360" y="3049524"/>
                <a:ext cx="1199515" cy="342900"/>
                <a:chOff x="1624585" y="3049524"/>
                <a:chExt cx="1199515" cy="342900"/>
              </a:xfrm>
            </p:grpSpPr>
            <p:sp>
              <p:nvSpPr>
                <p:cNvPr id="63" name="object 13">
                  <a:extLst>
                    <a:ext uri="{FF2B5EF4-FFF2-40B4-BE49-F238E27FC236}">
                      <a16:creationId xmlns:a16="http://schemas.microsoft.com/office/drawing/2014/main" id="{7E942386-6144-FFC4-A009-5AA948C7354C}"/>
                    </a:ext>
                  </a:extLst>
                </p:cNvPr>
                <p:cNvSpPr/>
                <p:nvPr/>
              </p:nvSpPr>
              <p:spPr>
                <a:xfrm>
                  <a:off x="1624585" y="3049524"/>
                  <a:ext cx="1199515" cy="342900"/>
                </a:xfrm>
                <a:custGeom>
                  <a:avLst/>
                  <a:gdLst/>
                  <a:ahLst/>
                  <a:cxnLst/>
                  <a:rect l="l" t="t" r="r" b="b"/>
                  <a:pathLst>
                    <a:path w="1199515" h="342900">
                      <a:moveTo>
                        <a:pt x="1199387" y="342900"/>
                      </a:moveTo>
                      <a:lnTo>
                        <a:pt x="0" y="342900"/>
                      </a:lnTo>
                      <a:lnTo>
                        <a:pt x="0" y="0"/>
                      </a:lnTo>
                      <a:lnTo>
                        <a:pt x="1199387" y="0"/>
                      </a:lnTo>
                      <a:lnTo>
                        <a:pt x="1199387" y="342900"/>
                      </a:lnTo>
                      <a:close/>
                    </a:path>
                  </a:pathLst>
                </a:custGeom>
                <a:solidFill>
                  <a:srgbClr val="265BAA"/>
                </a:solidFill>
              </p:spPr>
              <p:txBody>
                <a:bodyPr wrap="square" lIns="0" tIns="0" rIns="0" bIns="0" rtlCol="0"/>
                <a:lstStyle/>
                <a:p>
                  <a:endParaRPr dirty="0"/>
                </a:p>
              </p:txBody>
            </p:sp>
            <p:sp>
              <p:nvSpPr>
                <p:cNvPr id="64" name="object 14">
                  <a:extLst>
                    <a:ext uri="{FF2B5EF4-FFF2-40B4-BE49-F238E27FC236}">
                      <a16:creationId xmlns:a16="http://schemas.microsoft.com/office/drawing/2014/main" id="{949C0464-DF81-032C-14B0-533E3BA73B44}"/>
                    </a:ext>
                  </a:extLst>
                </p:cNvPr>
                <p:cNvSpPr txBox="1"/>
                <p:nvPr/>
              </p:nvSpPr>
              <p:spPr>
                <a:xfrm>
                  <a:off x="1733829" y="3081385"/>
                  <a:ext cx="983615" cy="223137"/>
                </a:xfrm>
                <a:prstGeom prst="rect">
                  <a:avLst/>
                </a:prstGeom>
              </p:spPr>
              <p:txBody>
                <a:bodyPr vert="horz" wrap="square" lIns="0" tIns="13970" rIns="0" bIns="0" rtlCol="0">
                  <a:spAutoFit/>
                </a:bodyPr>
                <a:lstStyle/>
                <a:p>
                  <a:pPr algn="ctr">
                    <a:spcBef>
                      <a:spcPts val="110"/>
                    </a:spcBef>
                  </a:pPr>
                  <a:r>
                    <a:rPr sz="1000" b="1" dirty="0">
                      <a:solidFill>
                        <a:srgbClr val="FFFFFF"/>
                      </a:solidFill>
                      <a:latin typeface="Arial"/>
                      <a:cs typeface="Arial"/>
                    </a:rPr>
                    <a:t>Missile</a:t>
                  </a:r>
                  <a:r>
                    <a:rPr sz="1000" b="1" spc="35" dirty="0">
                      <a:solidFill>
                        <a:srgbClr val="FFFFFF"/>
                      </a:solidFill>
                      <a:latin typeface="Arial"/>
                      <a:cs typeface="Arial"/>
                    </a:rPr>
                    <a:t> </a:t>
                  </a:r>
                  <a:r>
                    <a:rPr sz="1000" b="1" dirty="0">
                      <a:solidFill>
                        <a:srgbClr val="FFFFFF"/>
                      </a:solidFill>
                      <a:latin typeface="Arial"/>
                      <a:cs typeface="Arial"/>
                    </a:rPr>
                    <a:t>Defense</a:t>
                  </a:r>
                  <a:r>
                    <a:rPr sz="1000" b="1" spc="10" dirty="0">
                      <a:solidFill>
                        <a:srgbClr val="FFFFFF"/>
                      </a:solidFill>
                      <a:latin typeface="Arial"/>
                      <a:cs typeface="Arial"/>
                    </a:rPr>
                    <a:t> </a:t>
                  </a:r>
                  <a:r>
                    <a:rPr sz="1000" b="1" spc="-10" dirty="0">
                      <a:solidFill>
                        <a:srgbClr val="FFFFFF"/>
                      </a:solidFill>
                      <a:latin typeface="Arial"/>
                      <a:cs typeface="Arial"/>
                    </a:rPr>
                    <a:t>Agency</a:t>
                  </a:r>
                  <a:endParaRPr sz="1000" dirty="0">
                    <a:latin typeface="Arial"/>
                    <a:cs typeface="Arial"/>
                  </a:endParaRPr>
                </a:p>
              </p:txBody>
            </p:sp>
          </p:grpSp>
          <p:sp>
            <p:nvSpPr>
              <p:cNvPr id="62" name="Rectangle 61">
                <a:extLst>
                  <a:ext uri="{FF2B5EF4-FFF2-40B4-BE49-F238E27FC236}">
                    <a16:creationId xmlns:a16="http://schemas.microsoft.com/office/drawing/2014/main" id="{8E9C1AD1-6E50-7DE5-20C3-6459D9DCC26B}"/>
                  </a:ext>
                </a:extLst>
              </p:cNvPr>
              <p:cNvSpPr/>
              <p:nvPr/>
            </p:nvSpPr>
            <p:spPr>
              <a:xfrm>
                <a:off x="2218944" y="2899355"/>
                <a:ext cx="1292616" cy="14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1" name="Straight Connector 30">
              <a:extLst>
                <a:ext uri="{FF2B5EF4-FFF2-40B4-BE49-F238E27FC236}">
                  <a16:creationId xmlns:a16="http://schemas.microsoft.com/office/drawing/2014/main" id="{80BA35DA-E850-F309-4A14-F9566A23F297}"/>
                </a:ext>
              </a:extLst>
            </p:cNvPr>
            <p:cNvCxnSpPr/>
            <p:nvPr/>
          </p:nvCxnSpPr>
          <p:spPr>
            <a:xfrm>
              <a:off x="5648485" y="3110867"/>
              <a:ext cx="36576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7055D5-3715-9EE7-CAD2-5AD3BC3008E3}"/>
                </a:ext>
              </a:extLst>
            </p:cNvPr>
            <p:cNvCxnSpPr>
              <a:cxnSpLocks/>
            </p:cNvCxnSpPr>
            <p:nvPr/>
          </p:nvCxnSpPr>
          <p:spPr>
            <a:xfrm>
              <a:off x="4281647" y="2426209"/>
              <a:ext cx="34857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object 11">
              <a:extLst>
                <a:ext uri="{FF2B5EF4-FFF2-40B4-BE49-F238E27FC236}">
                  <a16:creationId xmlns:a16="http://schemas.microsoft.com/office/drawing/2014/main" id="{50F3368C-DB4D-93A9-6BF6-CC3A7AAA9096}"/>
                </a:ext>
              </a:extLst>
            </p:cNvPr>
            <p:cNvSpPr/>
            <p:nvPr/>
          </p:nvSpPr>
          <p:spPr>
            <a:xfrm>
              <a:off x="4765485" y="3509032"/>
              <a:ext cx="1197864" cy="340360"/>
            </a:xfrm>
            <a:custGeom>
              <a:avLst/>
              <a:gdLst/>
              <a:ahLst/>
              <a:cxnLst/>
              <a:rect l="l" t="t" r="r" b="b"/>
              <a:pathLst>
                <a:path w="1222375" h="340360">
                  <a:moveTo>
                    <a:pt x="1222247" y="339851"/>
                  </a:moveTo>
                  <a:lnTo>
                    <a:pt x="0" y="339851"/>
                  </a:lnTo>
                  <a:lnTo>
                    <a:pt x="0" y="0"/>
                  </a:lnTo>
                  <a:lnTo>
                    <a:pt x="1222247" y="0"/>
                  </a:lnTo>
                  <a:lnTo>
                    <a:pt x="1222247" y="339851"/>
                  </a:lnTo>
                  <a:close/>
                </a:path>
              </a:pathLst>
            </a:custGeom>
            <a:solidFill>
              <a:srgbClr val="111C4D"/>
            </a:solidFill>
          </p:spPr>
          <p:txBody>
            <a:bodyPr wrap="square" lIns="0" tIns="0" rIns="0" bIns="0" rtlCol="0"/>
            <a:lstStyle/>
            <a:p>
              <a:endParaRPr dirty="0"/>
            </a:p>
          </p:txBody>
        </p:sp>
        <p:sp>
          <p:nvSpPr>
            <p:cNvPr id="34" name="object 10">
              <a:extLst>
                <a:ext uri="{FF2B5EF4-FFF2-40B4-BE49-F238E27FC236}">
                  <a16:creationId xmlns:a16="http://schemas.microsoft.com/office/drawing/2014/main" id="{BA49C920-18E8-E733-8F32-B63676BB297F}"/>
                </a:ext>
              </a:extLst>
            </p:cNvPr>
            <p:cNvSpPr txBox="1"/>
            <p:nvPr/>
          </p:nvSpPr>
          <p:spPr>
            <a:xfrm>
              <a:off x="4790096" y="3560828"/>
              <a:ext cx="1151255" cy="223137"/>
            </a:xfrm>
            <a:prstGeom prst="rect">
              <a:avLst/>
            </a:prstGeom>
            <a:noFill/>
          </p:spPr>
          <p:txBody>
            <a:bodyPr vert="horz" wrap="square" lIns="0" tIns="13970" rIns="0" bIns="0" rtlCol="0">
              <a:spAutoFit/>
            </a:bodyPr>
            <a:lstStyle/>
            <a:p>
              <a:pPr algn="ctr">
                <a:spcBef>
                  <a:spcPts val="110"/>
                </a:spcBef>
              </a:pPr>
              <a:r>
                <a:rPr lang="en-US" sz="1000" b="1" dirty="0">
                  <a:solidFill>
                    <a:srgbClr val="FFFFFF"/>
                  </a:solidFill>
                  <a:latin typeface="Arial"/>
                  <a:cs typeface="Arial"/>
                </a:rPr>
                <a:t>Systems Engineering and Architecture</a:t>
              </a:r>
              <a:endParaRPr sz="1000" dirty="0">
                <a:latin typeface="Arial"/>
                <a:cs typeface="Arial"/>
              </a:endParaRPr>
            </a:p>
          </p:txBody>
        </p:sp>
        <p:grpSp>
          <p:nvGrpSpPr>
            <p:cNvPr id="35" name="Group 34">
              <a:extLst>
                <a:ext uri="{FF2B5EF4-FFF2-40B4-BE49-F238E27FC236}">
                  <a16:creationId xmlns:a16="http://schemas.microsoft.com/office/drawing/2014/main" id="{8D2E0BED-C752-10D6-4137-857B3BC4F2D5}"/>
                </a:ext>
              </a:extLst>
            </p:cNvPr>
            <p:cNvGrpSpPr/>
            <p:nvPr/>
          </p:nvGrpSpPr>
          <p:grpSpPr>
            <a:xfrm>
              <a:off x="6639391" y="4831418"/>
              <a:ext cx="3600579" cy="369187"/>
              <a:chOff x="6569724" y="4587576"/>
              <a:chExt cx="3600579" cy="369187"/>
            </a:xfrm>
            <a:solidFill>
              <a:schemeClr val="bg1">
                <a:lumMod val="85000"/>
              </a:schemeClr>
            </a:solidFill>
          </p:grpSpPr>
          <p:sp>
            <p:nvSpPr>
              <p:cNvPr id="58" name="Rectangle 13">
                <a:extLst>
                  <a:ext uri="{FF2B5EF4-FFF2-40B4-BE49-F238E27FC236}">
                    <a16:creationId xmlns:a16="http://schemas.microsoft.com/office/drawing/2014/main" id="{5AA6DA2D-3214-A82C-FF2A-0AA79D549945}"/>
                  </a:ext>
                </a:extLst>
              </p:cNvPr>
              <p:cNvSpPr>
                <a:spLocks noChangeArrowheads="1"/>
              </p:cNvSpPr>
              <p:nvPr/>
            </p:nvSpPr>
            <p:spPr bwMode="auto">
              <a:xfrm>
                <a:off x="6569724" y="4587576"/>
                <a:ext cx="1097184" cy="366596"/>
              </a:xfrm>
              <a:prstGeom prst="rect">
                <a:avLst/>
              </a:prstGeom>
              <a:grpFill/>
              <a:ln w="12700">
                <a:solidFill>
                  <a:schemeClr val="tx1"/>
                </a:solidFill>
                <a:miter lim="800000"/>
                <a:headEnd/>
                <a:tailEnd/>
              </a:ln>
            </p:spPr>
            <p:txBody>
              <a:bodyPr wrap="square" tIns="48006" anchor="ctr" anchorCtr="0"/>
              <a:lstStyle/>
              <a:p>
                <a:pPr marL="0" marR="0" lvl="0" indent="0" algn="ctr" defTabSz="987552"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111C4E"/>
                    </a:solidFill>
                    <a:effectLst/>
                    <a:uLnTx/>
                    <a:uFillTx/>
                    <a:latin typeface="Arial" panose="020B0604020202020204" pitchFamily="34" charset="0"/>
                    <a:cs typeface="Arial" panose="020B0604020202020204" pitchFamily="34" charset="0"/>
                  </a:rPr>
                  <a:t>DASD (Multi-Domain </a:t>
                </a:r>
              </a:p>
              <a:p>
                <a:pPr marL="0" marR="0" lvl="0" indent="0" algn="ctr" defTabSz="987552"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111C4E"/>
                    </a:solidFill>
                    <a:effectLst/>
                    <a:uLnTx/>
                    <a:uFillTx/>
                    <a:latin typeface="Arial" panose="020B0604020202020204" pitchFamily="34" charset="0"/>
                    <a:cs typeface="Arial" panose="020B0604020202020204" pitchFamily="34" charset="0"/>
                  </a:rPr>
                  <a:t>Joint Operations)</a:t>
                </a:r>
              </a:p>
            </p:txBody>
          </p:sp>
          <p:sp>
            <p:nvSpPr>
              <p:cNvPr id="59" name="Rectangle 13">
                <a:extLst>
                  <a:ext uri="{FF2B5EF4-FFF2-40B4-BE49-F238E27FC236}">
                    <a16:creationId xmlns:a16="http://schemas.microsoft.com/office/drawing/2014/main" id="{B6BEA77C-0F73-FCD8-DE5C-FC7CEEF8A928}"/>
                  </a:ext>
                </a:extLst>
              </p:cNvPr>
              <p:cNvSpPr>
                <a:spLocks noChangeArrowheads="1"/>
              </p:cNvSpPr>
              <p:nvPr/>
            </p:nvSpPr>
            <p:spPr bwMode="auto">
              <a:xfrm>
                <a:off x="7737658" y="4590167"/>
                <a:ext cx="1163431" cy="366596"/>
              </a:xfrm>
              <a:prstGeom prst="rect">
                <a:avLst/>
              </a:prstGeom>
              <a:grpFill/>
              <a:ln w="12700">
                <a:solidFill>
                  <a:schemeClr val="tx1"/>
                </a:solidFill>
                <a:miter lim="800000"/>
                <a:headEnd/>
                <a:tailEnd/>
              </a:ln>
            </p:spPr>
            <p:txBody>
              <a:bodyPr wrap="square" tIns="48006" anchor="ctr" anchorCtr="0"/>
              <a:lstStyle/>
              <a:p>
                <a:pPr lvl="0" algn="ctr" defTabSz="987552" fontAlgn="base">
                  <a:spcBef>
                    <a:spcPct val="0"/>
                  </a:spcBef>
                  <a:spcAft>
                    <a:spcPct val="0"/>
                  </a:spcAft>
                  <a:defRPr/>
                </a:pPr>
                <a:r>
                  <a:rPr lang="en-US" sz="1000" b="1" kern="0" dirty="0">
                    <a:solidFill>
                      <a:srgbClr val="111C4E"/>
                    </a:solidFill>
                    <a:latin typeface="Arial" panose="020B0604020202020204" pitchFamily="34" charset="0"/>
                    <a:cs typeface="Arial" panose="020B0604020202020204" pitchFamily="34" charset="0"/>
                  </a:rPr>
                  <a:t>DASD (Prototyping &amp; Experimentation)</a:t>
                </a:r>
              </a:p>
            </p:txBody>
          </p:sp>
          <p:sp>
            <p:nvSpPr>
              <p:cNvPr id="60" name="Rectangle 13">
                <a:extLst>
                  <a:ext uri="{FF2B5EF4-FFF2-40B4-BE49-F238E27FC236}">
                    <a16:creationId xmlns:a16="http://schemas.microsoft.com/office/drawing/2014/main" id="{51A09049-9F19-45AC-2C7B-AD34F513826D}"/>
                  </a:ext>
                </a:extLst>
              </p:cNvPr>
              <p:cNvSpPr>
                <a:spLocks noChangeArrowheads="1"/>
              </p:cNvSpPr>
              <p:nvPr/>
            </p:nvSpPr>
            <p:spPr bwMode="auto">
              <a:xfrm>
                <a:off x="8962288" y="4590167"/>
                <a:ext cx="1208015" cy="366596"/>
              </a:xfrm>
              <a:prstGeom prst="rect">
                <a:avLst/>
              </a:prstGeom>
              <a:grpFill/>
              <a:ln w="12700">
                <a:solidFill>
                  <a:schemeClr val="tx1"/>
                </a:solidFill>
                <a:miter lim="800000"/>
                <a:headEnd/>
                <a:tailEnd/>
              </a:ln>
            </p:spPr>
            <p:txBody>
              <a:bodyPr wrap="square" tIns="48006" anchor="ctr" anchorCtr="0"/>
              <a:lstStyle/>
              <a:p>
                <a:pPr marL="0" marR="0" lvl="0" indent="0" algn="ctr" defTabSz="987552" eaLnBrk="1" fontAlgn="base" latinLnBrk="0" hangingPunct="1">
                  <a:lnSpc>
                    <a:spcPts val="65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111C4E"/>
                    </a:solidFill>
                    <a:effectLst/>
                    <a:uLnTx/>
                    <a:uFillTx/>
                    <a:latin typeface="Arial" panose="020B0604020202020204" pitchFamily="34" charset="0"/>
                    <a:cs typeface="Arial" panose="020B0604020202020204" pitchFamily="34" charset="0"/>
                  </a:rPr>
                  <a:t>DASD (Mission Integration)</a:t>
                </a:r>
              </a:p>
            </p:txBody>
          </p:sp>
        </p:grpSp>
        <p:grpSp>
          <p:nvGrpSpPr>
            <p:cNvPr id="36" name="Group 35">
              <a:extLst>
                <a:ext uri="{FF2B5EF4-FFF2-40B4-BE49-F238E27FC236}">
                  <a16:creationId xmlns:a16="http://schemas.microsoft.com/office/drawing/2014/main" id="{D42D3630-81A0-E3F0-337B-6661B69F7F28}"/>
                </a:ext>
              </a:extLst>
            </p:cNvPr>
            <p:cNvGrpSpPr/>
            <p:nvPr/>
          </p:nvGrpSpPr>
          <p:grpSpPr>
            <a:xfrm>
              <a:off x="6983190" y="4716507"/>
              <a:ext cx="2547702" cy="115340"/>
              <a:chOff x="2233767" y="3677422"/>
              <a:chExt cx="2547702" cy="184129"/>
            </a:xfrm>
          </p:grpSpPr>
          <p:cxnSp>
            <p:nvCxnSpPr>
              <p:cNvPr id="54" name="Straight Connector 53">
                <a:extLst>
                  <a:ext uri="{FF2B5EF4-FFF2-40B4-BE49-F238E27FC236}">
                    <a16:creationId xmlns:a16="http://schemas.microsoft.com/office/drawing/2014/main" id="{8410AAFF-8103-C24F-9996-D31FBD924E34}"/>
                  </a:ext>
                </a:extLst>
              </p:cNvPr>
              <p:cNvCxnSpPr>
                <a:cxnSpLocks/>
              </p:cNvCxnSpPr>
              <p:nvPr/>
            </p:nvCxnSpPr>
            <p:spPr>
              <a:xfrm flipV="1">
                <a:off x="4781469" y="3678671"/>
                <a:ext cx="0" cy="1828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6525DA7-4521-0324-533B-5730B175D828}"/>
                  </a:ext>
                </a:extLst>
              </p:cNvPr>
              <p:cNvCxnSpPr>
                <a:cxnSpLocks/>
              </p:cNvCxnSpPr>
              <p:nvPr/>
            </p:nvCxnSpPr>
            <p:spPr>
              <a:xfrm flipV="1">
                <a:off x="2233767" y="3677422"/>
                <a:ext cx="0" cy="1828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B68F487-9602-9A66-0D8C-05BF1F62B660}"/>
                  </a:ext>
                </a:extLst>
              </p:cNvPr>
              <p:cNvCxnSpPr>
                <a:cxnSpLocks/>
              </p:cNvCxnSpPr>
              <p:nvPr/>
            </p:nvCxnSpPr>
            <p:spPr>
              <a:xfrm>
                <a:off x="2233767" y="3689214"/>
                <a:ext cx="254770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BF08711A-3993-63AB-13FA-A92EA09BD4E6}"/>
                </a:ext>
              </a:extLst>
            </p:cNvPr>
            <p:cNvCxnSpPr>
              <a:cxnSpLocks/>
            </p:cNvCxnSpPr>
            <p:nvPr/>
          </p:nvCxnSpPr>
          <p:spPr>
            <a:xfrm flipV="1">
              <a:off x="8411618" y="4551248"/>
              <a:ext cx="0" cy="27432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2CF85B6C-6F1E-8A45-AACE-116A494CF8C3}"/>
                </a:ext>
              </a:extLst>
            </p:cNvPr>
            <p:cNvGrpSpPr/>
            <p:nvPr/>
          </p:nvGrpSpPr>
          <p:grpSpPr>
            <a:xfrm>
              <a:off x="2468300" y="4048889"/>
              <a:ext cx="7090736" cy="525410"/>
              <a:chOff x="3662990" y="4030827"/>
              <a:chExt cx="7090736" cy="525410"/>
            </a:xfrm>
          </p:grpSpPr>
          <p:grpSp>
            <p:nvGrpSpPr>
              <p:cNvPr id="44" name="Group 43">
                <a:extLst>
                  <a:ext uri="{FF2B5EF4-FFF2-40B4-BE49-F238E27FC236}">
                    <a16:creationId xmlns:a16="http://schemas.microsoft.com/office/drawing/2014/main" id="{ED2F2FAE-5817-FC02-2C82-8689D1C11C8F}"/>
                  </a:ext>
                </a:extLst>
              </p:cNvPr>
              <p:cNvGrpSpPr/>
              <p:nvPr/>
            </p:nvGrpSpPr>
            <p:grpSpPr>
              <a:xfrm>
                <a:off x="6065901" y="4035400"/>
                <a:ext cx="2231390" cy="520065"/>
                <a:chOff x="6437376" y="3514345"/>
                <a:chExt cx="2231390" cy="520065"/>
              </a:xfrm>
            </p:grpSpPr>
            <p:sp>
              <p:nvSpPr>
                <p:cNvPr id="51" name="object 82">
                  <a:extLst>
                    <a:ext uri="{FF2B5EF4-FFF2-40B4-BE49-F238E27FC236}">
                      <a16:creationId xmlns:a16="http://schemas.microsoft.com/office/drawing/2014/main" id="{9F4BAC77-0FD5-65A7-CB7D-DDA6682E5EBA}"/>
                    </a:ext>
                  </a:extLst>
                </p:cNvPr>
                <p:cNvSpPr/>
                <p:nvPr/>
              </p:nvSpPr>
              <p:spPr>
                <a:xfrm>
                  <a:off x="6437376" y="3514345"/>
                  <a:ext cx="2231390" cy="520065"/>
                </a:xfrm>
                <a:custGeom>
                  <a:avLst/>
                  <a:gdLst/>
                  <a:ahLst/>
                  <a:cxnLst/>
                  <a:rect l="l" t="t" r="r" b="b"/>
                  <a:pathLst>
                    <a:path w="2231390" h="520064">
                      <a:moveTo>
                        <a:pt x="2231136" y="519683"/>
                      </a:moveTo>
                      <a:lnTo>
                        <a:pt x="0" y="519683"/>
                      </a:lnTo>
                      <a:lnTo>
                        <a:pt x="0" y="0"/>
                      </a:lnTo>
                      <a:lnTo>
                        <a:pt x="2231136" y="0"/>
                      </a:lnTo>
                      <a:lnTo>
                        <a:pt x="2231136" y="519683"/>
                      </a:lnTo>
                      <a:close/>
                    </a:path>
                  </a:pathLst>
                </a:custGeom>
                <a:solidFill>
                  <a:srgbClr val="111C4D"/>
                </a:solidFill>
              </p:spPr>
              <p:txBody>
                <a:bodyPr wrap="square" lIns="0" tIns="0" rIns="0" bIns="0" rtlCol="0"/>
                <a:lstStyle/>
                <a:p>
                  <a:endParaRPr dirty="0"/>
                </a:p>
              </p:txBody>
            </p:sp>
            <p:sp>
              <p:nvSpPr>
                <p:cNvPr id="52" name="object 84">
                  <a:extLst>
                    <a:ext uri="{FF2B5EF4-FFF2-40B4-BE49-F238E27FC236}">
                      <a16:creationId xmlns:a16="http://schemas.microsoft.com/office/drawing/2014/main" id="{52FEC340-F7E4-CD46-AA5C-6AFD210AFC81}"/>
                    </a:ext>
                  </a:extLst>
                </p:cNvPr>
                <p:cNvSpPr txBox="1"/>
                <p:nvPr/>
              </p:nvSpPr>
              <p:spPr>
                <a:xfrm>
                  <a:off x="6542120" y="3612628"/>
                  <a:ext cx="2007235" cy="265808"/>
                </a:xfrm>
                <a:prstGeom prst="rect">
                  <a:avLst/>
                </a:prstGeom>
              </p:spPr>
              <p:txBody>
                <a:bodyPr vert="horz" wrap="square" lIns="0" tIns="13970" rIns="0" bIns="0" rtlCol="0">
                  <a:spAutoFit/>
                </a:bodyPr>
                <a:lstStyle/>
                <a:p>
                  <a:pPr algn="ctr">
                    <a:spcBef>
                      <a:spcPts val="110"/>
                    </a:spcBef>
                  </a:pPr>
                  <a:r>
                    <a:rPr lang="en-US" sz="1200" b="1" dirty="0">
                      <a:solidFill>
                        <a:srgbClr val="FFFFFF"/>
                      </a:solidFill>
                      <a:latin typeface="Arial"/>
                      <a:cs typeface="Arial"/>
                    </a:rPr>
                    <a:t>Assistant Secretary of Defense for Critical Technology (ASD(CT))</a:t>
                  </a:r>
                  <a:endParaRPr sz="1200" dirty="0">
                    <a:latin typeface="Arial"/>
                    <a:cs typeface="Arial"/>
                  </a:endParaRPr>
                </a:p>
              </p:txBody>
            </p:sp>
          </p:grpSp>
          <p:grpSp>
            <p:nvGrpSpPr>
              <p:cNvPr id="45" name="Group 44">
                <a:extLst>
                  <a:ext uri="{FF2B5EF4-FFF2-40B4-BE49-F238E27FC236}">
                    <a16:creationId xmlns:a16="http://schemas.microsoft.com/office/drawing/2014/main" id="{4DF069A1-39BD-128C-536A-25E945105587}"/>
                  </a:ext>
                </a:extLst>
              </p:cNvPr>
              <p:cNvGrpSpPr/>
              <p:nvPr/>
            </p:nvGrpSpPr>
            <p:grpSpPr>
              <a:xfrm>
                <a:off x="8464551" y="4030827"/>
                <a:ext cx="2289175" cy="521334"/>
                <a:chOff x="8836026" y="3509772"/>
                <a:chExt cx="2289175" cy="521334"/>
              </a:xfrm>
            </p:grpSpPr>
            <p:sp>
              <p:nvSpPr>
                <p:cNvPr id="49" name="object 87">
                  <a:extLst>
                    <a:ext uri="{FF2B5EF4-FFF2-40B4-BE49-F238E27FC236}">
                      <a16:creationId xmlns:a16="http://schemas.microsoft.com/office/drawing/2014/main" id="{93917485-3D4D-10AD-BD72-276B5D14C487}"/>
                    </a:ext>
                  </a:extLst>
                </p:cNvPr>
                <p:cNvSpPr/>
                <p:nvPr/>
              </p:nvSpPr>
              <p:spPr>
                <a:xfrm>
                  <a:off x="8836026" y="3509772"/>
                  <a:ext cx="2289175" cy="521334"/>
                </a:xfrm>
                <a:custGeom>
                  <a:avLst/>
                  <a:gdLst/>
                  <a:ahLst/>
                  <a:cxnLst/>
                  <a:rect l="l" t="t" r="r" b="b"/>
                  <a:pathLst>
                    <a:path w="2289175" h="521335">
                      <a:moveTo>
                        <a:pt x="2289048" y="521208"/>
                      </a:moveTo>
                      <a:lnTo>
                        <a:pt x="0" y="521208"/>
                      </a:lnTo>
                      <a:lnTo>
                        <a:pt x="0" y="0"/>
                      </a:lnTo>
                      <a:lnTo>
                        <a:pt x="2289048" y="0"/>
                      </a:lnTo>
                      <a:lnTo>
                        <a:pt x="2289048" y="521208"/>
                      </a:lnTo>
                      <a:close/>
                    </a:path>
                  </a:pathLst>
                </a:custGeom>
                <a:solidFill>
                  <a:srgbClr val="111C4D"/>
                </a:solidFill>
              </p:spPr>
              <p:txBody>
                <a:bodyPr wrap="square" lIns="0" tIns="0" rIns="0" bIns="0" rtlCol="0"/>
                <a:lstStyle/>
                <a:p>
                  <a:endParaRPr dirty="0"/>
                </a:p>
              </p:txBody>
            </p:sp>
            <p:sp>
              <p:nvSpPr>
                <p:cNvPr id="50" name="object 89">
                  <a:extLst>
                    <a:ext uri="{FF2B5EF4-FFF2-40B4-BE49-F238E27FC236}">
                      <a16:creationId xmlns:a16="http://schemas.microsoft.com/office/drawing/2014/main" id="{4BD277BD-F601-10BF-D3D1-FF36A902A6B2}"/>
                    </a:ext>
                  </a:extLst>
                </p:cNvPr>
                <p:cNvSpPr txBox="1"/>
                <p:nvPr/>
              </p:nvSpPr>
              <p:spPr>
                <a:xfrm>
                  <a:off x="9003424" y="3598933"/>
                  <a:ext cx="1983105" cy="393823"/>
                </a:xfrm>
                <a:prstGeom prst="rect">
                  <a:avLst/>
                </a:prstGeom>
              </p:spPr>
              <p:txBody>
                <a:bodyPr vert="horz" wrap="square" lIns="0" tIns="13970" rIns="0" bIns="0" rtlCol="0" anchor="t">
                  <a:spAutoFit/>
                </a:bodyPr>
                <a:lstStyle/>
                <a:p>
                  <a:pPr algn="ctr">
                    <a:spcBef>
                      <a:spcPts val="110"/>
                    </a:spcBef>
                  </a:pPr>
                  <a:r>
                    <a:rPr lang="en-US" sz="1200" b="1" dirty="0">
                      <a:solidFill>
                        <a:srgbClr val="FFFFFF"/>
                      </a:solidFill>
                      <a:latin typeface="Arial"/>
                      <a:cs typeface="Arial"/>
                    </a:rPr>
                    <a:t>Assistant Secretary of Defense for Mission Capabilities (ASD(MC)) </a:t>
                  </a:r>
                  <a:endParaRPr sz="1200" dirty="0">
                    <a:latin typeface="Arial"/>
                    <a:cs typeface="Arial"/>
                  </a:endParaRPr>
                </a:p>
              </p:txBody>
            </p:sp>
          </p:grpSp>
          <p:grpSp>
            <p:nvGrpSpPr>
              <p:cNvPr id="46" name="Group 45">
                <a:extLst>
                  <a:ext uri="{FF2B5EF4-FFF2-40B4-BE49-F238E27FC236}">
                    <a16:creationId xmlns:a16="http://schemas.microsoft.com/office/drawing/2014/main" id="{760A4446-C675-6DD5-B412-A0F3FB7F94C5}"/>
                  </a:ext>
                </a:extLst>
              </p:cNvPr>
              <p:cNvGrpSpPr/>
              <p:nvPr/>
            </p:nvGrpSpPr>
            <p:grpSpPr>
              <a:xfrm>
                <a:off x="3662990" y="4036172"/>
                <a:ext cx="2231390" cy="520065"/>
                <a:chOff x="4034465" y="3515117"/>
                <a:chExt cx="2231390" cy="520065"/>
              </a:xfrm>
            </p:grpSpPr>
            <p:sp>
              <p:nvSpPr>
                <p:cNvPr id="47" name="object 82">
                  <a:extLst>
                    <a:ext uri="{FF2B5EF4-FFF2-40B4-BE49-F238E27FC236}">
                      <a16:creationId xmlns:a16="http://schemas.microsoft.com/office/drawing/2014/main" id="{A3DA0E2E-1A59-5C7D-9518-6740247F5174}"/>
                    </a:ext>
                  </a:extLst>
                </p:cNvPr>
                <p:cNvSpPr/>
                <p:nvPr/>
              </p:nvSpPr>
              <p:spPr>
                <a:xfrm>
                  <a:off x="4034465" y="3515117"/>
                  <a:ext cx="2231390" cy="520065"/>
                </a:xfrm>
                <a:custGeom>
                  <a:avLst/>
                  <a:gdLst/>
                  <a:ahLst/>
                  <a:cxnLst/>
                  <a:rect l="l" t="t" r="r" b="b"/>
                  <a:pathLst>
                    <a:path w="2231390" h="520064">
                      <a:moveTo>
                        <a:pt x="2231136" y="519683"/>
                      </a:moveTo>
                      <a:lnTo>
                        <a:pt x="0" y="519683"/>
                      </a:lnTo>
                      <a:lnTo>
                        <a:pt x="0" y="0"/>
                      </a:lnTo>
                      <a:lnTo>
                        <a:pt x="2231136" y="0"/>
                      </a:lnTo>
                      <a:lnTo>
                        <a:pt x="2231136" y="519683"/>
                      </a:lnTo>
                      <a:close/>
                    </a:path>
                  </a:pathLst>
                </a:custGeom>
                <a:solidFill>
                  <a:srgbClr val="111C4D"/>
                </a:solidFill>
              </p:spPr>
              <p:txBody>
                <a:bodyPr wrap="square" lIns="0" tIns="0" rIns="0" bIns="0" rtlCol="0"/>
                <a:lstStyle/>
                <a:p>
                  <a:endParaRPr dirty="0"/>
                </a:p>
              </p:txBody>
            </p:sp>
            <p:sp>
              <p:nvSpPr>
                <p:cNvPr id="48" name="object 44">
                  <a:extLst>
                    <a:ext uri="{FF2B5EF4-FFF2-40B4-BE49-F238E27FC236}">
                      <a16:creationId xmlns:a16="http://schemas.microsoft.com/office/drawing/2014/main" id="{A2009238-E4BC-C75B-8A9B-1DD502CB9EB3}"/>
                    </a:ext>
                  </a:extLst>
                </p:cNvPr>
                <p:cNvSpPr txBox="1"/>
                <p:nvPr/>
              </p:nvSpPr>
              <p:spPr>
                <a:xfrm>
                  <a:off x="4097192" y="3585901"/>
                  <a:ext cx="2111375" cy="393823"/>
                </a:xfrm>
                <a:prstGeom prst="rect">
                  <a:avLst/>
                </a:prstGeom>
              </p:spPr>
              <p:txBody>
                <a:bodyPr vert="horz" wrap="square" lIns="0" tIns="13970" rIns="0" bIns="0" rtlCol="0">
                  <a:spAutoFit/>
                </a:bodyPr>
                <a:lstStyle/>
                <a:p>
                  <a:pPr algn="ctr">
                    <a:lnSpc>
                      <a:spcPct val="100000"/>
                    </a:lnSpc>
                    <a:spcBef>
                      <a:spcPts val="110"/>
                    </a:spcBef>
                  </a:pPr>
                  <a:r>
                    <a:rPr lang="en-US" sz="1200" b="1" dirty="0">
                      <a:solidFill>
                        <a:srgbClr val="FFFFFF"/>
                      </a:solidFill>
                      <a:latin typeface="Arial"/>
                      <a:cs typeface="Arial"/>
                    </a:rPr>
                    <a:t>Assistant Secretary of Defense for Science and Technology (ASD(S&amp;T))</a:t>
                  </a:r>
                  <a:endParaRPr sz="1200" dirty="0">
                    <a:latin typeface="Arial"/>
                    <a:cs typeface="Arial"/>
                  </a:endParaRPr>
                </a:p>
              </p:txBody>
            </p:sp>
          </p:grpSp>
        </p:grpSp>
        <p:sp>
          <p:nvSpPr>
            <p:cNvPr id="39" name="object 17">
              <a:extLst>
                <a:ext uri="{FF2B5EF4-FFF2-40B4-BE49-F238E27FC236}">
                  <a16:creationId xmlns:a16="http://schemas.microsoft.com/office/drawing/2014/main" id="{9A7F0FDA-84DB-7704-5ECC-0B19FBDC82EF}"/>
                </a:ext>
              </a:extLst>
            </p:cNvPr>
            <p:cNvSpPr/>
            <p:nvPr/>
          </p:nvSpPr>
          <p:spPr>
            <a:xfrm>
              <a:off x="8068382" y="2260278"/>
              <a:ext cx="1380744" cy="338328"/>
            </a:xfrm>
            <a:custGeom>
              <a:avLst/>
              <a:gdLst/>
              <a:ahLst/>
              <a:cxnLst/>
              <a:rect l="l" t="t" r="r" b="b"/>
              <a:pathLst>
                <a:path w="1551940" h="325119">
                  <a:moveTo>
                    <a:pt x="1551432" y="324612"/>
                  </a:moveTo>
                  <a:lnTo>
                    <a:pt x="0" y="324612"/>
                  </a:lnTo>
                  <a:lnTo>
                    <a:pt x="0" y="0"/>
                  </a:lnTo>
                  <a:lnTo>
                    <a:pt x="1551432" y="0"/>
                  </a:lnTo>
                  <a:lnTo>
                    <a:pt x="1551432" y="324612"/>
                  </a:lnTo>
                  <a:close/>
                </a:path>
              </a:pathLst>
            </a:custGeom>
            <a:solidFill>
              <a:srgbClr val="111C4D"/>
            </a:solidFill>
          </p:spPr>
          <p:txBody>
            <a:bodyPr wrap="square" lIns="0" tIns="0" rIns="0" bIns="0" rtlCol="0" anchor="ctr" anchorCtr="0"/>
            <a:lstStyle/>
            <a:p>
              <a:pPr algn="ctr"/>
              <a:r>
                <a:rPr lang="en-US" sz="1000" b="1" dirty="0">
                  <a:solidFill>
                    <a:schemeClr val="bg1"/>
                  </a:solidFill>
                  <a:latin typeface="Arial" panose="020B0604020202020204" pitchFamily="34" charset="0"/>
                  <a:cs typeface="Arial" panose="020B0604020202020204" pitchFamily="34" charset="0"/>
                </a:rPr>
                <a:t>Office of Strategic Capital</a:t>
              </a:r>
              <a:endParaRPr sz="1000" b="1" dirty="0">
                <a:solidFill>
                  <a:schemeClr val="bg1"/>
                </a:solidFill>
                <a:latin typeface="Arial" panose="020B0604020202020204" pitchFamily="34" charset="0"/>
                <a:cs typeface="Arial" panose="020B0604020202020204" pitchFamily="34" charset="0"/>
              </a:endParaRPr>
            </a:p>
          </p:txBody>
        </p:sp>
        <p:sp>
          <p:nvSpPr>
            <p:cNvPr id="40" name="object 17">
              <a:extLst>
                <a:ext uri="{FF2B5EF4-FFF2-40B4-BE49-F238E27FC236}">
                  <a16:creationId xmlns:a16="http://schemas.microsoft.com/office/drawing/2014/main" id="{841F486C-5C4C-EEE1-4C79-47CA74B72BA3}"/>
                </a:ext>
              </a:extLst>
            </p:cNvPr>
            <p:cNvSpPr/>
            <p:nvPr/>
          </p:nvSpPr>
          <p:spPr>
            <a:xfrm>
              <a:off x="8068515" y="2692400"/>
              <a:ext cx="1380744" cy="338328"/>
            </a:xfrm>
            <a:custGeom>
              <a:avLst/>
              <a:gdLst/>
              <a:ahLst/>
              <a:cxnLst/>
              <a:rect l="l" t="t" r="r" b="b"/>
              <a:pathLst>
                <a:path w="1551940" h="325119">
                  <a:moveTo>
                    <a:pt x="1551432" y="324612"/>
                  </a:moveTo>
                  <a:lnTo>
                    <a:pt x="0" y="324612"/>
                  </a:lnTo>
                  <a:lnTo>
                    <a:pt x="0" y="0"/>
                  </a:lnTo>
                  <a:lnTo>
                    <a:pt x="1551432" y="0"/>
                  </a:lnTo>
                  <a:lnTo>
                    <a:pt x="1551432" y="324612"/>
                  </a:lnTo>
                  <a:close/>
                </a:path>
              </a:pathLst>
            </a:custGeom>
            <a:solidFill>
              <a:srgbClr val="111C4D"/>
            </a:solidFill>
          </p:spPr>
          <p:txBody>
            <a:bodyPr wrap="square" lIns="0" tIns="0" rIns="0" bIns="0" rtlCol="0" anchor="ctr" anchorCtr="0"/>
            <a:lstStyle/>
            <a:p>
              <a:pPr algn="ctr"/>
              <a:r>
                <a:rPr lang="en-US" sz="1000" b="1" dirty="0">
                  <a:solidFill>
                    <a:schemeClr val="bg1"/>
                  </a:solidFill>
                  <a:latin typeface="Arial" panose="020B0604020202020204" pitchFamily="34" charset="0"/>
                  <a:cs typeface="Arial" panose="020B0604020202020204" pitchFamily="34" charset="0"/>
                </a:rPr>
                <a:t>DIANA Board Chair</a:t>
              </a:r>
              <a:endParaRPr sz="1000" b="1" dirty="0">
                <a:solidFill>
                  <a:schemeClr val="bg1"/>
                </a:solidFill>
                <a:latin typeface="Arial" panose="020B0604020202020204" pitchFamily="34" charset="0"/>
                <a:cs typeface="Arial" panose="020B0604020202020204" pitchFamily="34" charset="0"/>
              </a:endParaRPr>
            </a:p>
          </p:txBody>
        </p:sp>
        <p:sp>
          <p:nvSpPr>
            <p:cNvPr id="41" name="object 17">
              <a:extLst>
                <a:ext uri="{FF2B5EF4-FFF2-40B4-BE49-F238E27FC236}">
                  <a16:creationId xmlns:a16="http://schemas.microsoft.com/office/drawing/2014/main" id="{03B027D0-FE2F-C05E-F164-19CBD9696623}"/>
                </a:ext>
              </a:extLst>
            </p:cNvPr>
            <p:cNvSpPr/>
            <p:nvPr/>
          </p:nvSpPr>
          <p:spPr>
            <a:xfrm>
              <a:off x="8670082" y="3514473"/>
              <a:ext cx="1197864" cy="338328"/>
            </a:xfrm>
            <a:custGeom>
              <a:avLst/>
              <a:gdLst/>
              <a:ahLst/>
              <a:cxnLst/>
              <a:rect l="l" t="t" r="r" b="b"/>
              <a:pathLst>
                <a:path w="1551940" h="325119">
                  <a:moveTo>
                    <a:pt x="1551432" y="324612"/>
                  </a:moveTo>
                  <a:lnTo>
                    <a:pt x="0" y="324612"/>
                  </a:lnTo>
                  <a:lnTo>
                    <a:pt x="0" y="0"/>
                  </a:lnTo>
                  <a:lnTo>
                    <a:pt x="1551432" y="0"/>
                  </a:lnTo>
                  <a:lnTo>
                    <a:pt x="1551432" y="324612"/>
                  </a:lnTo>
                  <a:close/>
                </a:path>
              </a:pathLst>
            </a:custGeom>
            <a:solidFill>
              <a:srgbClr val="111C4D"/>
            </a:solidFill>
          </p:spPr>
          <p:txBody>
            <a:bodyPr wrap="square" lIns="0" tIns="0" rIns="0" bIns="0" rtlCol="0" anchor="ctr"/>
            <a:lstStyle/>
            <a:p>
              <a:pPr algn="ctr"/>
              <a:r>
                <a:rPr lang="en-US" sz="1200" b="1" dirty="0">
                  <a:solidFill>
                    <a:schemeClr val="bg1"/>
                  </a:solidFill>
                </a:rPr>
                <a:t>Test Resource </a:t>
              </a:r>
              <a:br>
                <a:rPr lang="en-US" sz="1200" b="1" dirty="0">
                  <a:solidFill>
                    <a:schemeClr val="bg1"/>
                  </a:solidFill>
                </a:rPr>
              </a:br>
              <a:r>
                <a:rPr lang="en-US" sz="1200" b="1" dirty="0">
                  <a:solidFill>
                    <a:schemeClr val="bg1"/>
                  </a:solidFill>
                </a:rPr>
                <a:t>Management Center</a:t>
              </a:r>
            </a:p>
          </p:txBody>
        </p:sp>
        <p:sp>
          <p:nvSpPr>
            <p:cNvPr id="42" name="Oval 41">
              <a:extLst>
                <a:ext uri="{FF2B5EF4-FFF2-40B4-BE49-F238E27FC236}">
                  <a16:creationId xmlns:a16="http://schemas.microsoft.com/office/drawing/2014/main" id="{1543FDC5-788A-3CFD-3E49-F06D4A79F981}"/>
                </a:ext>
              </a:extLst>
            </p:cNvPr>
            <p:cNvSpPr/>
            <p:nvPr/>
          </p:nvSpPr>
          <p:spPr>
            <a:xfrm>
              <a:off x="7648954" y="4698944"/>
              <a:ext cx="1480172" cy="639711"/>
            </a:xfrm>
            <a:prstGeom prst="ellipse">
              <a:avLst/>
            </a:prstGeom>
            <a:noFill/>
            <a:ln w="190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Right 42">
              <a:extLst>
                <a:ext uri="{FF2B5EF4-FFF2-40B4-BE49-F238E27FC236}">
                  <a16:creationId xmlns:a16="http://schemas.microsoft.com/office/drawing/2014/main" id="{8526942D-4B31-79AF-5496-A52592A342A2}"/>
                </a:ext>
              </a:extLst>
            </p:cNvPr>
            <p:cNvSpPr>
              <a:spLocks noChangeAspect="1"/>
            </p:cNvSpPr>
            <p:nvPr/>
          </p:nvSpPr>
          <p:spPr>
            <a:xfrm rot="12661354">
              <a:off x="8888209" y="5197890"/>
              <a:ext cx="623334" cy="380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DF0734D8-92D0-9E4C-992D-21B6355B9489}"/>
              </a:ext>
            </a:extLst>
          </p:cNvPr>
          <p:cNvSpPr txBox="1"/>
          <p:nvPr/>
        </p:nvSpPr>
        <p:spPr>
          <a:xfrm>
            <a:off x="253406" y="5233552"/>
            <a:ext cx="4291950" cy="1015663"/>
          </a:xfrm>
          <a:prstGeom prst="rect">
            <a:avLst/>
          </a:prstGeom>
          <a:noFill/>
        </p:spPr>
        <p:txBody>
          <a:bodyPr wrap="square" rtlCol="0">
            <a:spAutoFit/>
          </a:bodyPr>
          <a:lstStyle/>
          <a:p>
            <a:r>
              <a:rPr lang="en-US" sz="1200" b="1" u="sng" dirty="0">
                <a:latin typeface="Arial" panose="020B0604020202020204" pitchFamily="34" charset="0"/>
                <a:cs typeface="Arial" panose="020B0604020202020204" pitchFamily="34" charset="0"/>
              </a:rPr>
              <a:t>KEY</a:t>
            </a:r>
          </a:p>
          <a:p>
            <a:r>
              <a:rPr lang="en-US" sz="1200" dirty="0">
                <a:latin typeface="Arial" panose="020B0604020202020204" pitchFamily="34" charset="0"/>
                <a:cs typeface="Arial" panose="020B0604020202020204" pitchFamily="34" charset="0"/>
              </a:rPr>
              <a:t>R&amp;E: Research and Engineering</a:t>
            </a:r>
          </a:p>
          <a:p>
            <a:r>
              <a:rPr lang="en-US" sz="1200" dirty="0">
                <a:latin typeface="Arial" panose="020B0604020202020204" pitchFamily="34" charset="0"/>
                <a:cs typeface="Arial" panose="020B0604020202020204" pitchFamily="34" charset="0"/>
              </a:rPr>
              <a:t>DASD: Deputy Assistant Secretary of Defense</a:t>
            </a:r>
          </a:p>
          <a:p>
            <a:r>
              <a:rPr lang="en-US" sz="1200" dirty="0">
                <a:latin typeface="Arial" panose="020B0604020202020204" pitchFamily="34" charset="0"/>
                <a:cs typeface="Arial" panose="020B0604020202020204" pitchFamily="34" charset="0"/>
              </a:rPr>
              <a:t>DIANA: Defense Innovation Accelerator for the North Atlantic</a:t>
            </a:r>
          </a:p>
          <a:p>
            <a:r>
              <a:rPr lang="en-US" sz="1200" dirty="0">
                <a:latin typeface="Arial" panose="020B0604020202020204" pitchFamily="34" charset="0"/>
                <a:cs typeface="Arial" panose="020B0604020202020204" pitchFamily="34" charset="0"/>
              </a:rPr>
              <a:t>DCTO: Deputy Chief Technology Officer</a:t>
            </a:r>
          </a:p>
        </p:txBody>
      </p:sp>
      <p:sp>
        <p:nvSpPr>
          <p:cNvPr id="88" name="Slide Number Placeholder 5">
            <a:extLst>
              <a:ext uri="{FF2B5EF4-FFF2-40B4-BE49-F238E27FC236}">
                <a16:creationId xmlns:a16="http://schemas.microsoft.com/office/drawing/2014/main" id="{01572035-EBAA-F183-46E3-6EF28511ECA8}"/>
              </a:ext>
            </a:extLst>
          </p:cNvPr>
          <p:cNvSpPr>
            <a:spLocks noGrp="1"/>
          </p:cNvSpPr>
          <p:nvPr>
            <p:ph type="sldNum" sz="quarter" idx="12"/>
          </p:nvPr>
        </p:nvSpPr>
        <p:spPr>
          <a:xfrm>
            <a:off x="10257387" y="6492875"/>
            <a:ext cx="1345608" cy="365125"/>
          </a:xfrm>
        </p:spPr>
        <p:txBody>
          <a:bodyPr/>
          <a:lstStyle>
            <a:lvl1pPr>
              <a:defRPr>
                <a:solidFill>
                  <a:schemeClr val="tx1"/>
                </a:solidFill>
              </a:defRPr>
            </a:lvl1pPr>
          </a:lstStyle>
          <a:p>
            <a:fld id="{54E25250-6F4D-D343-81A8-66B8F9922911}" type="slidenum">
              <a:rPr lang="en-US" smtClean="0"/>
              <a:pPr/>
              <a:t>2</a:t>
            </a:fld>
            <a:endParaRPr lang="en-US" dirty="0"/>
          </a:p>
        </p:txBody>
      </p:sp>
    </p:spTree>
    <p:extLst>
      <p:ext uri="{BB962C8B-B14F-4D97-AF65-F5344CB8AC3E}">
        <p14:creationId xmlns:p14="http://schemas.microsoft.com/office/powerpoint/2010/main" val="161036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A448C-EA08-B1B2-BFD7-E03020EAC7DF}"/>
              </a:ext>
            </a:extLst>
          </p:cNvPr>
          <p:cNvSpPr>
            <a:spLocks noGrp="1"/>
          </p:cNvSpPr>
          <p:nvPr>
            <p:ph type="sldNum" sz="quarter" idx="12"/>
          </p:nvPr>
        </p:nvSpPr>
        <p:spPr/>
        <p:txBody>
          <a:bodyPr/>
          <a:lstStyle/>
          <a:p>
            <a:fld id="{A95DF160-2252-4507-9087-606C83CDB7D9}" type="slidenum">
              <a:rPr lang="en-US" smtClean="0"/>
              <a:pPr/>
              <a:t>20</a:t>
            </a:fld>
            <a:endParaRPr lang="en-US" dirty="0"/>
          </a:p>
        </p:txBody>
      </p:sp>
      <p:sp>
        <p:nvSpPr>
          <p:cNvPr id="4" name="Title 3">
            <a:extLst>
              <a:ext uri="{FF2B5EF4-FFF2-40B4-BE49-F238E27FC236}">
                <a16:creationId xmlns:a16="http://schemas.microsoft.com/office/drawing/2014/main" id="{00DFEA6C-C2C9-7301-6FFF-599EA6E2CDE1}"/>
              </a:ext>
            </a:extLst>
          </p:cNvPr>
          <p:cNvSpPr>
            <a:spLocks noGrp="1"/>
          </p:cNvSpPr>
          <p:nvPr>
            <p:ph type="title"/>
          </p:nvPr>
        </p:nvSpPr>
        <p:spPr/>
        <p:txBody>
          <a:bodyPr>
            <a:normAutofit/>
          </a:bodyPr>
          <a:lstStyle/>
          <a:p>
            <a:r>
              <a:rPr lang="en-US" sz="4000" dirty="0"/>
              <a:t>Kinetic Projects</a:t>
            </a:r>
          </a:p>
        </p:txBody>
      </p:sp>
      <p:graphicFrame>
        <p:nvGraphicFramePr>
          <p:cNvPr id="5" name="Table 6">
            <a:extLst>
              <a:ext uri="{FF2B5EF4-FFF2-40B4-BE49-F238E27FC236}">
                <a16:creationId xmlns:a16="http://schemas.microsoft.com/office/drawing/2014/main" id="{60FCA22D-B5E5-B2C3-7AEF-C9A50FAF0FA9}"/>
              </a:ext>
            </a:extLst>
          </p:cNvPr>
          <p:cNvGraphicFramePr>
            <a:graphicFrameLocks noGrp="1"/>
          </p:cNvGraphicFramePr>
          <p:nvPr>
            <p:ph idx="1"/>
          </p:nvPr>
        </p:nvGraphicFramePr>
        <p:xfrm>
          <a:off x="133545" y="1357459"/>
          <a:ext cx="11924910" cy="5194169"/>
        </p:xfrm>
        <a:graphic>
          <a:graphicData uri="http://schemas.openxmlformats.org/drawingml/2006/table">
            <a:tbl>
              <a:tblPr firstRow="1" bandRow="1">
                <a:tableStyleId>{5C22544A-7EE6-4342-B048-85BDC9FD1C3A}</a:tableStyleId>
              </a:tblPr>
              <a:tblGrid>
                <a:gridCol w="3974970">
                  <a:extLst>
                    <a:ext uri="{9D8B030D-6E8A-4147-A177-3AD203B41FA5}">
                      <a16:colId xmlns:a16="http://schemas.microsoft.com/office/drawing/2014/main" val="4193908388"/>
                    </a:ext>
                  </a:extLst>
                </a:gridCol>
                <a:gridCol w="3974970">
                  <a:extLst>
                    <a:ext uri="{9D8B030D-6E8A-4147-A177-3AD203B41FA5}">
                      <a16:colId xmlns:a16="http://schemas.microsoft.com/office/drawing/2014/main" val="3825044910"/>
                    </a:ext>
                  </a:extLst>
                </a:gridCol>
                <a:gridCol w="3974970">
                  <a:extLst>
                    <a:ext uri="{9D8B030D-6E8A-4147-A177-3AD203B41FA5}">
                      <a16:colId xmlns:a16="http://schemas.microsoft.com/office/drawing/2014/main" val="1623281930"/>
                    </a:ext>
                  </a:extLst>
                </a:gridCol>
              </a:tblGrid>
              <a:tr h="373820">
                <a:tc>
                  <a:txBody>
                    <a:bodyPr/>
                    <a:lstStyle/>
                    <a:p>
                      <a:pPr algn="ctr"/>
                      <a:r>
                        <a:rPr lang="en-US" dirty="0"/>
                        <a:t>Successful</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tc>
                  <a:txBody>
                    <a:bodyPr/>
                    <a:lstStyle/>
                    <a:p>
                      <a:pPr algn="ctr"/>
                      <a:r>
                        <a:rPr lang="en-US" dirty="0"/>
                        <a:t>Completing</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tc>
                  <a:txBody>
                    <a:bodyPr/>
                    <a:lstStyle/>
                    <a:p>
                      <a:pPr algn="ctr"/>
                      <a:r>
                        <a:rPr lang="en-US" dirty="0"/>
                        <a:t>In-Progress</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extLst>
                  <a:ext uri="{0D108BD9-81ED-4DB2-BD59-A6C34878D82A}">
                    <a16:rowId xmlns:a16="http://schemas.microsoft.com/office/drawing/2014/main" val="2373421575"/>
                  </a:ext>
                </a:extLst>
              </a:tr>
              <a:tr h="4820349">
                <a:tc>
                  <a:txBody>
                    <a:bodyPr/>
                    <a:lstStyle/>
                    <a:p>
                      <a:pPr algn="ctr"/>
                      <a:endParaRPr lang="en-US" dirty="0"/>
                    </a:p>
                    <a:p>
                      <a:pPr lvl="0" algn="ctr">
                        <a:buNone/>
                      </a:pPr>
                      <a:endParaRPr lang="en-US" dirty="0"/>
                    </a:p>
                    <a:p>
                      <a:pPr lvl="0" algn="ctr">
                        <a:buNone/>
                      </a:pPr>
                      <a:endParaRPr lang="en-US" dirty="0"/>
                    </a:p>
                    <a:p>
                      <a:pPr lvl="0" algn="ctr">
                        <a:buNone/>
                      </a:pPr>
                      <a:endParaRPr lang="en-US" dirty="0"/>
                    </a:p>
                    <a:p>
                      <a:pPr lvl="0" algn="ctr">
                        <a:buNone/>
                      </a:pPr>
                      <a:endParaRPr lang="en-US" dirty="0"/>
                    </a:p>
                    <a:p>
                      <a:pPr lvl="0" algn="ctr">
                        <a:buNone/>
                      </a:pPr>
                      <a:endParaRPr lang="en-US" dirty="0"/>
                    </a:p>
                    <a:p>
                      <a:pPr lvl="0" algn="ctr">
                        <a:buNone/>
                      </a:pPr>
                      <a:endParaRPr lang="en-US" dirty="0"/>
                    </a:p>
                    <a:p>
                      <a:pPr lvl="0" algn="ctr">
                        <a:buNone/>
                      </a:pPr>
                      <a:endParaRPr lang="en-US" dirty="0"/>
                    </a:p>
                    <a:p>
                      <a:pPr lvl="0" algn="ctr">
                        <a:buNone/>
                      </a:pPr>
                      <a:endParaRPr lang="en-US" dirty="0"/>
                    </a:p>
                    <a:p>
                      <a:pPr lvl="0" algn="ctr">
                        <a:buNone/>
                      </a:pPr>
                      <a:endParaRPr lang="en-US" dirty="0"/>
                    </a:p>
                    <a:p>
                      <a:pPr lvl="0" algn="ctr">
                        <a:buNone/>
                      </a:pPr>
                      <a:endParaRPr lang="en-US" dirty="0"/>
                    </a:p>
                    <a:p>
                      <a:pPr lvl="0" algn="ctr">
                        <a:buNone/>
                      </a:pPr>
                      <a:endParaRPr lang="en-US" dirty="0"/>
                    </a:p>
                    <a:p>
                      <a:pPr lvl="0" algn="ctr">
                        <a:buNone/>
                      </a:pPr>
                      <a:endParaRPr lang="en-US" dirty="0"/>
                    </a:p>
                    <a:p>
                      <a:pPr lvl="0" algn="ctr">
                        <a:buNone/>
                      </a:pPr>
                      <a:endParaRPr lang="en-US" dirty="0"/>
                    </a:p>
                    <a:p>
                      <a:pPr lvl="0" algn="ctr">
                        <a:buNone/>
                      </a:pP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extLst>
                  <a:ext uri="{0D108BD9-81ED-4DB2-BD59-A6C34878D82A}">
                    <a16:rowId xmlns:a16="http://schemas.microsoft.com/office/drawing/2014/main" val="1082137886"/>
                  </a:ext>
                </a:extLst>
              </a:tr>
            </a:tbl>
          </a:graphicData>
        </a:graphic>
      </p:graphicFrame>
      <p:sp>
        <p:nvSpPr>
          <p:cNvPr id="6" name="Title 3">
            <a:extLst>
              <a:ext uri="{FF2B5EF4-FFF2-40B4-BE49-F238E27FC236}">
                <a16:creationId xmlns:a16="http://schemas.microsoft.com/office/drawing/2014/main" id="{4CE2D01B-BB8C-359A-BDB5-88191BD62F25}"/>
              </a:ext>
            </a:extLst>
          </p:cNvPr>
          <p:cNvSpPr txBox="1">
            <a:spLocks/>
          </p:cNvSpPr>
          <p:nvPr/>
        </p:nvSpPr>
        <p:spPr>
          <a:xfrm>
            <a:off x="190490" y="1778753"/>
            <a:ext cx="3814649" cy="311107"/>
          </a:xfrm>
          <a:prstGeom prst="rect">
            <a:avLst/>
          </a:prstGeom>
        </p:spPr>
        <p:txBody>
          <a:bodyPr vert="horz" lIns="91440" tIns="45720" rIns="91440" bIns="45720" rtlCol="0" anchor="ctr">
            <a:normAutofit fontScale="97500"/>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600" b="1" dirty="0">
                <a:solidFill>
                  <a:srgbClr val="111C4E"/>
                </a:solidFill>
                <a:latin typeface="Arial" panose="020B0604020202020204" pitchFamily="34" charset="0"/>
                <a:cs typeface="Arial" panose="020B0604020202020204" pitchFamily="34" charset="0"/>
              </a:rPr>
              <a:t>Aviation Long Range Precision Fires </a:t>
            </a:r>
            <a:endParaRPr lang="en-US" sz="1600" dirty="0">
              <a:solidFill>
                <a:srgbClr val="111C4E"/>
              </a:solidFill>
              <a:latin typeface="Arial" panose="020B0604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5F8FC17C-7A3D-F9A9-46EF-2BBE6D15D9B7}"/>
              </a:ext>
            </a:extLst>
          </p:cNvPr>
          <p:cNvSpPr txBox="1">
            <a:spLocks/>
          </p:cNvSpPr>
          <p:nvPr/>
        </p:nvSpPr>
        <p:spPr>
          <a:xfrm>
            <a:off x="190490" y="2051553"/>
            <a:ext cx="3814649" cy="592148"/>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lang="en-US" sz="1200" i="1" dirty="0">
                <a:solidFill>
                  <a:srgbClr val="111C4E"/>
                </a:solidFill>
                <a:latin typeface="Arial" panose="020B0604020202020204" pitchFamily="34" charset="0"/>
                <a:cs typeface="Arial" panose="020B0604020202020204" pitchFamily="34" charset="0"/>
              </a:rPr>
              <a:t>Standoff </a:t>
            </a:r>
            <a:r>
              <a:rPr kumimoji="0" lang="en-US" sz="1200" b="0" i="1" u="none" strike="noStrike" kern="1200" cap="none" spc="0" normalizeH="0" baseline="0" noProof="0" dirty="0">
                <a:ln>
                  <a:noFill/>
                </a:ln>
                <a:solidFill>
                  <a:srgbClr val="111C4E"/>
                </a:solidFill>
                <a:effectLst/>
                <a:uLnTx/>
                <a:uFillTx/>
                <a:latin typeface="Arial" panose="020B0604020202020204" pitchFamily="34" charset="0"/>
                <a:ea typeface="+mj-ea"/>
                <a:cs typeface="Arial" panose="020B0604020202020204" pitchFamily="34" charset="0"/>
              </a:rPr>
              <a:t>missile to engage threat air defense systems     </a:t>
            </a:r>
          </a:p>
        </p:txBody>
      </p:sp>
      <p:pic>
        <p:nvPicPr>
          <p:cNvPr id="8" name="Picture 2">
            <a:extLst>
              <a:ext uri="{FF2B5EF4-FFF2-40B4-BE49-F238E27FC236}">
                <a16:creationId xmlns:a16="http://schemas.microsoft.com/office/drawing/2014/main" id="{C3DF7EE1-DD0E-5A1A-74D9-B0FD0E687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16" y="2637964"/>
            <a:ext cx="3300197" cy="14962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AF52AE8-BA78-77E3-73AB-94EF7F1DD41A}"/>
              </a:ext>
            </a:extLst>
          </p:cNvPr>
          <p:cNvSpPr txBox="1"/>
          <p:nvPr/>
        </p:nvSpPr>
        <p:spPr>
          <a:xfrm>
            <a:off x="269014" y="4171365"/>
            <a:ext cx="3657600" cy="2308324"/>
          </a:xfrm>
          <a:prstGeom prst="rect">
            <a:avLst/>
          </a:prstGeom>
          <a:noFill/>
        </p:spPr>
        <p:txBody>
          <a:bodyPr wrap="square" lIns="91440" tIns="45720" rIns="91440" bIns="45720" rtlCol="0" anchor="t">
            <a:spAutoFit/>
          </a:bodyPr>
          <a:lstStyle/>
          <a:p>
            <a:pPr defTabSz="457200">
              <a:defRPr/>
            </a:pPr>
            <a:r>
              <a:rPr kumimoji="0" lang="en-US" sz="1200" b="0" i="0" u="none" strike="noStrike" kern="1200" cap="none" spc="0" normalizeH="0" baseline="0" noProof="0" dirty="0">
                <a:ln>
                  <a:noFill/>
                </a:ln>
                <a:solidFill>
                  <a:srgbClr val="111C4E"/>
                </a:solidFill>
                <a:effectLst/>
                <a:uLnTx/>
                <a:uFillTx/>
                <a:latin typeface="Arial"/>
                <a:cs typeface="Arial"/>
              </a:rPr>
              <a:t>EO/IR guided NON line of Sight missile capable</a:t>
            </a:r>
            <a:r>
              <a:rPr lang="en-US" sz="1200" dirty="0">
                <a:solidFill>
                  <a:srgbClr val="111C4E"/>
                </a:solidFill>
                <a:latin typeface="Arial"/>
                <a:cs typeface="Arial"/>
              </a:rPr>
              <a:t> of engaging threat air defense systems from helicopters. US ARMY procuring missile beginning in FY24.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1C4E"/>
                </a:solidFill>
                <a:effectLst/>
                <a:uLnTx/>
                <a:uFillTx/>
                <a:latin typeface="Arial"/>
                <a:cs typeface="Arial"/>
              </a:rPr>
              <a:t>Service Partner: </a:t>
            </a:r>
            <a:r>
              <a:rPr kumimoji="0" lang="en-US" sz="1200" i="0" u="none" strike="noStrike" kern="1200" cap="none" spc="0" normalizeH="0" baseline="0" noProof="0" dirty="0">
                <a:ln>
                  <a:noFill/>
                </a:ln>
                <a:solidFill>
                  <a:srgbClr val="111C4E"/>
                </a:solidFill>
                <a:effectLst/>
                <a:uLnTx/>
                <a:uFillTx/>
                <a:latin typeface="Arial"/>
                <a:cs typeface="Arial"/>
              </a:rPr>
              <a:t>USA</a:t>
            </a:r>
            <a:endParaRPr lang="en-US" sz="1200" i="0" u="none" strike="noStrike" kern="1200" cap="none" spc="0" normalizeH="0" baseline="0" noProof="0" dirty="0">
              <a:ln>
                <a:noFill/>
              </a:ln>
              <a:solidFill>
                <a:srgbClr val="111C4E"/>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1C4E"/>
                </a:solidFill>
                <a:effectLst/>
                <a:uLnTx/>
                <a:uFillTx/>
                <a:latin typeface="Arial"/>
                <a:cs typeface="Arial"/>
              </a:rPr>
              <a:t>Industry Partner: </a:t>
            </a:r>
            <a:r>
              <a:rPr kumimoji="0" lang="en-US" sz="1200" i="0" u="none" strike="noStrike" kern="1200" cap="none" spc="0" normalizeH="0" baseline="0" noProof="0" dirty="0">
                <a:ln>
                  <a:noFill/>
                </a:ln>
                <a:solidFill>
                  <a:srgbClr val="111C4E"/>
                </a:solidFill>
                <a:effectLst/>
                <a:uLnTx/>
                <a:uFillTx/>
                <a:latin typeface="Arial"/>
                <a:cs typeface="Arial"/>
              </a:rPr>
              <a:t>Rafael, Israel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defTabSz="457200">
              <a:defRPr/>
            </a:pPr>
            <a:r>
              <a:rPr kumimoji="0" lang="en-US" sz="1200" b="1" i="0" u="none" strike="noStrike" kern="1200" cap="none" spc="0" normalizeH="0" baseline="0" noProof="0" dirty="0">
                <a:ln>
                  <a:noFill/>
                </a:ln>
                <a:solidFill>
                  <a:srgbClr val="111C4E"/>
                </a:solidFill>
                <a:effectLst/>
                <a:uLnTx/>
                <a:uFillTx/>
                <a:latin typeface="Arial"/>
                <a:cs typeface="Arial"/>
              </a:rPr>
              <a:t>Joint Warfighting Concept Alignment:</a:t>
            </a:r>
            <a:r>
              <a:rPr lang="en-US" sz="1200" dirty="0">
                <a:solidFill>
                  <a:srgbClr val="111C4E"/>
                </a:solidFill>
                <a:latin typeface="Arial"/>
                <a:cs typeface="Arial"/>
              </a:rPr>
              <a:t> </a:t>
            </a:r>
            <a:endParaRPr lang="en-US" sz="1200" i="0" u="none" strike="noStrike" kern="1200" cap="none" spc="0" normalizeH="0" baseline="0" noProof="0" dirty="0">
              <a:ln>
                <a:noFill/>
              </a:ln>
              <a:solidFill>
                <a:srgbClr val="111C4E"/>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11C4E"/>
                </a:solidFill>
                <a:effectLst/>
                <a:uLnTx/>
                <a:uFillTx/>
                <a:latin typeface="Arial"/>
                <a:cs typeface="Arial"/>
              </a:rPr>
              <a:t>Joint Fires</a:t>
            </a:r>
            <a:endParaRPr lang="en-US" sz="1200" dirty="0">
              <a:solidFill>
                <a:srgbClr val="111C4E"/>
              </a:solidFill>
              <a:latin typeface="Arial"/>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11C4E"/>
                </a:solidFill>
                <a:effectLst/>
                <a:uLnTx/>
                <a:uFillTx/>
                <a:latin typeface="Arial"/>
                <a:cs typeface="Arial"/>
              </a:rPr>
              <a:t>Expanded Maneuver</a:t>
            </a:r>
            <a:endParaRPr kumimoji="0" lang="en-US" sz="900" b="0" i="0" u="none" strike="noStrike" kern="1200" cap="none" spc="0" normalizeH="0" baseline="0" noProof="0" dirty="0">
              <a:ln>
                <a:noFill/>
              </a:ln>
              <a:solidFill>
                <a:prstClr val="black"/>
              </a:solidFill>
              <a:effectLst/>
              <a:uLnTx/>
              <a:uFillTx/>
              <a:latin typeface="Arial"/>
              <a:cs typeface="Arial"/>
            </a:endParaRPr>
          </a:p>
        </p:txBody>
      </p:sp>
      <p:sp>
        <p:nvSpPr>
          <p:cNvPr id="14" name="Title 3">
            <a:extLst>
              <a:ext uri="{FF2B5EF4-FFF2-40B4-BE49-F238E27FC236}">
                <a16:creationId xmlns:a16="http://schemas.microsoft.com/office/drawing/2014/main" id="{8C5E6FD8-0DDD-BE38-A699-AFD3C8F5459B}"/>
              </a:ext>
            </a:extLst>
          </p:cNvPr>
          <p:cNvSpPr txBox="1">
            <a:spLocks/>
          </p:cNvSpPr>
          <p:nvPr/>
        </p:nvSpPr>
        <p:spPr>
          <a:xfrm>
            <a:off x="4466774" y="1955040"/>
            <a:ext cx="3461318" cy="592148"/>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rgbClr val="111C4E"/>
                </a:solidFill>
                <a:effectLst/>
                <a:uLnTx/>
                <a:uFillTx/>
                <a:latin typeface="Arial" panose="020B0604020202020204" pitchFamily="34" charset="0"/>
                <a:ea typeface="+mj-ea"/>
                <a:cs typeface="Arial" panose="020B0604020202020204" pitchFamily="34" charset="0"/>
              </a:rPr>
              <a:t>Fire and forget solution for  Fast Inshore attack craft (FIAC) </a:t>
            </a:r>
          </a:p>
        </p:txBody>
      </p:sp>
      <p:sp>
        <p:nvSpPr>
          <p:cNvPr id="15" name="TextBox 14">
            <a:extLst>
              <a:ext uri="{FF2B5EF4-FFF2-40B4-BE49-F238E27FC236}">
                <a16:creationId xmlns:a16="http://schemas.microsoft.com/office/drawing/2014/main" id="{16E873C5-D7AD-C844-24B4-E36AA4F7CACF}"/>
              </a:ext>
            </a:extLst>
          </p:cNvPr>
          <p:cNvSpPr txBox="1"/>
          <p:nvPr/>
        </p:nvSpPr>
        <p:spPr>
          <a:xfrm>
            <a:off x="4368633" y="4215240"/>
            <a:ext cx="3657600" cy="2262158"/>
          </a:xfrm>
          <a:prstGeom prst="rect">
            <a:avLst/>
          </a:prstGeom>
          <a:noFill/>
        </p:spPr>
        <p:txBody>
          <a:bodyPr wrap="square" lIns="91440" tIns="45720" rIns="91440" bIns="45720" rtlCol="0" anchor="t">
            <a:spAutoFit/>
          </a:bodyPr>
          <a:lstStyle/>
          <a:p>
            <a:pPr defTabSz="457200">
              <a:defRPr/>
            </a:pPr>
            <a:r>
              <a:rPr lang="en-US" sz="1200" dirty="0">
                <a:solidFill>
                  <a:srgbClr val="111C4E"/>
                </a:solidFill>
                <a:latin typeface="Arial"/>
                <a:cs typeface="Arial"/>
              </a:rPr>
              <a:t>IR guided 2.75 in rocket capable of countering swarm tactics of fast attack craft.  Proven engagement off a USV in Oct 2023 – 6 launches with 6 kills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1C4E"/>
                </a:solidFill>
                <a:effectLst/>
                <a:uLnTx/>
                <a:uFillTx/>
                <a:latin typeface="Arial"/>
                <a:cs typeface="Arial"/>
              </a:rPr>
              <a:t>Service Partner: </a:t>
            </a:r>
            <a:r>
              <a:rPr kumimoji="0" lang="en-US" sz="1200" i="0" u="none" strike="noStrike" kern="1200" cap="none" spc="0" normalizeH="0" baseline="0" noProof="0" dirty="0">
                <a:ln>
                  <a:noFill/>
                </a:ln>
                <a:solidFill>
                  <a:srgbClr val="111C4E"/>
                </a:solidFill>
                <a:effectLst/>
                <a:uLnTx/>
                <a:uFillTx/>
                <a:latin typeface="Arial"/>
                <a:cs typeface="Arial"/>
              </a:rPr>
              <a:t>USN</a:t>
            </a:r>
            <a:endParaRPr lang="en-US" sz="1200" i="0" u="none" strike="noStrike" kern="1200" cap="none" spc="0" normalizeH="0" baseline="0" noProof="0" dirty="0">
              <a:ln>
                <a:noFill/>
              </a:ln>
              <a:solidFill>
                <a:srgbClr val="111C4E"/>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defTabSz="457200">
              <a:defRPr/>
            </a:pPr>
            <a:r>
              <a:rPr kumimoji="0" lang="en-US" sz="1200" b="1" i="0" u="none" strike="noStrike" kern="1200" cap="none" spc="0" normalizeH="0" baseline="0" noProof="0" dirty="0">
                <a:ln>
                  <a:noFill/>
                </a:ln>
                <a:solidFill>
                  <a:srgbClr val="111C4E"/>
                </a:solidFill>
                <a:effectLst/>
                <a:uLnTx/>
                <a:uFillTx/>
                <a:latin typeface="Arial"/>
                <a:cs typeface="Arial"/>
              </a:rPr>
              <a:t>Industry Partner:</a:t>
            </a:r>
            <a:r>
              <a:rPr lang="en-US" sz="1200" b="1" dirty="0">
                <a:solidFill>
                  <a:srgbClr val="111C4E"/>
                </a:solidFill>
                <a:latin typeface="Arial"/>
                <a:cs typeface="Arial"/>
              </a:rPr>
              <a:t> </a:t>
            </a:r>
            <a:r>
              <a:rPr kumimoji="0" lang="en-US" sz="1200" b="1" i="0" u="none" strike="noStrike" kern="1200" cap="none" spc="0" normalizeH="0" baseline="0" noProof="0" dirty="0">
                <a:ln>
                  <a:noFill/>
                </a:ln>
                <a:solidFill>
                  <a:srgbClr val="111C4E"/>
                </a:solidFill>
                <a:effectLst/>
                <a:uLnTx/>
                <a:uFillTx/>
                <a:latin typeface="Arial"/>
                <a:cs typeface="Arial"/>
              </a:rPr>
              <a:t> </a:t>
            </a:r>
            <a:r>
              <a:rPr kumimoji="0" lang="en-US" sz="1200" i="0" u="none" strike="noStrike" kern="1200" cap="none" spc="0" normalizeH="0" baseline="0" noProof="0" dirty="0">
                <a:ln>
                  <a:noFill/>
                </a:ln>
                <a:solidFill>
                  <a:srgbClr val="111C4E"/>
                </a:solidFill>
                <a:effectLst/>
                <a:uLnTx/>
                <a:uFillTx/>
                <a:latin typeface="Arial"/>
                <a:cs typeface="Arial"/>
              </a:rPr>
              <a:t>LIG</a:t>
            </a:r>
            <a:r>
              <a:rPr lang="en-US" sz="1200" dirty="0">
                <a:solidFill>
                  <a:srgbClr val="111C4E"/>
                </a:solidFill>
                <a:latin typeface="Arial"/>
                <a:cs typeface="Arial"/>
              </a:rPr>
              <a:t> Nex1</a:t>
            </a:r>
            <a:r>
              <a:rPr kumimoji="0" lang="en-US" sz="1200" i="0" u="none" strike="noStrike" kern="1200" cap="none" spc="0" normalizeH="0" baseline="0" noProof="0" dirty="0">
                <a:ln>
                  <a:noFill/>
                </a:ln>
                <a:solidFill>
                  <a:srgbClr val="111C4E"/>
                </a:solidFill>
                <a:effectLst/>
                <a:uLnTx/>
                <a:uFillTx/>
                <a:latin typeface="Arial"/>
                <a:cs typeface="Arial"/>
              </a:rPr>
              <a:t>,</a:t>
            </a:r>
            <a:r>
              <a:rPr lang="en-US" sz="1200" dirty="0">
                <a:solidFill>
                  <a:srgbClr val="111C4E"/>
                </a:solidFill>
                <a:latin typeface="Arial"/>
                <a:cs typeface="Arial"/>
              </a:rPr>
              <a:t> </a:t>
            </a:r>
            <a:r>
              <a:rPr kumimoji="0" lang="en-US" sz="1200" i="0" u="none" strike="noStrike" kern="1200" cap="none" spc="0" normalizeH="0" baseline="0" noProof="0" dirty="0">
                <a:ln>
                  <a:noFill/>
                </a:ln>
                <a:solidFill>
                  <a:srgbClr val="111C4E"/>
                </a:solidFill>
                <a:effectLst/>
                <a:uLnTx/>
                <a:uFillTx/>
                <a:latin typeface="Arial"/>
                <a:cs typeface="Arial"/>
              </a:rPr>
              <a:t> </a:t>
            </a:r>
            <a:r>
              <a:rPr lang="en-US" sz="1200" dirty="0">
                <a:solidFill>
                  <a:srgbClr val="111C4E"/>
                </a:solidFill>
                <a:latin typeface="Arial"/>
                <a:cs typeface="Arial"/>
              </a:rPr>
              <a:t>Republic of Korea</a:t>
            </a:r>
            <a:r>
              <a:rPr lang="en-US" sz="1200" dirty="0">
                <a:solidFill>
                  <a:srgbClr val="000000"/>
                </a:solidFill>
                <a:latin typeface="Arial"/>
                <a:cs typeface="Arial"/>
              </a:rPr>
              <a:t> </a:t>
            </a:r>
            <a:endParaRPr kumimoji="0" lang="en-US" sz="120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defTabSz="457200">
              <a:defRPr/>
            </a:pPr>
            <a:r>
              <a:rPr kumimoji="0" lang="en-US" sz="1200" b="1" i="0" u="none" strike="noStrike" kern="1200" cap="none" spc="0" normalizeH="0" baseline="0" noProof="0" dirty="0">
                <a:ln>
                  <a:noFill/>
                </a:ln>
                <a:solidFill>
                  <a:srgbClr val="111C4E"/>
                </a:solidFill>
                <a:effectLst/>
                <a:uLnTx/>
                <a:uFillTx/>
                <a:latin typeface="Arial"/>
                <a:cs typeface="Arial"/>
              </a:rPr>
              <a:t>Joint Warfighting Concept Alignment:</a:t>
            </a:r>
            <a:r>
              <a:rPr lang="en-US" sz="1200" b="1" dirty="0">
                <a:solidFill>
                  <a:srgbClr val="111C4E"/>
                </a:solidFill>
                <a:latin typeface="Arial"/>
                <a:cs typeface="Arial"/>
              </a:rPr>
              <a:t> </a:t>
            </a:r>
            <a:endParaRPr lang="en-US" sz="1200" b="1" dirty="0">
              <a:solidFill>
                <a:srgbClr val="111C4E"/>
              </a:solidFill>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11C4E"/>
                </a:solidFill>
                <a:effectLst/>
                <a:uLnTx/>
                <a:uFillTx/>
                <a:latin typeface="Arial"/>
                <a:cs typeface="Arial"/>
              </a:rPr>
              <a:t>Expanded Maneuver</a:t>
            </a:r>
            <a:endParaRPr lang="en-US" sz="1200" b="0" i="0" u="none" strike="noStrike" kern="1200" cap="none" spc="0" normalizeH="0" baseline="0" noProof="0" dirty="0">
              <a:ln>
                <a:noFill/>
              </a:ln>
              <a:solidFill>
                <a:srgbClr val="111C4E"/>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72980224-25B5-9147-3586-8DA408CAD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197" y="2579071"/>
            <a:ext cx="2974472" cy="1496292"/>
          </a:xfrm>
          <a:prstGeom prst="rect">
            <a:avLst/>
          </a:prstGeom>
        </p:spPr>
      </p:pic>
      <p:sp>
        <p:nvSpPr>
          <p:cNvPr id="17" name="Title 3">
            <a:extLst>
              <a:ext uri="{FF2B5EF4-FFF2-40B4-BE49-F238E27FC236}">
                <a16:creationId xmlns:a16="http://schemas.microsoft.com/office/drawing/2014/main" id="{62790E0C-D895-8D7E-962E-AB227E934A47}"/>
              </a:ext>
            </a:extLst>
          </p:cNvPr>
          <p:cNvSpPr txBox="1">
            <a:spLocks/>
          </p:cNvSpPr>
          <p:nvPr/>
        </p:nvSpPr>
        <p:spPr>
          <a:xfrm>
            <a:off x="4466774" y="1777186"/>
            <a:ext cx="3461318" cy="311107"/>
          </a:xfrm>
          <a:prstGeom prst="rect">
            <a:avLst/>
          </a:prstGeom>
        </p:spPr>
        <p:txBody>
          <a:bodyPr vert="horz" lIns="91440" tIns="45720" rIns="91440" bIns="45720" rtlCol="0" anchor="ctr">
            <a:normAutofit fontScale="97500"/>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600" b="1" dirty="0">
                <a:solidFill>
                  <a:srgbClr val="111C4E"/>
                </a:solidFill>
                <a:latin typeface="Arial" panose="020B0604020202020204" pitchFamily="34" charset="0"/>
                <a:cs typeface="Arial" panose="020B0604020202020204" pitchFamily="34" charset="0"/>
              </a:rPr>
              <a:t>Asymmetric Force Engagement </a:t>
            </a:r>
            <a:endParaRPr lang="en-US" sz="1600" dirty="0">
              <a:solidFill>
                <a:srgbClr val="111C4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7E4AA9A-8004-CEEA-04EE-F2F61313346B}"/>
              </a:ext>
            </a:extLst>
          </p:cNvPr>
          <p:cNvSpPr txBox="1"/>
          <p:nvPr/>
        </p:nvSpPr>
        <p:spPr>
          <a:xfrm>
            <a:off x="8381271" y="4305521"/>
            <a:ext cx="3444669" cy="2262158"/>
          </a:xfrm>
          <a:prstGeom prst="rect">
            <a:avLst/>
          </a:prstGeom>
          <a:noFill/>
        </p:spPr>
        <p:txBody>
          <a:bodyPr wrap="square" lIns="91440" tIns="45720" rIns="91440" bIns="45720" rtlCol="0" anchor="t">
            <a:spAutoFit/>
          </a:bodyPr>
          <a:lstStyle/>
          <a:p>
            <a:pPr defTabSz="457200">
              <a:defRPr/>
            </a:pPr>
            <a:r>
              <a:rPr kumimoji="0" lang="en-US" sz="1200" b="0" i="0" u="none" strike="noStrike" kern="1200" cap="none" spc="0" normalizeH="0" baseline="0" noProof="0" dirty="0">
                <a:ln>
                  <a:noFill/>
                </a:ln>
                <a:solidFill>
                  <a:srgbClr val="111C4E"/>
                </a:solidFill>
                <a:effectLst/>
                <a:uLnTx/>
                <a:uFillTx/>
                <a:latin typeface="Arial"/>
                <a:cs typeface="Arial"/>
              </a:rPr>
              <a:t>Common Launch Tube</a:t>
            </a:r>
            <a:r>
              <a:rPr lang="en-US" sz="1200" dirty="0">
                <a:solidFill>
                  <a:srgbClr val="111C4E"/>
                </a:solidFill>
                <a:latin typeface="Arial"/>
                <a:cs typeface="Arial"/>
              </a:rPr>
              <a:t> </a:t>
            </a:r>
            <a:r>
              <a:rPr kumimoji="0" lang="en-US" sz="1200" b="0" i="0" u="none" strike="noStrike" kern="1200" cap="none" spc="0" normalizeH="0" baseline="0" noProof="0" dirty="0">
                <a:ln>
                  <a:noFill/>
                </a:ln>
                <a:solidFill>
                  <a:srgbClr val="111C4E"/>
                </a:solidFill>
                <a:effectLst/>
                <a:uLnTx/>
                <a:uFillTx/>
                <a:latin typeface="Arial"/>
                <a:cs typeface="Arial"/>
              </a:rPr>
              <a:t> - small UAS with sensing and kinetic strike munitions capability, deployable from </a:t>
            </a:r>
            <a:r>
              <a:rPr lang="en-US" sz="1200" dirty="0">
                <a:solidFill>
                  <a:srgbClr val="111C4E"/>
                </a:solidFill>
                <a:latin typeface="Arial"/>
                <a:cs typeface="Arial"/>
              </a:rPr>
              <a:t>aircraft</a:t>
            </a:r>
            <a:r>
              <a:rPr kumimoji="0" lang="en-US" sz="1200" b="0" i="0" u="none" strike="noStrike" kern="1200" cap="none" spc="0" normalizeH="0" baseline="0" noProof="0" dirty="0">
                <a:ln>
                  <a:noFill/>
                </a:ln>
                <a:solidFill>
                  <a:srgbClr val="111C4E"/>
                </a:solidFill>
                <a:effectLst/>
                <a:uLnTx/>
                <a:uFillTx/>
                <a:latin typeface="Arial"/>
                <a:cs typeface="Arial"/>
              </a:rPr>
              <a:t> or Large UAVs</a:t>
            </a:r>
            <a:r>
              <a:rPr lang="en-US" sz="1200" dirty="0">
                <a:solidFill>
                  <a:srgbClr val="111C4E"/>
                </a:solidFill>
                <a:latin typeface="Arial"/>
                <a:cs typeface="Arial"/>
              </a:rPr>
              <a:t> </a:t>
            </a:r>
            <a:endParaRPr kumimoji="0" lang="en-US" sz="120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1C4E"/>
                </a:solidFill>
                <a:effectLst/>
                <a:uLnTx/>
                <a:uFillTx/>
                <a:latin typeface="Arial"/>
                <a:cs typeface="Arial"/>
              </a:rPr>
              <a:t>Service Partner: </a:t>
            </a:r>
            <a:r>
              <a:rPr kumimoji="0" lang="en-US" sz="1200" i="0" u="none" strike="noStrike" kern="1200" cap="none" spc="0" normalizeH="0" baseline="0" noProof="0" dirty="0">
                <a:ln>
                  <a:noFill/>
                </a:ln>
                <a:solidFill>
                  <a:srgbClr val="111C4E"/>
                </a:solidFill>
                <a:effectLst/>
                <a:uLnTx/>
                <a:uFillTx/>
                <a:latin typeface="Arial"/>
                <a:cs typeface="Arial"/>
              </a:rPr>
              <a:t>USAF</a:t>
            </a:r>
            <a:endParaRPr lang="en-US" sz="1200" i="0" u="none" strike="noStrike" kern="1200" cap="none" spc="0" normalizeH="0" baseline="0" noProof="0" dirty="0">
              <a:ln>
                <a:noFill/>
              </a:ln>
              <a:solidFill>
                <a:srgbClr val="111C4E"/>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1C4E"/>
                </a:solidFill>
                <a:effectLst/>
                <a:uLnTx/>
                <a:uFillTx/>
                <a:latin typeface="Arial"/>
                <a:cs typeface="Arial"/>
              </a:rPr>
              <a:t>Industry Partner: </a:t>
            </a:r>
            <a:r>
              <a:rPr lang="en-US" sz="1200" dirty="0">
                <a:solidFill>
                  <a:srgbClr val="111C4E"/>
                </a:solidFill>
                <a:latin typeface="Arial"/>
                <a:cs typeface="Arial"/>
              </a:rPr>
              <a:t>Defendtex</a:t>
            </a:r>
            <a:r>
              <a:rPr kumimoji="0" lang="en-US" sz="1200" i="0" u="none" strike="noStrike" kern="1200" cap="none" spc="0" normalizeH="0" baseline="0" noProof="0" dirty="0">
                <a:ln>
                  <a:noFill/>
                </a:ln>
                <a:solidFill>
                  <a:srgbClr val="111C4E"/>
                </a:solidFill>
                <a:effectLst/>
                <a:uLnTx/>
                <a:uFillTx/>
                <a:latin typeface="Arial"/>
                <a:cs typeface="Arial"/>
              </a:rPr>
              <a:t>, Australia</a:t>
            </a:r>
            <a:endParaRPr lang="en-US" sz="1200" i="0" u="none" strike="noStrike" kern="1200" cap="none" spc="0" normalizeH="0" baseline="0" noProof="0" dirty="0">
              <a:ln>
                <a:noFill/>
              </a:ln>
              <a:solidFill>
                <a:srgbClr val="111C4E"/>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defTabSz="457200">
              <a:defRPr/>
            </a:pPr>
            <a:r>
              <a:rPr kumimoji="0" lang="en-US" sz="1200" b="1" i="0" u="none" strike="noStrike" kern="1200" cap="none" spc="0" normalizeH="0" baseline="0" noProof="0" dirty="0">
                <a:ln>
                  <a:noFill/>
                </a:ln>
                <a:solidFill>
                  <a:srgbClr val="111C4E"/>
                </a:solidFill>
                <a:effectLst/>
                <a:uLnTx/>
                <a:uFillTx/>
                <a:latin typeface="Arial"/>
                <a:cs typeface="Arial"/>
              </a:rPr>
              <a:t>Joint Warfighting Concept Alignment:</a:t>
            </a:r>
            <a:r>
              <a:rPr lang="en-US" sz="1200" b="1" dirty="0">
                <a:solidFill>
                  <a:srgbClr val="111C4E"/>
                </a:solidFill>
                <a:latin typeface="Arial"/>
                <a:cs typeface="Arial"/>
              </a:rPr>
              <a:t> </a:t>
            </a:r>
            <a:endParaRPr lang="en-US" sz="1200" b="1" i="0" u="none" strike="noStrike" kern="1200" cap="none" spc="0" normalizeH="0" baseline="0" noProof="0" dirty="0">
              <a:ln>
                <a:noFill/>
              </a:ln>
              <a:solidFill>
                <a:srgbClr val="111C4E"/>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11C4E"/>
                </a:solidFill>
                <a:effectLst/>
                <a:uLnTx/>
                <a:uFillTx/>
                <a:latin typeface="Arial"/>
                <a:cs typeface="Arial"/>
              </a:rPr>
              <a:t>Joint Fires</a:t>
            </a:r>
            <a:endParaRPr lang="en-US" sz="1200" i="0" u="none" strike="noStrike" kern="1200" cap="none" spc="0" normalizeH="0" baseline="0" noProof="0" dirty="0">
              <a:ln>
                <a:noFill/>
              </a:ln>
              <a:solidFill>
                <a:srgbClr val="111C4E"/>
              </a:solidFill>
              <a:effectLst/>
              <a:uLnTx/>
              <a:uFillTx/>
              <a:latin typeface="Arial"/>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11C4E"/>
                </a:solidFill>
                <a:effectLst/>
                <a:uLnTx/>
                <a:uFillTx/>
                <a:latin typeface="Arial"/>
                <a:cs typeface="Arial"/>
              </a:rPr>
              <a:t>Expanded Maneuver</a:t>
            </a:r>
            <a:endParaRPr lang="en-US" sz="1200" i="0" u="none" strike="noStrike" kern="1200" cap="none" spc="0" normalizeH="0" baseline="0" noProof="0" dirty="0">
              <a:ln>
                <a:noFill/>
              </a:ln>
              <a:solidFill>
                <a:srgbClr val="111C4E"/>
              </a:solidFill>
              <a:effectLst/>
              <a:uLnTx/>
              <a:uFillTx/>
              <a:latin typeface="Arial"/>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itle 3">
            <a:extLst>
              <a:ext uri="{FF2B5EF4-FFF2-40B4-BE49-F238E27FC236}">
                <a16:creationId xmlns:a16="http://schemas.microsoft.com/office/drawing/2014/main" id="{FEA8B150-4BB8-45FD-DD8D-D4450F549A5B}"/>
              </a:ext>
            </a:extLst>
          </p:cNvPr>
          <p:cNvSpPr txBox="1">
            <a:spLocks/>
          </p:cNvSpPr>
          <p:nvPr/>
        </p:nvSpPr>
        <p:spPr>
          <a:xfrm>
            <a:off x="8406353" y="1942027"/>
            <a:ext cx="3229027" cy="252082"/>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600" b="1" dirty="0">
                <a:solidFill>
                  <a:srgbClr val="111C4E"/>
                </a:solidFill>
                <a:latin typeface="Arial" panose="020B0604020202020204" pitchFamily="34" charset="0"/>
                <a:cs typeface="Arial" panose="020B0604020202020204" pitchFamily="34" charset="0"/>
              </a:rPr>
              <a:t>Air Launched UAS for Kinetic Engagement </a:t>
            </a:r>
            <a:endParaRPr lang="en-US" sz="1600" dirty="0">
              <a:solidFill>
                <a:srgbClr val="111C4E"/>
              </a:solidFill>
              <a:latin typeface="Arial" panose="020B0604020202020204" pitchFamily="34" charset="0"/>
              <a:cs typeface="Arial" panose="020B0604020202020204" pitchFamily="34" charset="0"/>
            </a:endParaRPr>
          </a:p>
        </p:txBody>
      </p:sp>
      <p:sp>
        <p:nvSpPr>
          <p:cNvPr id="24" name="Title 3">
            <a:extLst>
              <a:ext uri="{FF2B5EF4-FFF2-40B4-BE49-F238E27FC236}">
                <a16:creationId xmlns:a16="http://schemas.microsoft.com/office/drawing/2014/main" id="{AFFE7582-CC7A-6C19-DF88-440C100E121C}"/>
              </a:ext>
            </a:extLst>
          </p:cNvPr>
          <p:cNvSpPr txBox="1">
            <a:spLocks/>
          </p:cNvSpPr>
          <p:nvPr/>
        </p:nvSpPr>
        <p:spPr>
          <a:xfrm>
            <a:off x="8313632" y="2295436"/>
            <a:ext cx="3229027" cy="479802"/>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lang="en-US" sz="1200" i="1" dirty="0">
                <a:solidFill>
                  <a:srgbClr val="111C4E"/>
                </a:solidFill>
                <a:latin typeface="Arial" panose="020B0604020202020204" pitchFamily="34" charset="0"/>
                <a:cs typeface="Arial" panose="020B0604020202020204" pitchFamily="34" charset="0"/>
              </a:rPr>
              <a:t>Off-Board Sensing and Strike for simultaneous engagement of multiple targets</a:t>
            </a:r>
            <a:r>
              <a:rPr kumimoji="0" lang="en-US" sz="1200" b="0" i="1" u="none" strike="noStrike" kern="1200" cap="none" spc="0" normalizeH="0" baseline="0" noProof="0" dirty="0">
                <a:ln>
                  <a:noFill/>
                </a:ln>
                <a:solidFill>
                  <a:srgbClr val="111C4E"/>
                </a:solidFill>
                <a:effectLst/>
                <a:uLnTx/>
                <a:uFillTx/>
                <a:latin typeface="Arial" panose="020B0604020202020204" pitchFamily="34" charset="0"/>
                <a:ea typeface="+mj-ea"/>
                <a:cs typeface="Arial" panose="020B0604020202020204" pitchFamily="34" charset="0"/>
              </a:rPr>
              <a:t> </a:t>
            </a:r>
          </a:p>
        </p:txBody>
      </p:sp>
      <p:pic>
        <p:nvPicPr>
          <p:cNvPr id="25" name="Picture 9">
            <a:extLst>
              <a:ext uri="{FF2B5EF4-FFF2-40B4-BE49-F238E27FC236}">
                <a16:creationId xmlns:a16="http://schemas.microsoft.com/office/drawing/2014/main" id="{BE6C1BDD-5C5E-EA19-A4A7-2D04BD1CF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6120" y="3072816"/>
            <a:ext cx="1462046" cy="94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14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A448C-EA08-B1B2-BFD7-E03020EAC7DF}"/>
              </a:ext>
            </a:extLst>
          </p:cNvPr>
          <p:cNvSpPr>
            <a:spLocks noGrp="1"/>
          </p:cNvSpPr>
          <p:nvPr>
            <p:ph type="sldNum" sz="quarter" idx="12"/>
          </p:nvPr>
        </p:nvSpPr>
        <p:spPr/>
        <p:txBody>
          <a:bodyPr/>
          <a:lstStyle/>
          <a:p>
            <a:fld id="{A95DF160-2252-4507-9087-606C83CDB7D9}" type="slidenum">
              <a:rPr lang="en-US" smtClean="0"/>
              <a:pPr/>
              <a:t>21</a:t>
            </a:fld>
            <a:endParaRPr lang="en-US" dirty="0"/>
          </a:p>
        </p:txBody>
      </p:sp>
      <p:sp>
        <p:nvSpPr>
          <p:cNvPr id="4" name="Title 3">
            <a:extLst>
              <a:ext uri="{FF2B5EF4-FFF2-40B4-BE49-F238E27FC236}">
                <a16:creationId xmlns:a16="http://schemas.microsoft.com/office/drawing/2014/main" id="{00DFEA6C-C2C9-7301-6FFF-599EA6E2CDE1}"/>
              </a:ext>
            </a:extLst>
          </p:cNvPr>
          <p:cNvSpPr>
            <a:spLocks noGrp="1"/>
          </p:cNvSpPr>
          <p:nvPr>
            <p:ph type="title"/>
          </p:nvPr>
        </p:nvSpPr>
        <p:spPr/>
        <p:txBody>
          <a:bodyPr>
            <a:normAutofit/>
          </a:bodyPr>
          <a:lstStyle/>
          <a:p>
            <a:r>
              <a:rPr lang="en-US" sz="4000" dirty="0"/>
              <a:t>Combat Support Projects</a:t>
            </a:r>
          </a:p>
        </p:txBody>
      </p:sp>
      <p:graphicFrame>
        <p:nvGraphicFramePr>
          <p:cNvPr id="5" name="Table 6">
            <a:extLst>
              <a:ext uri="{FF2B5EF4-FFF2-40B4-BE49-F238E27FC236}">
                <a16:creationId xmlns:a16="http://schemas.microsoft.com/office/drawing/2014/main" id="{60FCA22D-B5E5-B2C3-7AEF-C9A50FAF0FA9}"/>
              </a:ext>
            </a:extLst>
          </p:cNvPr>
          <p:cNvGraphicFramePr>
            <a:graphicFrameLocks noGrp="1"/>
          </p:cNvGraphicFramePr>
          <p:nvPr>
            <p:ph idx="1"/>
          </p:nvPr>
        </p:nvGraphicFramePr>
        <p:xfrm>
          <a:off x="133545" y="1357459"/>
          <a:ext cx="11924910" cy="5194169"/>
        </p:xfrm>
        <a:graphic>
          <a:graphicData uri="http://schemas.openxmlformats.org/drawingml/2006/table">
            <a:tbl>
              <a:tblPr firstRow="1" bandRow="1">
                <a:tableStyleId>{5C22544A-7EE6-4342-B048-85BDC9FD1C3A}</a:tableStyleId>
              </a:tblPr>
              <a:tblGrid>
                <a:gridCol w="3974970">
                  <a:extLst>
                    <a:ext uri="{9D8B030D-6E8A-4147-A177-3AD203B41FA5}">
                      <a16:colId xmlns:a16="http://schemas.microsoft.com/office/drawing/2014/main" val="4193908388"/>
                    </a:ext>
                  </a:extLst>
                </a:gridCol>
                <a:gridCol w="3974970">
                  <a:extLst>
                    <a:ext uri="{9D8B030D-6E8A-4147-A177-3AD203B41FA5}">
                      <a16:colId xmlns:a16="http://schemas.microsoft.com/office/drawing/2014/main" val="3825044910"/>
                    </a:ext>
                  </a:extLst>
                </a:gridCol>
                <a:gridCol w="3974970">
                  <a:extLst>
                    <a:ext uri="{9D8B030D-6E8A-4147-A177-3AD203B41FA5}">
                      <a16:colId xmlns:a16="http://schemas.microsoft.com/office/drawing/2014/main" val="1623281930"/>
                    </a:ext>
                  </a:extLst>
                </a:gridCol>
              </a:tblGrid>
              <a:tr h="373820">
                <a:tc>
                  <a:txBody>
                    <a:bodyPr/>
                    <a:lstStyle/>
                    <a:p>
                      <a:pPr algn="ctr"/>
                      <a:r>
                        <a:rPr lang="en-US" dirty="0"/>
                        <a:t>Successful</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tc>
                  <a:txBody>
                    <a:bodyPr/>
                    <a:lstStyle/>
                    <a:p>
                      <a:pPr algn="ctr"/>
                      <a:r>
                        <a:rPr lang="en-US" dirty="0"/>
                        <a:t>Completing</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tc>
                  <a:txBody>
                    <a:bodyPr/>
                    <a:lstStyle/>
                    <a:p>
                      <a:pPr algn="ctr"/>
                      <a:r>
                        <a:rPr lang="en-US" dirty="0"/>
                        <a:t>In-Progress</a:t>
                      </a:r>
                    </a:p>
                  </a:txBody>
                  <a:tcP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rgbClr val="002060"/>
                    </a:solidFill>
                  </a:tcPr>
                </a:tc>
                <a:extLst>
                  <a:ext uri="{0D108BD9-81ED-4DB2-BD59-A6C34878D82A}">
                    <a16:rowId xmlns:a16="http://schemas.microsoft.com/office/drawing/2014/main" val="2373421575"/>
                  </a:ext>
                </a:extLst>
              </a:tr>
              <a:tr h="4820349">
                <a:tc>
                  <a:txBody>
                    <a:bodyPr/>
                    <a:lstStyle/>
                    <a:p>
                      <a:pPr algn="ct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tc>
                  <a:txBody>
                    <a:bodyPr/>
                    <a:lstStyle/>
                    <a:p>
                      <a:pPr algn="ctr"/>
                      <a:endParaRPr lang="en-US" dirty="0"/>
                    </a:p>
                  </a:txBody>
                  <a:tcPr anchor="ctr">
                    <a:lnL w="12700" cap="flat" cmpd="sng" algn="ctr">
                      <a:solidFill>
                        <a:srgbClr val="111C4E"/>
                      </a:solidFill>
                      <a:prstDash val="solid"/>
                      <a:round/>
                      <a:headEnd type="none" w="med" len="med"/>
                      <a:tailEnd type="none" w="med" len="med"/>
                    </a:lnL>
                    <a:lnR w="12700" cap="flat" cmpd="sng" algn="ctr">
                      <a:solidFill>
                        <a:srgbClr val="111C4E"/>
                      </a:solidFill>
                      <a:prstDash val="solid"/>
                      <a:round/>
                      <a:headEnd type="none" w="med" len="med"/>
                      <a:tailEnd type="none" w="med" len="med"/>
                    </a:lnR>
                    <a:lnT w="12700" cap="flat" cmpd="sng" algn="ctr">
                      <a:solidFill>
                        <a:srgbClr val="111C4E"/>
                      </a:solidFill>
                      <a:prstDash val="solid"/>
                      <a:round/>
                      <a:headEnd type="none" w="med" len="med"/>
                      <a:tailEnd type="none" w="med" len="med"/>
                    </a:lnT>
                    <a:lnB w="12700" cap="flat" cmpd="sng" algn="ctr">
                      <a:solidFill>
                        <a:srgbClr val="111C4E"/>
                      </a:solidFill>
                      <a:prstDash val="solid"/>
                      <a:round/>
                      <a:headEnd type="none" w="med" len="med"/>
                      <a:tailEnd type="none" w="med" len="med"/>
                    </a:lnB>
                    <a:solidFill>
                      <a:schemeClr val="bg1"/>
                    </a:solidFill>
                  </a:tcPr>
                </a:tc>
                <a:extLst>
                  <a:ext uri="{0D108BD9-81ED-4DB2-BD59-A6C34878D82A}">
                    <a16:rowId xmlns:a16="http://schemas.microsoft.com/office/drawing/2014/main" val="1082137886"/>
                  </a:ext>
                </a:extLst>
              </a:tr>
            </a:tbl>
          </a:graphicData>
        </a:graphic>
      </p:graphicFrame>
      <p:sp>
        <p:nvSpPr>
          <p:cNvPr id="3" name="TextBox 2">
            <a:extLst>
              <a:ext uri="{FF2B5EF4-FFF2-40B4-BE49-F238E27FC236}">
                <a16:creationId xmlns:a16="http://schemas.microsoft.com/office/drawing/2014/main" id="{5BDBB454-364B-36DC-0724-A063DA95372E}"/>
              </a:ext>
            </a:extLst>
          </p:cNvPr>
          <p:cNvSpPr txBox="1"/>
          <p:nvPr/>
        </p:nvSpPr>
        <p:spPr>
          <a:xfrm>
            <a:off x="246296" y="4257990"/>
            <a:ext cx="4069400" cy="2446824"/>
          </a:xfrm>
          <a:prstGeom prst="rect">
            <a:avLst/>
          </a:prstGeom>
          <a:noFill/>
        </p:spPr>
        <p:txBody>
          <a:bodyPr wrap="square" lIns="91440" tIns="45720" rIns="91440" bIns="45720" rtlCol="0" anchor="t">
            <a:spAutoFit/>
          </a:bodyPr>
          <a:lstStyle/>
          <a:p>
            <a:pPr defTabSz="457200">
              <a:defRPr/>
            </a:pPr>
            <a:r>
              <a:rPr lang="en-US" sz="1200" dirty="0">
                <a:solidFill>
                  <a:srgbClr val="111C4E"/>
                </a:solidFill>
                <a:latin typeface="Arial"/>
                <a:cs typeface="Arial"/>
              </a:rPr>
              <a:t>Water and Land sensing-initiated aerial disconnect systems automatically release parachute suspension slings on water or ground impact. Enabling automatic deployment of manned or unmanned combat craft and systems.    </a:t>
            </a:r>
            <a:endParaRPr lang="en-US" sz="1200" dirty="0">
              <a:solidFill>
                <a:srgbClr val="111C4E"/>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1C4E"/>
                </a:solidFill>
                <a:effectLst/>
                <a:uLnTx/>
                <a:uFillTx/>
                <a:latin typeface="Arial"/>
                <a:cs typeface="Arial"/>
              </a:rPr>
              <a:t>Service Partner: </a:t>
            </a:r>
            <a:r>
              <a:rPr kumimoji="0" lang="en-US" sz="1200" i="0" u="none" strike="noStrike" kern="1200" cap="none" spc="0" normalizeH="0" baseline="0" noProof="0" dirty="0">
                <a:ln>
                  <a:noFill/>
                </a:ln>
                <a:solidFill>
                  <a:srgbClr val="111C4E"/>
                </a:solidFill>
                <a:effectLst/>
                <a:uLnTx/>
                <a:uFillTx/>
                <a:latin typeface="Arial"/>
                <a:cs typeface="Arial"/>
              </a:rPr>
              <a:t>USA/USSOCOM/USMC</a:t>
            </a:r>
            <a:endParaRPr lang="en-US" sz="1200" i="0" u="none" strike="noStrike" kern="1200" cap="none" spc="0" normalizeH="0" baseline="0" noProof="0" dirty="0">
              <a:ln>
                <a:noFill/>
              </a:ln>
              <a:solidFill>
                <a:srgbClr val="111C4E"/>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defTabSz="457200">
              <a:defRPr/>
            </a:pPr>
            <a:r>
              <a:rPr kumimoji="0" lang="en-US" sz="1200" b="1" i="0" u="none" strike="noStrike" kern="1200" cap="none" spc="0" normalizeH="0" baseline="0" noProof="0" dirty="0">
                <a:ln>
                  <a:noFill/>
                </a:ln>
                <a:solidFill>
                  <a:srgbClr val="111C4E"/>
                </a:solidFill>
                <a:effectLst/>
                <a:uLnTx/>
                <a:uFillTx/>
                <a:latin typeface="Arial"/>
                <a:cs typeface="Arial"/>
              </a:rPr>
              <a:t>Industry Partner:</a:t>
            </a:r>
            <a:r>
              <a:rPr lang="en-US" sz="1200" b="1" dirty="0">
                <a:solidFill>
                  <a:srgbClr val="111C4E"/>
                </a:solidFill>
                <a:latin typeface="Arial"/>
                <a:cs typeface="Arial"/>
              </a:rPr>
              <a:t>  </a:t>
            </a:r>
            <a:r>
              <a:rPr lang="en-US" sz="1200" dirty="0">
                <a:solidFill>
                  <a:srgbClr val="111C4E"/>
                </a:solidFill>
                <a:latin typeface="Arial"/>
                <a:cs typeface="Arial"/>
              </a:rPr>
              <a:t>IrvinGQ</a:t>
            </a:r>
            <a:r>
              <a:rPr kumimoji="0" lang="en-US" sz="1200" i="0" u="none" strike="noStrike" kern="1200" cap="none" spc="0" normalizeH="0" baseline="0" noProof="0" dirty="0">
                <a:ln>
                  <a:noFill/>
                </a:ln>
                <a:solidFill>
                  <a:srgbClr val="111C4E"/>
                </a:solidFill>
                <a:effectLst/>
                <a:uLnTx/>
                <a:uFillTx/>
                <a:latin typeface="Arial"/>
                <a:cs typeface="Arial"/>
              </a:rPr>
              <a:t>, UK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defTabSz="457200">
              <a:defRPr/>
            </a:pPr>
            <a:r>
              <a:rPr kumimoji="0" lang="en-US" sz="1200" b="1" i="0" u="none" strike="noStrike" kern="1200" cap="none" spc="0" normalizeH="0" baseline="0" noProof="0" dirty="0">
                <a:ln>
                  <a:noFill/>
                </a:ln>
                <a:solidFill>
                  <a:srgbClr val="111C4E"/>
                </a:solidFill>
                <a:effectLst/>
                <a:uLnTx/>
                <a:uFillTx/>
                <a:latin typeface="Arial"/>
                <a:cs typeface="Arial"/>
              </a:rPr>
              <a:t>Joint Warfighting Concept Alignment:</a:t>
            </a:r>
            <a:r>
              <a:rPr lang="en-US" sz="1200" dirty="0">
                <a:solidFill>
                  <a:srgbClr val="111C4E"/>
                </a:solidFill>
                <a:latin typeface="Arial"/>
                <a:cs typeface="Arial"/>
              </a:rPr>
              <a:t>  </a:t>
            </a:r>
          </a:p>
          <a:p>
            <a:pPr marL="171450" marR="0" lvl="0" indent="-171450" algn="l" defTabSz="457200">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srgbClr val="111C4E"/>
                </a:solidFill>
                <a:effectLst/>
                <a:uLnTx/>
                <a:uFillTx/>
                <a:latin typeface="Arial"/>
                <a:cs typeface="Arial"/>
              </a:rPr>
              <a:t>Expanded Maneuver</a:t>
            </a:r>
            <a:endParaRPr lang="en-US" dirty="0">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50229147-CF37-F5A8-FBD7-3166C4A52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44" y="2689792"/>
            <a:ext cx="2669317"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393E4238-006B-5A16-D9AB-C985F7F97F3D}"/>
              </a:ext>
            </a:extLst>
          </p:cNvPr>
          <p:cNvSpPr txBox="1">
            <a:spLocks/>
          </p:cNvSpPr>
          <p:nvPr/>
        </p:nvSpPr>
        <p:spPr>
          <a:xfrm>
            <a:off x="129883" y="1770093"/>
            <a:ext cx="4069400" cy="311107"/>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600" b="1" dirty="0">
                <a:solidFill>
                  <a:srgbClr val="111C4E"/>
                </a:solidFill>
                <a:latin typeface="Arial" panose="020B0604020202020204" pitchFamily="34" charset="0"/>
                <a:cs typeface="Arial" panose="020B0604020202020204" pitchFamily="34" charset="0"/>
              </a:rPr>
              <a:t>Water/Land Sensing Aerial Disconnect </a:t>
            </a:r>
            <a:endParaRPr lang="en-US" sz="1600" dirty="0">
              <a:solidFill>
                <a:srgbClr val="111C4E"/>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ABEB2C0A-70BF-E2DE-BA40-DD8A9C338C0C}"/>
              </a:ext>
            </a:extLst>
          </p:cNvPr>
          <p:cNvSpPr txBox="1">
            <a:spLocks/>
          </p:cNvSpPr>
          <p:nvPr/>
        </p:nvSpPr>
        <p:spPr>
          <a:xfrm>
            <a:off x="133545" y="2081200"/>
            <a:ext cx="3814649" cy="592148"/>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lang="en-US" sz="1200" i="1" dirty="0">
                <a:solidFill>
                  <a:srgbClr val="111C4E"/>
                </a:solidFill>
                <a:latin typeface="Arial" panose="020B0604020202020204" pitchFamily="34" charset="0"/>
                <a:cs typeface="Arial" panose="020B0604020202020204" pitchFamily="34" charset="0"/>
              </a:rPr>
              <a:t>Enables autonomous deployment of air dropped UUV/USVs </a:t>
            </a:r>
            <a:endParaRPr kumimoji="0" lang="en-US" sz="1200" b="0" i="1" u="none" strike="noStrike" kern="1200" cap="none" spc="0" normalizeH="0" baseline="0" noProof="0" dirty="0">
              <a:ln>
                <a:noFill/>
              </a:ln>
              <a:solidFill>
                <a:srgbClr val="111C4E"/>
              </a:solidFill>
              <a:effectLst/>
              <a:uLnTx/>
              <a:uFillTx/>
              <a:latin typeface="Arial" panose="020B060402020202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0DE50652-71A5-70BA-63CE-2F43E99233C2}"/>
              </a:ext>
            </a:extLst>
          </p:cNvPr>
          <p:cNvSpPr txBox="1"/>
          <p:nvPr/>
        </p:nvSpPr>
        <p:spPr>
          <a:xfrm>
            <a:off x="8100695" y="4257990"/>
            <a:ext cx="3842010" cy="2446824"/>
          </a:xfrm>
          <a:prstGeom prst="rect">
            <a:avLst/>
          </a:prstGeom>
          <a:noFill/>
        </p:spPr>
        <p:txBody>
          <a:bodyPr wrap="square" lIns="91440" tIns="45720" rIns="91440" bIns="45720" rtlCol="0" anchor="t">
            <a:spAutoFit/>
          </a:bodyPr>
          <a:lstStyle/>
          <a:p>
            <a:pPr defTabSz="457200">
              <a:defRPr/>
            </a:pPr>
            <a:r>
              <a:rPr lang="en-US" sz="1200" dirty="0">
                <a:solidFill>
                  <a:srgbClr val="111C4E"/>
                </a:solidFill>
                <a:latin typeface="Arial"/>
                <a:cs typeface="Arial"/>
              </a:rPr>
              <a:t>Flexible restraint system for nonstandard cargo and vehicles.  5-10X faster install and breakdown compared to current DOD process.  When combined with automatic release creates capability to air drop autonomous vehicles. </a:t>
            </a:r>
            <a:endParaRPr kumimoji="0" lang="en-US" sz="120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1C4E"/>
                </a:solidFill>
                <a:effectLst/>
                <a:uLnTx/>
                <a:uFillTx/>
                <a:latin typeface="Arial"/>
                <a:cs typeface="Arial"/>
              </a:rPr>
              <a:t>Service Partners: </a:t>
            </a:r>
            <a:r>
              <a:rPr kumimoji="0" lang="en-US" sz="1200" i="0" u="none" strike="noStrike" kern="1200" cap="none" spc="0" normalizeH="0" baseline="0" noProof="0" dirty="0">
                <a:ln>
                  <a:noFill/>
                </a:ln>
                <a:solidFill>
                  <a:srgbClr val="111C4E"/>
                </a:solidFill>
                <a:effectLst/>
                <a:uLnTx/>
                <a:uFillTx/>
                <a:latin typeface="Arial"/>
                <a:cs typeface="Arial"/>
              </a:rPr>
              <a:t>USSOCOM/USA/USMC</a:t>
            </a:r>
            <a:endParaRPr lang="en-US" sz="1200" i="0" u="none" strike="noStrike" kern="1200" cap="none" spc="0" normalizeH="0" baseline="0" noProof="0" dirty="0">
              <a:ln>
                <a:noFill/>
              </a:ln>
              <a:solidFill>
                <a:srgbClr val="111C4E"/>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1C4E"/>
                </a:solidFill>
                <a:effectLst/>
                <a:uLnTx/>
                <a:uFillTx/>
                <a:latin typeface="Arial"/>
                <a:cs typeface="Arial"/>
              </a:rPr>
              <a:t>Industry Partner: </a:t>
            </a:r>
            <a:r>
              <a:rPr kumimoji="0" lang="en-US" sz="1200" i="0" u="none" strike="noStrike" kern="1200" cap="none" spc="0" normalizeH="0" baseline="0" noProof="0" dirty="0">
                <a:ln>
                  <a:noFill/>
                </a:ln>
                <a:solidFill>
                  <a:srgbClr val="111C4E"/>
                </a:solidFill>
                <a:effectLst/>
                <a:uLnTx/>
                <a:uFillTx/>
                <a:latin typeface="Arial"/>
                <a:cs typeface="Arial"/>
              </a:rPr>
              <a:t>Fiber Tech, Australia</a:t>
            </a:r>
            <a:endParaRPr lang="en-US" sz="1200" i="0" u="none" strike="noStrike" kern="1200" cap="none" spc="0" normalizeH="0" baseline="0" noProof="0" dirty="0">
              <a:ln>
                <a:noFill/>
              </a:ln>
              <a:solidFill>
                <a:srgbClr val="111C4E"/>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defTabSz="457200">
              <a:defRPr/>
            </a:pPr>
            <a:r>
              <a:rPr kumimoji="0" lang="en-US" sz="1200" b="1" i="0" u="none" strike="noStrike" kern="1200" cap="none" spc="0" normalizeH="0" baseline="0" noProof="0" dirty="0">
                <a:ln>
                  <a:noFill/>
                </a:ln>
                <a:solidFill>
                  <a:srgbClr val="111C4E"/>
                </a:solidFill>
                <a:effectLst/>
                <a:uLnTx/>
                <a:uFillTx/>
                <a:latin typeface="Arial"/>
                <a:cs typeface="Arial"/>
              </a:rPr>
              <a:t>Joint Warfighting Concept Alignment:</a:t>
            </a:r>
            <a:r>
              <a:rPr lang="en-US" sz="1200" b="1" dirty="0">
                <a:solidFill>
                  <a:srgbClr val="111C4E"/>
                </a:solidFill>
                <a:latin typeface="Arial"/>
                <a:cs typeface="Arial"/>
              </a:rPr>
              <a:t> </a:t>
            </a:r>
            <a:endParaRPr lang="en-US" sz="1200" b="1" i="0" u="none" strike="noStrike" kern="1200" cap="none" spc="0" normalizeH="0" baseline="0" noProof="0" dirty="0">
              <a:ln>
                <a:noFill/>
              </a:ln>
              <a:solidFill>
                <a:srgbClr val="111C4E"/>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11C4E"/>
                </a:solidFill>
                <a:effectLst/>
                <a:uLnTx/>
                <a:uFillTx/>
                <a:latin typeface="Arial"/>
                <a:cs typeface="Arial"/>
              </a:rPr>
              <a:t>Expanded Maneuver</a:t>
            </a:r>
            <a:endParaRPr lang="en-US" sz="1200" i="0" u="none" strike="noStrike" kern="1200" cap="none" spc="0" normalizeH="0" baseline="0" noProof="0" dirty="0">
              <a:ln>
                <a:noFill/>
              </a:ln>
              <a:solidFill>
                <a:srgbClr val="111C4E"/>
              </a:solidFill>
              <a:effectLst/>
              <a:uLnTx/>
              <a:uFillTx/>
              <a:latin typeface="Arial"/>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3">
            <a:extLst>
              <a:ext uri="{FF2B5EF4-FFF2-40B4-BE49-F238E27FC236}">
                <a16:creationId xmlns:a16="http://schemas.microsoft.com/office/drawing/2014/main" id="{F5736D8E-ADA3-BB71-8353-631AE431E2A1}"/>
              </a:ext>
            </a:extLst>
          </p:cNvPr>
          <p:cNvSpPr txBox="1">
            <a:spLocks/>
          </p:cNvSpPr>
          <p:nvPr/>
        </p:nvSpPr>
        <p:spPr>
          <a:xfrm>
            <a:off x="8074794" y="1792624"/>
            <a:ext cx="4085950" cy="311107"/>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600" b="1" dirty="0">
                <a:solidFill>
                  <a:srgbClr val="111C4E"/>
                </a:solidFill>
                <a:latin typeface="Arial" panose="020B0604020202020204" pitchFamily="34" charset="0"/>
                <a:cs typeface="Arial" panose="020B0604020202020204" pitchFamily="34" charset="0"/>
              </a:rPr>
              <a:t>Flexible Bridle Restraint System</a:t>
            </a:r>
            <a:endParaRPr lang="en-US" sz="1600" dirty="0">
              <a:solidFill>
                <a:srgbClr val="111C4E"/>
              </a:solidFill>
              <a:latin typeface="Arial" panose="020B0604020202020204" pitchFamily="34" charset="0"/>
              <a:cs typeface="Arial" panose="020B0604020202020204" pitchFamily="34" charset="0"/>
            </a:endParaRPr>
          </a:p>
        </p:txBody>
      </p:sp>
      <p:sp>
        <p:nvSpPr>
          <p:cNvPr id="13" name="Title 3">
            <a:extLst>
              <a:ext uri="{FF2B5EF4-FFF2-40B4-BE49-F238E27FC236}">
                <a16:creationId xmlns:a16="http://schemas.microsoft.com/office/drawing/2014/main" id="{3A8A48A7-8B14-588C-ED34-F1108775301A}"/>
              </a:ext>
            </a:extLst>
          </p:cNvPr>
          <p:cNvSpPr txBox="1">
            <a:spLocks/>
          </p:cNvSpPr>
          <p:nvPr/>
        </p:nvSpPr>
        <p:spPr>
          <a:xfrm>
            <a:off x="8098176" y="2117889"/>
            <a:ext cx="3830163" cy="592148"/>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lang="en-US" sz="1200" i="1" dirty="0">
                <a:solidFill>
                  <a:srgbClr val="111C4E"/>
                </a:solidFill>
                <a:latin typeface="Arial" panose="020B0604020202020204" pitchFamily="34" charset="0"/>
                <a:cs typeface="Arial" panose="020B0604020202020204" pitchFamily="34" charset="0"/>
              </a:rPr>
              <a:t>Enables deployment of air dropped nonstandard vehicles and cargo</a:t>
            </a:r>
            <a:endParaRPr kumimoji="0" lang="en-US" sz="1200" b="0" i="1" u="none" strike="noStrike" kern="1200" cap="none" spc="0" normalizeH="0" baseline="0" noProof="0" dirty="0">
              <a:ln>
                <a:noFill/>
              </a:ln>
              <a:solidFill>
                <a:srgbClr val="111C4E"/>
              </a:solidFill>
              <a:effectLst/>
              <a:uLnTx/>
              <a:uFillTx/>
              <a:latin typeface="Arial" panose="020B0604020202020204" pitchFamily="34" charset="0"/>
              <a:ea typeface="+mj-ea"/>
              <a:cs typeface="Arial" panose="020B0604020202020204" pitchFamily="34" charset="0"/>
            </a:endParaRPr>
          </a:p>
        </p:txBody>
      </p:sp>
      <p:pic>
        <p:nvPicPr>
          <p:cNvPr id="14" name="Picture 4">
            <a:extLst>
              <a:ext uri="{FF2B5EF4-FFF2-40B4-BE49-F238E27FC236}">
                <a16:creationId xmlns:a16="http://schemas.microsoft.com/office/drawing/2014/main" id="{1B462669-974B-FB3D-F8A4-A0244DCE9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300" y="2726235"/>
            <a:ext cx="2554165" cy="1470821"/>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3">
            <a:extLst>
              <a:ext uri="{FF2B5EF4-FFF2-40B4-BE49-F238E27FC236}">
                <a16:creationId xmlns:a16="http://schemas.microsoft.com/office/drawing/2014/main" id="{48FBC2E3-84E3-3901-556C-4F560018FBAF}"/>
              </a:ext>
            </a:extLst>
          </p:cNvPr>
          <p:cNvSpPr txBox="1">
            <a:spLocks/>
          </p:cNvSpPr>
          <p:nvPr/>
        </p:nvSpPr>
        <p:spPr>
          <a:xfrm>
            <a:off x="4147729" y="2032601"/>
            <a:ext cx="3775814" cy="592148"/>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kumimoji="0" lang="en-US" sz="1200" b="0" i="1" u="none" strike="noStrike" kern="1200" cap="none" spc="0" normalizeH="0" baseline="0" noProof="0" dirty="0">
                <a:ln>
                  <a:noFill/>
                </a:ln>
                <a:solidFill>
                  <a:srgbClr val="111C4E"/>
                </a:solidFill>
                <a:effectLst/>
                <a:uLnTx/>
                <a:uFillTx/>
                <a:latin typeface="Arial" panose="020B0604020202020204" pitchFamily="34" charset="0"/>
                <a:ea typeface="+mj-ea"/>
                <a:cs typeface="Arial" panose="020B0604020202020204" pitchFamily="34" charset="0"/>
              </a:rPr>
              <a:t>Fast Insertion of Tactical Response </a:t>
            </a:r>
            <a:r>
              <a:rPr lang="en-US" sz="1200" i="1" dirty="0">
                <a:solidFill>
                  <a:srgbClr val="111C4E"/>
                </a:solidFill>
                <a:latin typeface="Arial" panose="020B0604020202020204" pitchFamily="34" charset="0"/>
                <a:cs typeface="Arial" panose="020B0604020202020204" pitchFamily="34" charset="0"/>
              </a:rPr>
              <a:t>E</a:t>
            </a:r>
            <a:r>
              <a:rPr kumimoji="0" lang="en-US" sz="1200" b="0" i="1" u="none" strike="noStrike" kern="1200" cap="none" spc="0" normalizeH="0" baseline="0" noProof="0" dirty="0">
                <a:ln>
                  <a:noFill/>
                </a:ln>
                <a:solidFill>
                  <a:srgbClr val="111C4E"/>
                </a:solidFill>
                <a:effectLst/>
                <a:uLnTx/>
                <a:uFillTx/>
                <a:latin typeface="Arial" panose="020B0604020202020204" pitchFamily="34" charset="0"/>
                <a:ea typeface="+mj-ea"/>
                <a:cs typeface="Arial" panose="020B0604020202020204" pitchFamily="34" charset="0"/>
              </a:rPr>
              <a:t>lements</a:t>
            </a:r>
          </a:p>
        </p:txBody>
      </p:sp>
      <p:sp>
        <p:nvSpPr>
          <p:cNvPr id="20" name="Title 3">
            <a:extLst>
              <a:ext uri="{FF2B5EF4-FFF2-40B4-BE49-F238E27FC236}">
                <a16:creationId xmlns:a16="http://schemas.microsoft.com/office/drawing/2014/main" id="{99EC6FE5-FF17-F2EF-120D-04EF3A3C8991}"/>
              </a:ext>
            </a:extLst>
          </p:cNvPr>
          <p:cNvSpPr txBox="1">
            <a:spLocks/>
          </p:cNvSpPr>
          <p:nvPr/>
        </p:nvSpPr>
        <p:spPr>
          <a:xfrm>
            <a:off x="4259831" y="1807996"/>
            <a:ext cx="3557609" cy="395773"/>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a:lstStyle>
          <a:p>
            <a:pPr algn="ctr"/>
            <a:r>
              <a:rPr lang="en-US" sz="1600" b="1" dirty="0">
                <a:solidFill>
                  <a:srgbClr val="111C4E"/>
                </a:solidFill>
                <a:latin typeface="Arial" panose="020B0604020202020204" pitchFamily="34" charset="0"/>
                <a:cs typeface="Arial" panose="020B0604020202020204" pitchFamily="34" charset="0"/>
              </a:rPr>
              <a:t>Fast Rope</a:t>
            </a:r>
          </a:p>
          <a:p>
            <a:pPr algn="ctr"/>
            <a:r>
              <a:rPr lang="en-US" sz="1600" b="1" dirty="0">
                <a:solidFill>
                  <a:srgbClr val="111C4E"/>
                </a:solidFill>
                <a:latin typeface="Arial" panose="020B0604020202020204" pitchFamily="34" charset="0"/>
                <a:cs typeface="Arial" panose="020B0604020202020204" pitchFamily="34" charset="0"/>
              </a:rPr>
              <a:t>Insertion/Extraction System </a:t>
            </a:r>
            <a:endParaRPr lang="en-US" sz="1600" dirty="0">
              <a:solidFill>
                <a:srgbClr val="111C4E"/>
              </a:solidFill>
              <a:latin typeface="Arial" panose="020B0604020202020204" pitchFamily="34" charset="0"/>
              <a:cs typeface="Arial" panose="020B0604020202020204" pitchFamily="34" charset="0"/>
            </a:endParaRPr>
          </a:p>
        </p:txBody>
      </p:sp>
      <p:pic>
        <p:nvPicPr>
          <p:cNvPr id="21" name="Picture 6">
            <a:extLst>
              <a:ext uri="{FF2B5EF4-FFF2-40B4-BE49-F238E27FC236}">
                <a16:creationId xmlns:a16="http://schemas.microsoft.com/office/drawing/2014/main" id="{E2B66E92-3D8E-7F0C-0B2A-0856836B9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122" y="2767100"/>
            <a:ext cx="3178541" cy="1219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F43C622-FF21-2E49-2C55-18D881FC7616}"/>
              </a:ext>
            </a:extLst>
          </p:cNvPr>
          <p:cNvSpPr txBox="1"/>
          <p:nvPr/>
        </p:nvSpPr>
        <p:spPr>
          <a:xfrm>
            <a:off x="4315696" y="4114746"/>
            <a:ext cx="3557609" cy="2262158"/>
          </a:xfrm>
          <a:prstGeom prst="rect">
            <a:avLst/>
          </a:prstGeom>
          <a:noFill/>
        </p:spPr>
        <p:txBody>
          <a:bodyPr wrap="square" lIns="91440" tIns="45720" rIns="91440" bIns="45720" rtlCol="0" anchor="t">
            <a:spAutoFit/>
          </a:bodyPr>
          <a:lstStyle/>
          <a:p>
            <a:pPr defTabSz="457200">
              <a:defRPr/>
            </a:pPr>
            <a:r>
              <a:rPr lang="en-US" sz="1200" dirty="0">
                <a:solidFill>
                  <a:srgbClr val="111C4E"/>
                </a:solidFill>
                <a:latin typeface="Arial"/>
                <a:cs typeface="Arial"/>
              </a:rPr>
              <a:t>Fast Rope insertions are critical to Special Forces/MARSOC/JSOC response capabilities in maritime, urban, and rough terrain operations. Current US supply limited to a single vendor.     </a:t>
            </a:r>
            <a:endParaRPr kumimoji="0" lang="en-US" sz="1200" b="0"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1C4E"/>
                </a:solidFill>
                <a:effectLst/>
                <a:uLnTx/>
                <a:uFillTx/>
                <a:latin typeface="Arial"/>
                <a:cs typeface="Arial"/>
              </a:rPr>
              <a:t>Service Partners: </a:t>
            </a:r>
            <a:r>
              <a:rPr kumimoji="0" lang="en-US" sz="1200" i="0" u="none" strike="noStrike" kern="1200" cap="none" spc="0" normalizeH="0" baseline="0" noProof="0" dirty="0">
                <a:ln>
                  <a:noFill/>
                </a:ln>
                <a:solidFill>
                  <a:srgbClr val="111C4E"/>
                </a:solidFill>
                <a:effectLst/>
                <a:uLnTx/>
                <a:uFillTx/>
                <a:latin typeface="Arial"/>
                <a:cs typeface="Arial"/>
              </a:rPr>
              <a:t>USSOCOM/USA/USMC</a:t>
            </a:r>
            <a:endParaRPr lang="en-US" sz="1200" i="0" u="none" strike="noStrike" kern="1200" cap="none" spc="0" normalizeH="0" baseline="0" noProof="0" dirty="0">
              <a:ln>
                <a:noFill/>
              </a:ln>
              <a:solidFill>
                <a:srgbClr val="111C4E"/>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1C4E"/>
                </a:solidFill>
                <a:effectLst/>
                <a:uLnTx/>
                <a:uFillTx/>
                <a:latin typeface="Arial"/>
                <a:cs typeface="Arial"/>
              </a:rPr>
              <a:t>Industry Partners: </a:t>
            </a:r>
            <a:r>
              <a:rPr kumimoji="0" lang="en-US" sz="1200" i="0" u="none" strike="noStrike" kern="1200" cap="none" spc="0" normalizeH="0" baseline="0" noProof="0" dirty="0">
                <a:ln>
                  <a:noFill/>
                </a:ln>
                <a:solidFill>
                  <a:srgbClr val="111C4E"/>
                </a:solidFill>
                <a:effectLst/>
                <a:uLnTx/>
                <a:uFillTx/>
                <a:latin typeface="Arial"/>
                <a:cs typeface="Arial"/>
              </a:rPr>
              <a:t>UK, Spain, and Canada</a:t>
            </a:r>
            <a:endParaRPr lang="en-US" sz="1200" i="0" u="none" strike="noStrike" kern="1200" cap="none" spc="0" normalizeH="0" baseline="0" noProof="0" dirty="0">
              <a:ln>
                <a:noFill/>
              </a:ln>
              <a:solidFill>
                <a:srgbClr val="111C4E"/>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11C4E"/>
              </a:solidFill>
              <a:effectLst/>
              <a:uLnTx/>
              <a:uFillTx/>
              <a:latin typeface="Arial" panose="020B0604020202020204" pitchFamily="34" charset="0"/>
              <a:ea typeface="+mn-ea"/>
              <a:cs typeface="Arial" panose="020B0604020202020204" pitchFamily="34" charset="0"/>
            </a:endParaRPr>
          </a:p>
          <a:p>
            <a:pPr defTabSz="457200">
              <a:defRPr/>
            </a:pPr>
            <a:r>
              <a:rPr kumimoji="0" lang="en-US" sz="1200" b="1" i="0" u="none" strike="noStrike" kern="1200" cap="none" spc="0" normalizeH="0" baseline="0" noProof="0" dirty="0">
                <a:ln>
                  <a:noFill/>
                </a:ln>
                <a:solidFill>
                  <a:srgbClr val="111C4E"/>
                </a:solidFill>
                <a:effectLst/>
                <a:uLnTx/>
                <a:uFillTx/>
                <a:latin typeface="Arial"/>
                <a:cs typeface="Arial"/>
              </a:rPr>
              <a:t>Joint Warfighting Concept Alignment:</a:t>
            </a:r>
            <a:r>
              <a:rPr lang="en-US" sz="1200" b="1" dirty="0">
                <a:solidFill>
                  <a:srgbClr val="111C4E"/>
                </a:solidFill>
                <a:latin typeface="Arial"/>
                <a:cs typeface="Arial"/>
              </a:rPr>
              <a:t> </a:t>
            </a:r>
            <a:endParaRPr lang="en-US" sz="1200" b="1" i="0" u="none" strike="noStrike" kern="1200" cap="none" spc="0" normalizeH="0" baseline="0" noProof="0" dirty="0">
              <a:ln>
                <a:noFill/>
              </a:ln>
              <a:solidFill>
                <a:srgbClr val="111C4E"/>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rgbClr val="111C4E"/>
                </a:solidFill>
                <a:effectLst/>
                <a:uLnTx/>
                <a:uFillTx/>
                <a:latin typeface="Arial"/>
                <a:cs typeface="Arial"/>
              </a:rPr>
              <a:t>Expanded Maneuver</a:t>
            </a:r>
            <a:endParaRPr lang="en-US" sz="1200" i="0" u="none" strike="noStrike" kern="1200" cap="none" spc="0" normalizeH="0" baseline="0" noProof="0" dirty="0">
              <a:ln>
                <a:noFill/>
              </a:ln>
              <a:solidFill>
                <a:srgbClr val="111C4E"/>
              </a:solidFill>
              <a:effectLst/>
              <a:uLnTx/>
              <a:uFillTx/>
              <a:latin typeface="Arial"/>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61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38635839-75CA-2B46-9BB9-73D8D4A162B3}"/>
              </a:ext>
            </a:extLst>
          </p:cNvPr>
          <p:cNvSpPr>
            <a:spLocks noGrp="1"/>
          </p:cNvSpPr>
          <p:nvPr>
            <p:ph type="sldNum" sz="quarter" idx="12"/>
          </p:nvPr>
        </p:nvSpPr>
        <p:spPr/>
        <p:txBody>
          <a:bodyPr/>
          <a:lstStyle>
            <a:lvl1pPr>
              <a:defRPr>
                <a:solidFill>
                  <a:schemeClr val="tx1"/>
                </a:solidFill>
              </a:defRPr>
            </a:lvl1pPr>
          </a:lstStyle>
          <a:p>
            <a:fld id="{54E25250-6F4D-D343-81A8-66B8F9922911}" type="slidenum">
              <a:rPr lang="en-US" smtClean="0"/>
              <a:pPr/>
              <a:t>22</a:t>
            </a:fld>
            <a:endParaRPr lang="en-US" dirty="0"/>
          </a:p>
        </p:txBody>
      </p:sp>
      <p:sp>
        <p:nvSpPr>
          <p:cNvPr id="10" name="object 10"/>
          <p:cNvSpPr txBox="1">
            <a:spLocks noGrp="1"/>
          </p:cNvSpPr>
          <p:nvPr>
            <p:ph type="title"/>
          </p:nvPr>
        </p:nvSpPr>
        <p:spPr>
          <a:xfrm>
            <a:off x="1352552" y="378518"/>
            <a:ext cx="10250444" cy="566822"/>
          </a:xfrm>
          <a:prstGeom prst="rect">
            <a:avLst/>
          </a:prstGeom>
        </p:spPr>
        <p:txBody>
          <a:bodyPr vert="horz" wrap="square" lIns="0" tIns="12700" rIns="0" bIns="0" rtlCol="0">
            <a:spAutoFit/>
          </a:bodyPr>
          <a:lstStyle/>
          <a:p>
            <a:pPr marL="12700">
              <a:spcBef>
                <a:spcPts val="100"/>
              </a:spcBef>
            </a:pPr>
            <a:r>
              <a:rPr lang="en-US" sz="4000" dirty="0"/>
              <a:t>How to Get More Info</a:t>
            </a:r>
            <a:endParaRPr sz="4000" dirty="0"/>
          </a:p>
        </p:txBody>
      </p:sp>
      <p:sp>
        <p:nvSpPr>
          <p:cNvPr id="8" name="Footer Placeholder 4">
            <a:extLst>
              <a:ext uri="{FF2B5EF4-FFF2-40B4-BE49-F238E27FC236}">
                <a16:creationId xmlns:a16="http://schemas.microsoft.com/office/drawing/2014/main" id="{C208ECE0-21D0-4E4D-8119-455661B935FE}"/>
              </a:ext>
            </a:extLst>
          </p:cNvPr>
          <p:cNvSpPr>
            <a:spLocks noGrp="1"/>
          </p:cNvSpPr>
          <p:nvPr>
            <p:ph type="ftr" sz="quarter" idx="4294967295"/>
          </p:nvPr>
        </p:nvSpPr>
        <p:spPr>
          <a:xfrm>
            <a:off x="0" y="6356350"/>
            <a:ext cx="46196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spc="-5" dirty="0">
                <a:solidFill>
                  <a:srgbClr val="FFFFFF"/>
                </a:solidFill>
                <a:latin typeface="Arial"/>
                <a:cs typeface="Arial"/>
              </a:rPr>
              <a:t>Distribution A – </a:t>
            </a:r>
            <a:r>
              <a:rPr lang="en-US" b="1" spc="-10" dirty="0">
                <a:solidFill>
                  <a:srgbClr val="FFFFFF"/>
                </a:solidFill>
                <a:latin typeface="Arial"/>
                <a:cs typeface="Arial"/>
              </a:rPr>
              <a:t>Approved </a:t>
            </a:r>
            <a:r>
              <a:rPr lang="en-US" b="1" spc="-5" dirty="0">
                <a:solidFill>
                  <a:srgbClr val="FFFFFF"/>
                </a:solidFill>
                <a:latin typeface="Arial"/>
                <a:cs typeface="Arial"/>
              </a:rPr>
              <a:t>for Public Release Case</a:t>
            </a:r>
            <a:r>
              <a:rPr lang="en-US" b="1" spc="-160" dirty="0">
                <a:solidFill>
                  <a:srgbClr val="FFFFFF"/>
                </a:solidFill>
                <a:latin typeface="Arial"/>
                <a:cs typeface="Arial"/>
              </a:rPr>
              <a:t> </a:t>
            </a:r>
            <a:r>
              <a:rPr lang="en-US" b="1" spc="-10" dirty="0">
                <a:solidFill>
                  <a:srgbClr val="FFFFFF"/>
                </a:solidFill>
                <a:latin typeface="Arial"/>
                <a:cs typeface="Arial"/>
              </a:rPr>
              <a:t>23-S-2975</a:t>
            </a:r>
            <a:endParaRPr lang="en-US" dirty="0">
              <a:latin typeface="Arial"/>
              <a:cs typeface="Arial"/>
            </a:endParaRPr>
          </a:p>
        </p:txBody>
      </p:sp>
      <p:sp>
        <p:nvSpPr>
          <p:cNvPr id="46" name="object 37"/>
          <p:cNvSpPr/>
          <p:nvPr/>
        </p:nvSpPr>
        <p:spPr>
          <a:xfrm>
            <a:off x="271067" y="6184084"/>
            <a:ext cx="11658600" cy="36173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nchor="ctr" anchorCtr="0"/>
          <a:lstStyle/>
          <a:p>
            <a:pPr marL="12700" algn="ctr">
              <a:spcBef>
                <a:spcPts val="100"/>
              </a:spcBef>
            </a:pPr>
            <a:r>
              <a:rPr lang="en-US" b="1" i="1" dirty="0">
                <a:solidFill>
                  <a:srgbClr val="FFFFFF"/>
                </a:solidFill>
                <a:latin typeface="Arial"/>
                <a:cs typeface="Arial"/>
              </a:rPr>
              <a:t>Strengthening Partnerships - Delivering Operational Capability</a:t>
            </a:r>
          </a:p>
        </p:txBody>
      </p:sp>
      <p:sp>
        <p:nvSpPr>
          <p:cNvPr id="11" name="object 5"/>
          <p:cNvSpPr txBox="1"/>
          <p:nvPr/>
        </p:nvSpPr>
        <p:spPr>
          <a:xfrm>
            <a:off x="838200" y="1399511"/>
            <a:ext cx="10820400" cy="1852495"/>
          </a:xfrm>
          <a:prstGeom prst="rect">
            <a:avLst/>
          </a:prstGeom>
        </p:spPr>
        <p:txBody>
          <a:bodyPr vert="horz" wrap="square" lIns="0" tIns="186055" rIns="0" bIns="0" rtlCol="0">
            <a:spAutoFit/>
          </a:bodyPr>
          <a:lstStyle/>
          <a:p>
            <a:pPr marL="238125" marR="17780" indent="-226060">
              <a:lnSpc>
                <a:spcPct val="120000"/>
              </a:lnSpc>
              <a:spcBef>
                <a:spcPts val="185"/>
              </a:spcBef>
              <a:buClr>
                <a:srgbClr val="000099"/>
              </a:buClr>
              <a:buFont typeface="Arial"/>
              <a:buChar char="•"/>
              <a:tabLst>
                <a:tab pos="238125" algn="l"/>
                <a:tab pos="238760" algn="l"/>
              </a:tabLst>
            </a:pPr>
            <a:r>
              <a:rPr sz="2200" b="1" i="1" spc="-5" dirty="0">
                <a:solidFill>
                  <a:srgbClr val="001F5F"/>
                </a:solidFill>
                <a:latin typeface="Arial"/>
                <a:cs typeface="Arial"/>
              </a:rPr>
              <a:t>Contact the Security Cooperation </a:t>
            </a:r>
            <a:r>
              <a:rPr sz="2200" b="1" i="1" spc="-10" dirty="0">
                <a:solidFill>
                  <a:srgbClr val="001F5F"/>
                </a:solidFill>
                <a:latin typeface="Arial"/>
                <a:cs typeface="Arial"/>
              </a:rPr>
              <a:t>Office </a:t>
            </a:r>
            <a:r>
              <a:rPr sz="2200" b="1" i="1" spc="-5" dirty="0">
                <a:solidFill>
                  <a:srgbClr val="001F5F"/>
                </a:solidFill>
                <a:latin typeface="Arial"/>
                <a:cs typeface="Arial"/>
              </a:rPr>
              <a:t>/ Attachés in the U.S.  Embassy in your</a:t>
            </a:r>
            <a:r>
              <a:rPr sz="2200" b="1" i="1" spc="-10" dirty="0">
                <a:solidFill>
                  <a:srgbClr val="001F5F"/>
                </a:solidFill>
                <a:latin typeface="Arial"/>
                <a:cs typeface="Arial"/>
              </a:rPr>
              <a:t> </a:t>
            </a:r>
            <a:r>
              <a:rPr sz="2200" b="1" i="1" spc="-5" dirty="0">
                <a:solidFill>
                  <a:srgbClr val="001F5F"/>
                </a:solidFill>
                <a:latin typeface="Arial"/>
                <a:cs typeface="Arial"/>
              </a:rPr>
              <a:t>country</a:t>
            </a:r>
            <a:endParaRPr sz="2200" dirty="0">
              <a:latin typeface="Arial"/>
              <a:cs typeface="Arial"/>
            </a:endParaRPr>
          </a:p>
          <a:p>
            <a:pPr marL="238125" marR="5080" indent="-226060">
              <a:lnSpc>
                <a:spcPct val="120000"/>
              </a:lnSpc>
              <a:spcBef>
                <a:spcPts val="605"/>
              </a:spcBef>
              <a:buClr>
                <a:srgbClr val="000099"/>
              </a:buClr>
              <a:buFont typeface="Arial"/>
              <a:buChar char="•"/>
              <a:tabLst>
                <a:tab pos="238125" algn="l"/>
                <a:tab pos="238760" algn="l"/>
              </a:tabLst>
            </a:pPr>
            <a:r>
              <a:rPr sz="2200" b="1" i="1" spc="-5" dirty="0">
                <a:solidFill>
                  <a:srgbClr val="001F5F"/>
                </a:solidFill>
                <a:latin typeface="Arial"/>
                <a:cs typeface="Arial"/>
              </a:rPr>
              <a:t>Contact your Embassy in </a:t>
            </a:r>
            <a:r>
              <a:rPr lang="en-US" sz="2200" b="1" i="1" spc="-5" dirty="0">
                <a:solidFill>
                  <a:srgbClr val="001F5F"/>
                </a:solidFill>
                <a:latin typeface="Arial"/>
                <a:cs typeface="Arial"/>
              </a:rPr>
              <a:t>Washington, </a:t>
            </a:r>
            <a:r>
              <a:rPr sz="2200" b="1" i="1" spc="-5" dirty="0">
                <a:solidFill>
                  <a:srgbClr val="001F5F"/>
                </a:solidFill>
                <a:latin typeface="Arial"/>
                <a:cs typeface="Arial"/>
              </a:rPr>
              <a:t>D</a:t>
            </a:r>
            <a:r>
              <a:rPr lang="en-US" sz="2200" b="1" i="1" spc="-5" dirty="0">
                <a:solidFill>
                  <a:srgbClr val="001F5F"/>
                </a:solidFill>
                <a:latin typeface="Arial"/>
                <a:cs typeface="Arial"/>
              </a:rPr>
              <a:t>.</a:t>
            </a:r>
            <a:r>
              <a:rPr sz="2200" b="1" i="1" spc="-5" dirty="0">
                <a:solidFill>
                  <a:srgbClr val="001F5F"/>
                </a:solidFill>
                <a:latin typeface="Arial"/>
                <a:cs typeface="Arial"/>
              </a:rPr>
              <a:t>C</a:t>
            </a:r>
            <a:r>
              <a:rPr lang="en-US" sz="2200" b="1" i="1" spc="-5" dirty="0">
                <a:solidFill>
                  <a:srgbClr val="001F5F"/>
                </a:solidFill>
                <a:latin typeface="Arial"/>
                <a:cs typeface="Arial"/>
              </a:rPr>
              <a:t>.</a:t>
            </a:r>
            <a:r>
              <a:rPr sz="2200" b="1" i="1" spc="-5" dirty="0">
                <a:solidFill>
                  <a:srgbClr val="001F5F"/>
                </a:solidFill>
                <a:latin typeface="Arial"/>
                <a:cs typeface="Arial"/>
              </a:rPr>
              <a:t> – Defense Attaché or the </a:t>
            </a:r>
            <a:r>
              <a:rPr sz="2200" b="1" i="1" spc="-10" dirty="0">
                <a:solidFill>
                  <a:srgbClr val="001F5F"/>
                </a:solidFill>
                <a:latin typeface="Arial"/>
                <a:cs typeface="Arial"/>
              </a:rPr>
              <a:t>Trade</a:t>
            </a:r>
            <a:r>
              <a:rPr sz="2200" b="1" i="1" spc="-105" dirty="0">
                <a:solidFill>
                  <a:srgbClr val="001F5F"/>
                </a:solidFill>
                <a:latin typeface="Arial"/>
                <a:cs typeface="Arial"/>
              </a:rPr>
              <a:t> </a:t>
            </a:r>
            <a:r>
              <a:rPr sz="2200" b="1" i="1" spc="-5" dirty="0">
                <a:solidFill>
                  <a:srgbClr val="001F5F"/>
                </a:solidFill>
                <a:latin typeface="Arial"/>
                <a:cs typeface="Arial"/>
              </a:rPr>
              <a:t>/  Science &amp; </a:t>
            </a:r>
            <a:r>
              <a:rPr sz="2200" b="1" i="1" spc="-10" dirty="0">
                <a:solidFill>
                  <a:srgbClr val="001F5F"/>
                </a:solidFill>
                <a:latin typeface="Arial"/>
                <a:cs typeface="Arial"/>
              </a:rPr>
              <a:t>Technology</a:t>
            </a:r>
            <a:r>
              <a:rPr sz="2200" b="1" i="1" spc="10" dirty="0">
                <a:solidFill>
                  <a:srgbClr val="001F5F"/>
                </a:solidFill>
                <a:latin typeface="Arial"/>
                <a:cs typeface="Arial"/>
              </a:rPr>
              <a:t> </a:t>
            </a:r>
            <a:r>
              <a:rPr sz="2200" b="1" i="1" spc="-5" dirty="0">
                <a:solidFill>
                  <a:srgbClr val="001F5F"/>
                </a:solidFill>
                <a:latin typeface="Arial"/>
                <a:cs typeface="Arial"/>
              </a:rPr>
              <a:t>organization</a:t>
            </a:r>
            <a:endParaRPr sz="2200" dirty="0">
              <a:latin typeface="Arial"/>
              <a:cs typeface="Arial"/>
            </a:endParaRPr>
          </a:p>
        </p:txBody>
      </p:sp>
      <p:sp>
        <p:nvSpPr>
          <p:cNvPr id="12" name="object 6"/>
          <p:cNvSpPr txBox="1"/>
          <p:nvPr/>
        </p:nvSpPr>
        <p:spPr>
          <a:xfrm>
            <a:off x="838200" y="5015107"/>
            <a:ext cx="10820400" cy="757259"/>
          </a:xfrm>
          <a:prstGeom prst="rect">
            <a:avLst/>
          </a:prstGeom>
        </p:spPr>
        <p:txBody>
          <a:bodyPr vert="horz" wrap="square" lIns="0" tIns="79375" rIns="0" bIns="0" rtlCol="0">
            <a:spAutoFit/>
          </a:bodyPr>
          <a:lstStyle/>
          <a:p>
            <a:pPr marL="238125" indent="-226060">
              <a:spcBef>
                <a:spcPts val="625"/>
              </a:spcBef>
              <a:buClr>
                <a:srgbClr val="000099"/>
              </a:buClr>
              <a:buFont typeface="Arial"/>
              <a:buChar char="•"/>
              <a:tabLst>
                <a:tab pos="238125" algn="l"/>
                <a:tab pos="238760" algn="l"/>
              </a:tabLst>
            </a:pPr>
            <a:r>
              <a:rPr sz="2200" b="1" i="1" spc="-5" dirty="0">
                <a:solidFill>
                  <a:srgbClr val="001F5F"/>
                </a:solidFill>
                <a:latin typeface="Arial"/>
                <a:cs typeface="Arial"/>
              </a:rPr>
              <a:t>Contact FCT Program directly – either the main </a:t>
            </a:r>
            <a:r>
              <a:rPr sz="2200" b="1" i="1" spc="-10" dirty="0">
                <a:solidFill>
                  <a:srgbClr val="001F5F"/>
                </a:solidFill>
                <a:latin typeface="Arial"/>
                <a:cs typeface="Arial"/>
              </a:rPr>
              <a:t>office</a:t>
            </a:r>
            <a:r>
              <a:rPr sz="2200" b="1" i="1" spc="-85" dirty="0">
                <a:solidFill>
                  <a:srgbClr val="001F5F"/>
                </a:solidFill>
                <a:latin typeface="Arial"/>
                <a:cs typeface="Arial"/>
              </a:rPr>
              <a:t> </a:t>
            </a:r>
            <a:r>
              <a:rPr sz="2200" b="1" i="1" spc="-5" dirty="0">
                <a:solidFill>
                  <a:srgbClr val="001F5F"/>
                </a:solidFill>
                <a:latin typeface="Arial"/>
                <a:cs typeface="Arial"/>
              </a:rPr>
              <a:t>or</a:t>
            </a:r>
            <a:r>
              <a:rPr lang="en-US" sz="2200" b="1" i="1" spc="-5" dirty="0">
                <a:solidFill>
                  <a:srgbClr val="001F5F"/>
                </a:solidFill>
                <a:latin typeface="Arial"/>
                <a:cs typeface="Arial"/>
              </a:rPr>
              <a:t> </a:t>
            </a:r>
            <a:r>
              <a:rPr sz="2200" b="1" i="1" spc="-5" dirty="0">
                <a:solidFill>
                  <a:srgbClr val="001F5F"/>
                </a:solidFill>
                <a:latin typeface="Arial"/>
                <a:cs typeface="Arial"/>
              </a:rPr>
              <a:t>Service/SOCOM specific contacts </a:t>
            </a:r>
            <a:r>
              <a:rPr lang="en-US" sz="2200" b="1" i="1" spc="-5" dirty="0">
                <a:solidFill>
                  <a:srgbClr val="001F5F"/>
                </a:solidFill>
                <a:latin typeface="Arial"/>
                <a:cs typeface="Arial"/>
              </a:rPr>
              <a:t>listed</a:t>
            </a:r>
            <a:r>
              <a:rPr sz="2200" b="1" i="1" spc="-5" dirty="0">
                <a:solidFill>
                  <a:srgbClr val="001F5F"/>
                </a:solidFill>
                <a:latin typeface="Arial"/>
                <a:cs typeface="Arial"/>
              </a:rPr>
              <a:t> in this brief</a:t>
            </a:r>
            <a:endParaRPr sz="2200" dirty="0">
              <a:latin typeface="Arial"/>
              <a:cs typeface="Arial"/>
            </a:endParaRPr>
          </a:p>
        </p:txBody>
      </p:sp>
      <p:pic>
        <p:nvPicPr>
          <p:cNvPr id="2" name="Picture 1">
            <a:extLst>
              <a:ext uri="{FF2B5EF4-FFF2-40B4-BE49-F238E27FC236}">
                <a16:creationId xmlns:a16="http://schemas.microsoft.com/office/drawing/2014/main" id="{3A226D0C-F49B-A264-8532-9C18FFF4E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377" y="3553750"/>
            <a:ext cx="6870023" cy="1235112"/>
          </a:xfrm>
          <a:prstGeom prst="rect">
            <a:avLst/>
          </a:prstGeom>
        </p:spPr>
      </p:pic>
    </p:spTree>
    <p:extLst>
      <p:ext uri="{BB962C8B-B14F-4D97-AF65-F5344CB8AC3E}">
        <p14:creationId xmlns:p14="http://schemas.microsoft.com/office/powerpoint/2010/main" val="110492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38635839-75CA-2B46-9BB9-73D8D4A162B3}"/>
              </a:ext>
            </a:extLst>
          </p:cNvPr>
          <p:cNvSpPr>
            <a:spLocks noGrp="1"/>
          </p:cNvSpPr>
          <p:nvPr>
            <p:ph type="sldNum" sz="quarter" idx="12"/>
          </p:nvPr>
        </p:nvSpPr>
        <p:spPr/>
        <p:txBody>
          <a:bodyPr/>
          <a:lstStyle>
            <a:lvl1pPr>
              <a:defRPr>
                <a:solidFill>
                  <a:schemeClr val="tx1"/>
                </a:solidFill>
              </a:defRPr>
            </a:lvl1pPr>
          </a:lstStyle>
          <a:p>
            <a:fld id="{54E25250-6F4D-D343-81A8-66B8F9922911}" type="slidenum">
              <a:rPr lang="en-US" smtClean="0"/>
              <a:pPr/>
              <a:t>23</a:t>
            </a:fld>
            <a:endParaRPr lang="en-US" dirty="0"/>
          </a:p>
        </p:txBody>
      </p:sp>
      <p:sp>
        <p:nvSpPr>
          <p:cNvPr id="10" name="object 10"/>
          <p:cNvSpPr txBox="1">
            <a:spLocks noGrp="1"/>
          </p:cNvSpPr>
          <p:nvPr>
            <p:ph type="title"/>
          </p:nvPr>
        </p:nvSpPr>
        <p:spPr>
          <a:xfrm>
            <a:off x="1352552" y="378518"/>
            <a:ext cx="10250444" cy="566822"/>
          </a:xfrm>
          <a:prstGeom prst="rect">
            <a:avLst/>
          </a:prstGeom>
        </p:spPr>
        <p:txBody>
          <a:bodyPr vert="horz" wrap="square" lIns="0" tIns="12700" rIns="0" bIns="0" rtlCol="0">
            <a:spAutoFit/>
          </a:bodyPr>
          <a:lstStyle/>
          <a:p>
            <a:pPr marL="12700">
              <a:spcBef>
                <a:spcPts val="100"/>
              </a:spcBef>
            </a:pPr>
            <a:r>
              <a:rPr lang="en-US" sz="4000" dirty="0"/>
              <a:t>Key Points of Contact</a:t>
            </a:r>
            <a:endParaRPr sz="4000" dirty="0"/>
          </a:p>
        </p:txBody>
      </p:sp>
      <p:sp>
        <p:nvSpPr>
          <p:cNvPr id="8" name="Footer Placeholder 4">
            <a:extLst>
              <a:ext uri="{FF2B5EF4-FFF2-40B4-BE49-F238E27FC236}">
                <a16:creationId xmlns:a16="http://schemas.microsoft.com/office/drawing/2014/main" id="{C208ECE0-21D0-4E4D-8119-455661B935FE}"/>
              </a:ext>
            </a:extLst>
          </p:cNvPr>
          <p:cNvSpPr>
            <a:spLocks noGrp="1"/>
          </p:cNvSpPr>
          <p:nvPr>
            <p:ph type="ftr" sz="quarter" idx="4294967295"/>
          </p:nvPr>
        </p:nvSpPr>
        <p:spPr>
          <a:xfrm>
            <a:off x="0" y="6356350"/>
            <a:ext cx="46196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spc="-5" dirty="0">
                <a:solidFill>
                  <a:srgbClr val="FFFFFF"/>
                </a:solidFill>
                <a:latin typeface="Arial"/>
                <a:cs typeface="Arial"/>
              </a:rPr>
              <a:t>Distribution A – </a:t>
            </a:r>
            <a:r>
              <a:rPr lang="en-US" b="1" spc="-10" dirty="0">
                <a:solidFill>
                  <a:srgbClr val="FFFFFF"/>
                </a:solidFill>
                <a:latin typeface="Arial"/>
                <a:cs typeface="Arial"/>
              </a:rPr>
              <a:t>Approved </a:t>
            </a:r>
            <a:r>
              <a:rPr lang="en-US" b="1" spc="-5" dirty="0">
                <a:solidFill>
                  <a:srgbClr val="FFFFFF"/>
                </a:solidFill>
                <a:latin typeface="Arial"/>
                <a:cs typeface="Arial"/>
              </a:rPr>
              <a:t>for Public Release Case</a:t>
            </a:r>
            <a:r>
              <a:rPr lang="en-US" b="1" spc="-160" dirty="0">
                <a:solidFill>
                  <a:srgbClr val="FFFFFF"/>
                </a:solidFill>
                <a:latin typeface="Arial"/>
                <a:cs typeface="Arial"/>
              </a:rPr>
              <a:t> </a:t>
            </a:r>
            <a:r>
              <a:rPr lang="en-US" b="1" spc="-10" dirty="0">
                <a:solidFill>
                  <a:srgbClr val="FFFFFF"/>
                </a:solidFill>
                <a:latin typeface="Arial"/>
                <a:cs typeface="Arial"/>
              </a:rPr>
              <a:t>23-S-2975</a:t>
            </a:r>
            <a:endParaRPr lang="en-US" dirty="0">
              <a:latin typeface="Arial"/>
              <a:cs typeface="Arial"/>
            </a:endParaRPr>
          </a:p>
        </p:txBody>
      </p:sp>
      <p:graphicFrame>
        <p:nvGraphicFramePr>
          <p:cNvPr id="14" name="object 6"/>
          <p:cNvGraphicFramePr>
            <a:graphicFrameLocks noGrp="1" noChangeAspect="1"/>
          </p:cNvGraphicFramePr>
          <p:nvPr>
            <p:extLst>
              <p:ext uri="{D42A27DB-BD31-4B8C-83A1-F6EECF244321}">
                <p14:modId xmlns:p14="http://schemas.microsoft.com/office/powerpoint/2010/main" val="1126951880"/>
              </p:ext>
            </p:extLst>
          </p:nvPr>
        </p:nvGraphicFramePr>
        <p:xfrm>
          <a:off x="487406" y="1544013"/>
          <a:ext cx="11013990" cy="4806665"/>
        </p:xfrm>
        <a:graphic>
          <a:graphicData uri="http://schemas.openxmlformats.org/drawingml/2006/table">
            <a:tbl>
              <a:tblPr firstRow="1" bandRow="1">
                <a:tableStyleId>{2D5ABB26-0587-4C30-8999-92F81FD0307C}</a:tableStyleId>
              </a:tblPr>
              <a:tblGrid>
                <a:gridCol w="1608456">
                  <a:extLst>
                    <a:ext uri="{9D8B030D-6E8A-4147-A177-3AD203B41FA5}">
                      <a16:colId xmlns:a16="http://schemas.microsoft.com/office/drawing/2014/main" val="20000"/>
                    </a:ext>
                  </a:extLst>
                </a:gridCol>
                <a:gridCol w="4231913">
                  <a:extLst>
                    <a:ext uri="{9D8B030D-6E8A-4147-A177-3AD203B41FA5}">
                      <a16:colId xmlns:a16="http://schemas.microsoft.com/office/drawing/2014/main" val="20001"/>
                    </a:ext>
                  </a:extLst>
                </a:gridCol>
                <a:gridCol w="3323889">
                  <a:extLst>
                    <a:ext uri="{9D8B030D-6E8A-4147-A177-3AD203B41FA5}">
                      <a16:colId xmlns:a16="http://schemas.microsoft.com/office/drawing/2014/main" val="20002"/>
                    </a:ext>
                  </a:extLst>
                </a:gridCol>
                <a:gridCol w="1849732">
                  <a:extLst>
                    <a:ext uri="{9D8B030D-6E8A-4147-A177-3AD203B41FA5}">
                      <a16:colId xmlns:a16="http://schemas.microsoft.com/office/drawing/2014/main" val="20003"/>
                    </a:ext>
                  </a:extLst>
                </a:gridCol>
              </a:tblGrid>
              <a:tr h="237066">
                <a:tc rowSpan="8">
                  <a:txBody>
                    <a:bodyPr/>
                    <a:lstStyle/>
                    <a:p>
                      <a:pPr marL="100330">
                        <a:lnSpc>
                          <a:spcPct val="100000"/>
                        </a:lnSpc>
                        <a:spcBef>
                          <a:spcPts val="525"/>
                        </a:spcBef>
                      </a:pPr>
                      <a:r>
                        <a:rPr sz="1100" b="1" spc="-5" dirty="0">
                          <a:solidFill>
                            <a:srgbClr val="FFFFFF"/>
                          </a:solidFill>
                          <a:latin typeface="Arial"/>
                          <a:cs typeface="Arial"/>
                        </a:rPr>
                        <a:t>OSD</a:t>
                      </a:r>
                      <a:endParaRPr sz="1100" dirty="0">
                        <a:latin typeface="Arial"/>
                        <a:cs typeface="Arial"/>
                      </a:endParaRPr>
                    </a:p>
                  </a:txBody>
                  <a:tcPr marL="0" marR="0" marT="666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100330">
                        <a:lnSpc>
                          <a:spcPct val="100000"/>
                        </a:lnSpc>
                        <a:spcBef>
                          <a:spcPts val="525"/>
                        </a:spcBef>
                      </a:pPr>
                      <a:r>
                        <a:rPr sz="1100" b="1" u="sng" spc="-5" dirty="0">
                          <a:solidFill>
                            <a:srgbClr val="FFFFFF"/>
                          </a:solidFill>
                          <a:latin typeface="Arial"/>
                          <a:cs typeface="Arial"/>
                        </a:rPr>
                        <a:t>FCT</a:t>
                      </a:r>
                      <a:r>
                        <a:rPr sz="1100" b="1" u="sng" spc="-40" dirty="0">
                          <a:solidFill>
                            <a:srgbClr val="FFFFFF"/>
                          </a:solidFill>
                          <a:latin typeface="Arial"/>
                          <a:cs typeface="Arial"/>
                        </a:rPr>
                        <a:t> </a:t>
                      </a:r>
                      <a:r>
                        <a:rPr sz="1100" b="1" u="sng" spc="-5" dirty="0">
                          <a:solidFill>
                            <a:srgbClr val="FFFFFF"/>
                          </a:solidFill>
                          <a:latin typeface="Arial"/>
                          <a:cs typeface="Arial"/>
                        </a:rPr>
                        <a:t>Office</a:t>
                      </a:r>
                      <a:endParaRPr sz="1100" u="sng" dirty="0">
                        <a:latin typeface="Arial"/>
                        <a:cs typeface="Arial"/>
                      </a:endParaRPr>
                    </a:p>
                  </a:txBody>
                  <a:tcPr marL="0" marR="0" marT="66675" marB="0">
                    <a:lnL w="9525">
                      <a:solidFill>
                        <a:srgbClr val="000000"/>
                      </a:solidFill>
                      <a:prstDash val="solid"/>
                    </a:lnL>
                    <a:lnR w="9525">
                      <a:solidFill>
                        <a:srgbClr val="000000"/>
                      </a:solidFill>
                      <a:prstDash val="solid"/>
                    </a:lnR>
                    <a:lnT w="9525">
                      <a:solidFill>
                        <a:srgbClr val="000000"/>
                      </a:solidFill>
                      <a:prstDash val="solid"/>
                    </a:lnT>
                    <a:solidFill>
                      <a:srgbClr val="A6A6A6"/>
                    </a:solidFill>
                  </a:tcPr>
                </a:tc>
                <a:tc>
                  <a:txBody>
                    <a:bodyPr/>
                    <a:lstStyle/>
                    <a:p>
                      <a:pPr>
                        <a:lnSpc>
                          <a:spcPct val="100000"/>
                        </a:lnSpc>
                      </a:pPr>
                      <a:endParaRPr sz="11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A6A6A6"/>
                    </a:solidFill>
                  </a:tcPr>
                </a:tc>
                <a:tc>
                  <a:txBody>
                    <a:bodyPr/>
                    <a:lstStyle/>
                    <a:p>
                      <a:pPr marL="93345" algn="ctr">
                        <a:lnSpc>
                          <a:spcPct val="100000"/>
                        </a:lnSpc>
                        <a:spcBef>
                          <a:spcPts val="525"/>
                        </a:spcBef>
                      </a:pPr>
                      <a:r>
                        <a:rPr sz="1100" b="1" spc="-10" dirty="0">
                          <a:solidFill>
                            <a:srgbClr val="FFFFFF"/>
                          </a:solidFill>
                          <a:latin typeface="Arial"/>
                          <a:cs typeface="Arial"/>
                        </a:rPr>
                        <a:t>571-372-6803</a:t>
                      </a:r>
                      <a:endParaRPr sz="1100" dirty="0">
                        <a:latin typeface="Arial"/>
                        <a:cs typeface="Arial"/>
                      </a:endParaRPr>
                    </a:p>
                  </a:txBody>
                  <a:tcPr marL="0" marR="0" marT="66675" marB="0">
                    <a:lnL w="9525">
                      <a:solidFill>
                        <a:srgbClr val="000000"/>
                      </a:solidFill>
                      <a:prstDash val="solid"/>
                    </a:lnL>
                    <a:lnR w="9525">
                      <a:solidFill>
                        <a:srgbClr val="000000"/>
                      </a:solidFill>
                      <a:prstDash val="solid"/>
                    </a:lnR>
                    <a:lnT w="9525">
                      <a:solidFill>
                        <a:srgbClr val="000000"/>
                      </a:solidFill>
                      <a:prstDash val="solid"/>
                    </a:lnT>
                    <a:solidFill>
                      <a:srgbClr val="A6A6A6"/>
                    </a:solidFill>
                  </a:tcPr>
                </a:tc>
                <a:extLst>
                  <a:ext uri="{0D108BD9-81ED-4DB2-BD59-A6C34878D82A}">
                    <a16:rowId xmlns:a16="http://schemas.microsoft.com/office/drawing/2014/main" val="10000"/>
                  </a:ext>
                </a:extLst>
              </a:tr>
              <a:tr h="237066">
                <a:tc vMerge="1">
                  <a:txBody>
                    <a:bodyPr/>
                    <a:lstStyle/>
                    <a:p>
                      <a:endParaRPr/>
                    </a:p>
                  </a:txBody>
                  <a:tcPr marL="0" marR="0" marT="666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100330">
                        <a:lnSpc>
                          <a:spcPct val="100000"/>
                        </a:lnSpc>
                        <a:spcBef>
                          <a:spcPts val="509"/>
                        </a:spcBef>
                      </a:pPr>
                      <a:r>
                        <a:rPr lang="en-US" sz="1100" b="1" spc="-5" dirty="0">
                          <a:solidFill>
                            <a:srgbClr val="FFFFFF"/>
                          </a:solidFill>
                          <a:latin typeface="Arial"/>
                          <a:cs typeface="Arial"/>
                        </a:rPr>
                        <a:t>Gerry Tighe</a:t>
                      </a:r>
                      <a:endParaRPr sz="1100" dirty="0">
                        <a:latin typeface="Arial"/>
                        <a:cs typeface="Arial"/>
                      </a:endParaRPr>
                    </a:p>
                  </a:txBody>
                  <a:tcPr marL="0" marR="0" marT="64769" marB="0">
                    <a:lnL w="9525">
                      <a:solidFill>
                        <a:srgbClr val="000000"/>
                      </a:solidFill>
                      <a:prstDash val="solid"/>
                    </a:lnL>
                    <a:lnR w="9525">
                      <a:solidFill>
                        <a:srgbClr val="000000"/>
                      </a:solidFill>
                      <a:prstDash val="solid"/>
                    </a:lnR>
                    <a:solidFill>
                      <a:srgbClr val="A6A6A6"/>
                    </a:solidFill>
                  </a:tcPr>
                </a:tc>
                <a:tc>
                  <a:txBody>
                    <a:bodyPr/>
                    <a:lstStyle/>
                    <a:p>
                      <a:pPr marL="100965">
                        <a:lnSpc>
                          <a:spcPct val="100000"/>
                        </a:lnSpc>
                        <a:spcBef>
                          <a:spcPts val="509"/>
                        </a:spcBef>
                      </a:pPr>
                      <a:r>
                        <a:rPr lang="en-US" sz="1100" b="1" u="heavy" spc="-15" dirty="0">
                          <a:solidFill>
                            <a:srgbClr val="0561C1"/>
                          </a:solidFill>
                          <a:uFill>
                            <a:solidFill>
                              <a:srgbClr val="0561C1"/>
                            </a:solidFill>
                          </a:uFill>
                          <a:latin typeface="Arial"/>
                          <a:cs typeface="Arial"/>
                        </a:rPr>
                        <a:t>gerard.p.tighe.civ@mail.mil</a:t>
                      </a:r>
                      <a:endParaRPr sz="1100" dirty="0">
                        <a:latin typeface="Arial"/>
                        <a:cs typeface="Arial"/>
                      </a:endParaRPr>
                    </a:p>
                  </a:txBody>
                  <a:tcPr marL="0" marR="0" marT="64769" marB="0">
                    <a:lnL w="9525">
                      <a:solidFill>
                        <a:srgbClr val="000000"/>
                      </a:solidFill>
                      <a:prstDash val="solid"/>
                    </a:lnL>
                    <a:lnR w="9525">
                      <a:solidFill>
                        <a:srgbClr val="000000"/>
                      </a:solidFill>
                      <a:prstDash val="solid"/>
                    </a:lnR>
                    <a:solidFill>
                      <a:srgbClr val="A6A6A6"/>
                    </a:solidFill>
                  </a:tcPr>
                </a:tc>
                <a:tc>
                  <a:txBody>
                    <a:bodyPr/>
                    <a:lstStyle/>
                    <a:p>
                      <a:pPr marL="93345" algn="ctr">
                        <a:lnSpc>
                          <a:spcPct val="100000"/>
                        </a:lnSpc>
                        <a:spcBef>
                          <a:spcPts val="509"/>
                        </a:spcBef>
                      </a:pPr>
                      <a:r>
                        <a:rPr lang="en-US" sz="1100" b="1" spc="-10" dirty="0">
                          <a:solidFill>
                            <a:srgbClr val="FFFFFF"/>
                          </a:solidFill>
                          <a:latin typeface="Arial"/>
                          <a:cs typeface="Arial"/>
                        </a:rPr>
                        <a:t>703-697-3984</a:t>
                      </a:r>
                      <a:endParaRPr sz="1100" dirty="0">
                        <a:latin typeface="Arial"/>
                        <a:cs typeface="Arial"/>
                      </a:endParaRPr>
                    </a:p>
                  </a:txBody>
                  <a:tcPr marL="0" marR="0" marT="64769" marB="0">
                    <a:lnL w="9525">
                      <a:solidFill>
                        <a:srgbClr val="000000"/>
                      </a:solidFill>
                      <a:prstDash val="solid"/>
                    </a:lnL>
                    <a:lnR w="9525">
                      <a:solidFill>
                        <a:srgbClr val="000000"/>
                      </a:solidFill>
                      <a:prstDash val="solid"/>
                    </a:lnR>
                    <a:solidFill>
                      <a:srgbClr val="A6A6A6"/>
                    </a:solidFill>
                  </a:tcPr>
                </a:tc>
                <a:extLst>
                  <a:ext uri="{0D108BD9-81ED-4DB2-BD59-A6C34878D82A}">
                    <a16:rowId xmlns:a16="http://schemas.microsoft.com/office/drawing/2014/main" val="10001"/>
                  </a:ext>
                </a:extLst>
              </a:tr>
              <a:tr h="237066">
                <a:tc vMerge="1">
                  <a:txBody>
                    <a:bodyPr/>
                    <a:lstStyle/>
                    <a:p>
                      <a:endParaRPr lang="en-US"/>
                    </a:p>
                  </a:txBody>
                  <a:tcPr/>
                </a:tc>
                <a:tc>
                  <a:txBody>
                    <a:bodyPr/>
                    <a:lstStyle/>
                    <a:p>
                      <a:pPr marL="100330">
                        <a:lnSpc>
                          <a:spcPct val="100000"/>
                        </a:lnSpc>
                        <a:spcBef>
                          <a:spcPts val="509"/>
                        </a:spcBef>
                      </a:pPr>
                      <a:r>
                        <a:rPr lang="en-US" sz="1100" b="1" dirty="0">
                          <a:solidFill>
                            <a:schemeClr val="bg1"/>
                          </a:solidFill>
                          <a:latin typeface="Arial"/>
                          <a:cs typeface="Arial"/>
                        </a:rPr>
                        <a:t>Col. Jeffrey Naff</a:t>
                      </a:r>
                      <a:endParaRPr sz="1100" b="1" dirty="0">
                        <a:solidFill>
                          <a:schemeClr val="bg1"/>
                        </a:solidFill>
                        <a:latin typeface="Arial"/>
                        <a:cs typeface="Arial"/>
                      </a:endParaRPr>
                    </a:p>
                  </a:txBody>
                  <a:tcPr marL="0" marR="0" marT="64769"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solidFill>
                      <a:srgbClr val="A6A6A6"/>
                    </a:solidFill>
                  </a:tcPr>
                </a:tc>
                <a:tc>
                  <a:txBody>
                    <a:bodyPr/>
                    <a:lstStyle/>
                    <a:p>
                      <a:pPr marL="100965">
                        <a:lnSpc>
                          <a:spcPct val="100000"/>
                        </a:lnSpc>
                        <a:spcBef>
                          <a:spcPts val="509"/>
                        </a:spcBef>
                      </a:pPr>
                      <a:r>
                        <a:rPr lang="en-US" sz="1100" b="1" dirty="0">
                          <a:latin typeface="Arial"/>
                          <a:cs typeface="Arial"/>
                          <a:hlinkClick r:id="rId3"/>
                        </a:rPr>
                        <a:t>jeffrey.e.naff.mil@mail.mil</a:t>
                      </a:r>
                      <a:endParaRPr sz="1100" b="1" dirty="0">
                        <a:latin typeface="Arial"/>
                        <a:cs typeface="Arial"/>
                      </a:endParaRPr>
                    </a:p>
                  </a:txBody>
                  <a:tcPr marL="0" marR="0" marT="64769"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solidFill>
                      <a:srgbClr val="A6A6A6"/>
                    </a:solidFill>
                  </a:tcPr>
                </a:tc>
                <a:tc>
                  <a:txBody>
                    <a:bodyPr/>
                    <a:lstStyle/>
                    <a:p>
                      <a:pPr marL="93345" algn="ctr">
                        <a:lnSpc>
                          <a:spcPct val="100000"/>
                        </a:lnSpc>
                        <a:spcBef>
                          <a:spcPts val="509"/>
                        </a:spcBef>
                      </a:pPr>
                      <a:r>
                        <a:rPr lang="en-US" sz="1100" b="1" dirty="0">
                          <a:solidFill>
                            <a:schemeClr val="bg1"/>
                          </a:solidFill>
                          <a:latin typeface="Arial"/>
                          <a:cs typeface="Arial"/>
                        </a:rPr>
                        <a:t>703-693-5647</a:t>
                      </a:r>
                      <a:endParaRPr sz="1100" b="1" dirty="0">
                        <a:solidFill>
                          <a:schemeClr val="bg1"/>
                        </a:solidFill>
                        <a:latin typeface="Arial"/>
                        <a:cs typeface="Arial"/>
                      </a:endParaRPr>
                    </a:p>
                  </a:txBody>
                  <a:tcPr marL="0" marR="0" marT="64769"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solidFill>
                      <a:srgbClr val="A6A6A6"/>
                    </a:solidFill>
                  </a:tcPr>
                </a:tc>
                <a:extLst>
                  <a:ext uri="{0D108BD9-81ED-4DB2-BD59-A6C34878D82A}">
                    <a16:rowId xmlns:a16="http://schemas.microsoft.com/office/drawing/2014/main" val="750092981"/>
                  </a:ext>
                </a:extLst>
              </a:tr>
              <a:tr h="237066">
                <a:tc vMerge="1">
                  <a:txBody>
                    <a:bodyPr/>
                    <a:lstStyle/>
                    <a:p>
                      <a:endParaRPr lang="en-US"/>
                    </a:p>
                  </a:txBody>
                  <a:tcPr/>
                </a:tc>
                <a:tc>
                  <a:txBody>
                    <a:bodyPr/>
                    <a:lstStyle/>
                    <a:p>
                      <a:pPr marL="100330">
                        <a:lnSpc>
                          <a:spcPct val="100000"/>
                        </a:lnSpc>
                        <a:spcBef>
                          <a:spcPts val="530"/>
                        </a:spcBef>
                      </a:pPr>
                      <a:r>
                        <a:rPr lang="en-US" sz="1100" b="1" dirty="0">
                          <a:solidFill>
                            <a:srgbClr val="FFFFFF"/>
                          </a:solidFill>
                          <a:latin typeface="Arial"/>
                          <a:cs typeface="Arial"/>
                        </a:rPr>
                        <a:t>Sean</a:t>
                      </a:r>
                      <a:r>
                        <a:rPr lang="en-US" sz="1100" b="1" spc="-65" dirty="0">
                          <a:solidFill>
                            <a:srgbClr val="FFFFFF"/>
                          </a:solidFill>
                          <a:latin typeface="Arial"/>
                          <a:cs typeface="Arial"/>
                        </a:rPr>
                        <a:t> </a:t>
                      </a:r>
                      <a:r>
                        <a:rPr lang="en-US" sz="1100" b="1" spc="-5" dirty="0">
                          <a:solidFill>
                            <a:srgbClr val="FFFFFF"/>
                          </a:solidFill>
                          <a:latin typeface="Arial"/>
                          <a:cs typeface="Arial"/>
                        </a:rPr>
                        <a:t>Hilber</a:t>
                      </a:r>
                      <a:endParaRPr lang="en-US" sz="1100" dirty="0">
                        <a:latin typeface="Arial"/>
                        <a:cs typeface="Arial"/>
                      </a:endParaRPr>
                    </a:p>
                  </a:txBody>
                  <a:tcPr marL="0" marR="0" marT="6731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solidFill>
                      <a:srgbClr val="A6A6A6"/>
                    </a:solidFill>
                  </a:tcPr>
                </a:tc>
                <a:tc>
                  <a:txBody>
                    <a:bodyPr/>
                    <a:lstStyle/>
                    <a:p>
                      <a:pPr marL="100965">
                        <a:lnSpc>
                          <a:spcPct val="100000"/>
                        </a:lnSpc>
                        <a:spcBef>
                          <a:spcPts val="530"/>
                        </a:spcBef>
                      </a:pPr>
                      <a:r>
                        <a:rPr lang="en-US" sz="1100" b="1" u="heavy" spc="-15" dirty="0">
                          <a:solidFill>
                            <a:srgbClr val="0561C1"/>
                          </a:solidFill>
                          <a:uFill>
                            <a:solidFill>
                              <a:srgbClr val="0561C1"/>
                            </a:solidFill>
                          </a:uFill>
                          <a:latin typeface="Arial"/>
                          <a:cs typeface="Arial"/>
                          <a:hlinkClick r:id="rId4"/>
                        </a:rPr>
                        <a:t>sean.a.hilber.ctr@mail.mil</a:t>
                      </a:r>
                      <a:endParaRPr lang="en-US" sz="1100" dirty="0">
                        <a:latin typeface="Arial"/>
                        <a:cs typeface="Arial"/>
                      </a:endParaRPr>
                    </a:p>
                  </a:txBody>
                  <a:tcPr marL="0" marR="0" marT="6731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solidFill>
                      <a:srgbClr val="A6A6A6"/>
                    </a:solidFill>
                  </a:tcPr>
                </a:tc>
                <a:tc>
                  <a:txBody>
                    <a:bodyPr/>
                    <a:lstStyle/>
                    <a:p>
                      <a:pPr marL="93345" algn="ctr">
                        <a:lnSpc>
                          <a:spcPct val="100000"/>
                        </a:lnSpc>
                        <a:spcBef>
                          <a:spcPts val="530"/>
                        </a:spcBef>
                      </a:pPr>
                      <a:r>
                        <a:rPr lang="en-US" sz="1100" b="1" spc="-10" dirty="0">
                          <a:solidFill>
                            <a:srgbClr val="FFFFFF"/>
                          </a:solidFill>
                          <a:latin typeface="Arial"/>
                          <a:cs typeface="Arial"/>
                        </a:rPr>
                        <a:t>571-372-6822</a:t>
                      </a:r>
                      <a:endParaRPr lang="en-US" sz="1100" dirty="0">
                        <a:latin typeface="Arial"/>
                        <a:cs typeface="Arial"/>
                      </a:endParaRPr>
                    </a:p>
                  </a:txBody>
                  <a:tcPr marL="0" marR="0" marT="6731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solidFill>
                      <a:srgbClr val="A6A6A6"/>
                    </a:solidFill>
                  </a:tcPr>
                </a:tc>
                <a:extLst>
                  <a:ext uri="{0D108BD9-81ED-4DB2-BD59-A6C34878D82A}">
                    <a16:rowId xmlns:a16="http://schemas.microsoft.com/office/drawing/2014/main" val="2951291974"/>
                  </a:ext>
                </a:extLst>
              </a:tr>
              <a:tr h="237066">
                <a:tc vMerge="1">
                  <a:txBody>
                    <a:bodyPr/>
                    <a:lstStyle/>
                    <a:p>
                      <a:endParaRPr/>
                    </a:p>
                  </a:txBody>
                  <a:tcPr marL="0" marR="0" marT="666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100330">
                        <a:lnSpc>
                          <a:spcPct val="100000"/>
                        </a:lnSpc>
                        <a:spcBef>
                          <a:spcPts val="530"/>
                        </a:spcBef>
                      </a:pPr>
                      <a:r>
                        <a:rPr lang="en-US" sz="1100" b="1" dirty="0">
                          <a:solidFill>
                            <a:srgbClr val="FFFFFF"/>
                          </a:solidFill>
                          <a:latin typeface="Arial"/>
                          <a:cs typeface="Arial"/>
                        </a:rPr>
                        <a:t>Manuel “Manny” Almanza</a:t>
                      </a:r>
                      <a:endParaRPr sz="1100" dirty="0">
                        <a:latin typeface="Arial"/>
                        <a:cs typeface="Arial"/>
                      </a:endParaRPr>
                    </a:p>
                  </a:txBody>
                  <a:tcPr marL="0" marR="0" marT="67310" marB="0">
                    <a:lnL w="9525">
                      <a:solidFill>
                        <a:srgbClr val="000000"/>
                      </a:solidFill>
                      <a:prstDash val="solid"/>
                    </a:lnL>
                    <a:lnR w="9525">
                      <a:solidFill>
                        <a:srgbClr val="000000"/>
                      </a:solidFill>
                      <a:prstDash val="solid"/>
                    </a:lnR>
                    <a:solidFill>
                      <a:srgbClr val="A6A6A6"/>
                    </a:solidFill>
                  </a:tcPr>
                </a:tc>
                <a:tc>
                  <a:txBody>
                    <a:bodyPr/>
                    <a:lstStyle/>
                    <a:p>
                      <a:pPr marL="100965">
                        <a:lnSpc>
                          <a:spcPct val="100000"/>
                        </a:lnSpc>
                        <a:spcBef>
                          <a:spcPts val="530"/>
                        </a:spcBef>
                      </a:pPr>
                      <a:r>
                        <a:rPr lang="en-US" sz="1100" b="1" u="heavy" spc="-15" dirty="0">
                          <a:solidFill>
                            <a:srgbClr val="0561C1"/>
                          </a:solidFill>
                          <a:uFill>
                            <a:solidFill>
                              <a:srgbClr val="0561C1"/>
                            </a:solidFill>
                          </a:uFill>
                          <a:latin typeface="Arial"/>
                          <a:cs typeface="Arial"/>
                        </a:rPr>
                        <a:t>manuel.almanza.ctr@mail.mil</a:t>
                      </a:r>
                      <a:endParaRPr sz="1100" dirty="0">
                        <a:latin typeface="Arial"/>
                        <a:cs typeface="Arial"/>
                      </a:endParaRPr>
                    </a:p>
                  </a:txBody>
                  <a:tcPr marL="0" marR="0" marT="67310" marB="0">
                    <a:lnL w="9525">
                      <a:solidFill>
                        <a:srgbClr val="000000"/>
                      </a:solidFill>
                      <a:prstDash val="solid"/>
                    </a:lnL>
                    <a:lnR w="9525">
                      <a:solidFill>
                        <a:srgbClr val="000000"/>
                      </a:solidFill>
                      <a:prstDash val="solid"/>
                    </a:lnR>
                    <a:solidFill>
                      <a:srgbClr val="A6A6A6"/>
                    </a:solidFill>
                  </a:tcPr>
                </a:tc>
                <a:tc>
                  <a:txBody>
                    <a:bodyPr/>
                    <a:lstStyle/>
                    <a:p>
                      <a:pPr marL="93345" algn="ctr">
                        <a:lnSpc>
                          <a:spcPct val="100000"/>
                        </a:lnSpc>
                        <a:spcBef>
                          <a:spcPts val="530"/>
                        </a:spcBef>
                      </a:pPr>
                      <a:r>
                        <a:rPr lang="en-US" sz="1100" b="1" spc="-10" dirty="0">
                          <a:solidFill>
                            <a:srgbClr val="FFFFFF"/>
                          </a:solidFill>
                          <a:latin typeface="Arial"/>
                          <a:cs typeface="Arial"/>
                        </a:rPr>
                        <a:t>703-693-5647</a:t>
                      </a:r>
                      <a:endParaRPr sz="1100" dirty="0">
                        <a:latin typeface="Arial"/>
                        <a:cs typeface="Arial"/>
                      </a:endParaRPr>
                    </a:p>
                  </a:txBody>
                  <a:tcPr marL="0" marR="0" marT="67310" marB="0">
                    <a:lnL w="9525">
                      <a:solidFill>
                        <a:srgbClr val="000000"/>
                      </a:solidFill>
                      <a:prstDash val="solid"/>
                    </a:lnL>
                    <a:lnR w="9525">
                      <a:solidFill>
                        <a:srgbClr val="000000"/>
                      </a:solidFill>
                      <a:prstDash val="solid"/>
                    </a:lnR>
                    <a:solidFill>
                      <a:srgbClr val="A6A6A6"/>
                    </a:solidFill>
                  </a:tcPr>
                </a:tc>
                <a:extLst>
                  <a:ext uri="{0D108BD9-81ED-4DB2-BD59-A6C34878D82A}">
                    <a16:rowId xmlns:a16="http://schemas.microsoft.com/office/drawing/2014/main" val="10002"/>
                  </a:ext>
                </a:extLst>
              </a:tr>
              <a:tr h="313969">
                <a:tc vMerge="1">
                  <a:txBody>
                    <a:bodyPr/>
                    <a:lstStyle/>
                    <a:p>
                      <a:endParaRPr/>
                    </a:p>
                  </a:txBody>
                  <a:tcPr marL="0" marR="0" marT="666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100330">
                        <a:lnSpc>
                          <a:spcPct val="100000"/>
                        </a:lnSpc>
                        <a:spcBef>
                          <a:spcPts val="565"/>
                        </a:spcBef>
                      </a:pPr>
                      <a:r>
                        <a:rPr sz="1100" b="1" dirty="0">
                          <a:solidFill>
                            <a:srgbClr val="FFFFFF"/>
                          </a:solidFill>
                          <a:latin typeface="Arial"/>
                          <a:cs typeface="Arial"/>
                        </a:rPr>
                        <a:t>Darius</a:t>
                      </a:r>
                      <a:r>
                        <a:rPr sz="1100" b="1" spc="-70" dirty="0">
                          <a:solidFill>
                            <a:srgbClr val="FFFFFF"/>
                          </a:solidFill>
                          <a:latin typeface="Arial"/>
                          <a:cs typeface="Arial"/>
                        </a:rPr>
                        <a:t> </a:t>
                      </a:r>
                      <a:r>
                        <a:rPr sz="1100" b="1" spc="-15" dirty="0">
                          <a:solidFill>
                            <a:srgbClr val="FFFFFF"/>
                          </a:solidFill>
                          <a:latin typeface="Arial"/>
                          <a:cs typeface="Arial"/>
                        </a:rPr>
                        <a:t>Watts</a:t>
                      </a:r>
                      <a:endParaRPr sz="1100" dirty="0">
                        <a:latin typeface="Arial"/>
                        <a:cs typeface="Arial"/>
                      </a:endParaRPr>
                    </a:p>
                  </a:txBody>
                  <a:tcPr marL="0" marR="0" marT="71755" marB="0">
                    <a:lnL w="9525">
                      <a:solidFill>
                        <a:srgbClr val="000000"/>
                      </a:solidFill>
                      <a:prstDash val="solid"/>
                    </a:lnL>
                    <a:lnR w="9525">
                      <a:solidFill>
                        <a:srgbClr val="000000"/>
                      </a:solidFill>
                      <a:prstDash val="solid"/>
                    </a:lnR>
                    <a:solidFill>
                      <a:srgbClr val="A6A6A6"/>
                    </a:solidFill>
                  </a:tcPr>
                </a:tc>
                <a:tc>
                  <a:txBody>
                    <a:bodyPr/>
                    <a:lstStyle/>
                    <a:p>
                      <a:pPr marL="100965">
                        <a:lnSpc>
                          <a:spcPct val="100000"/>
                        </a:lnSpc>
                        <a:spcBef>
                          <a:spcPts val="565"/>
                        </a:spcBef>
                      </a:pPr>
                      <a:r>
                        <a:rPr sz="1100" b="1" u="heavy" spc="-15" dirty="0">
                          <a:solidFill>
                            <a:srgbClr val="0561C1"/>
                          </a:solidFill>
                          <a:uFill>
                            <a:solidFill>
                              <a:srgbClr val="0561C1"/>
                            </a:solidFill>
                          </a:uFill>
                          <a:latin typeface="Arial"/>
                          <a:cs typeface="Arial"/>
                          <a:hlinkClick r:id="rId5"/>
                        </a:rPr>
                        <a:t>darius.y.watts.ctr@mail.mil</a:t>
                      </a:r>
                      <a:endParaRPr sz="1100" dirty="0">
                        <a:latin typeface="Arial"/>
                        <a:cs typeface="Arial"/>
                      </a:endParaRPr>
                    </a:p>
                  </a:txBody>
                  <a:tcPr marL="0" marR="0" marT="71755" marB="0">
                    <a:lnL w="9525">
                      <a:solidFill>
                        <a:srgbClr val="000000"/>
                      </a:solidFill>
                      <a:prstDash val="solid"/>
                    </a:lnL>
                    <a:lnR w="9525">
                      <a:solidFill>
                        <a:srgbClr val="000000"/>
                      </a:solidFill>
                      <a:prstDash val="solid"/>
                    </a:lnR>
                    <a:solidFill>
                      <a:srgbClr val="A6A6A6"/>
                    </a:solidFill>
                  </a:tcPr>
                </a:tc>
                <a:tc>
                  <a:txBody>
                    <a:bodyPr/>
                    <a:lstStyle/>
                    <a:p>
                      <a:pPr marL="93345" algn="ctr">
                        <a:lnSpc>
                          <a:spcPct val="100000"/>
                        </a:lnSpc>
                        <a:spcBef>
                          <a:spcPts val="565"/>
                        </a:spcBef>
                      </a:pPr>
                      <a:r>
                        <a:rPr sz="1100" b="1" spc="-10" dirty="0">
                          <a:solidFill>
                            <a:srgbClr val="FFFFFF"/>
                          </a:solidFill>
                          <a:latin typeface="Arial"/>
                          <a:cs typeface="Arial"/>
                        </a:rPr>
                        <a:t>571-372-6405</a:t>
                      </a:r>
                      <a:endParaRPr sz="1100" dirty="0">
                        <a:latin typeface="Arial"/>
                        <a:cs typeface="Arial"/>
                      </a:endParaRPr>
                    </a:p>
                  </a:txBody>
                  <a:tcPr marL="0" marR="0" marT="71755" marB="0">
                    <a:lnL w="9525">
                      <a:solidFill>
                        <a:srgbClr val="000000"/>
                      </a:solidFill>
                      <a:prstDash val="solid"/>
                    </a:lnL>
                    <a:lnR w="9525">
                      <a:solidFill>
                        <a:srgbClr val="000000"/>
                      </a:solidFill>
                      <a:prstDash val="solid"/>
                    </a:lnR>
                    <a:solidFill>
                      <a:srgbClr val="A6A6A6"/>
                    </a:solidFill>
                  </a:tcPr>
                </a:tc>
                <a:extLst>
                  <a:ext uri="{0D108BD9-81ED-4DB2-BD59-A6C34878D82A}">
                    <a16:rowId xmlns:a16="http://schemas.microsoft.com/office/drawing/2014/main" val="10003"/>
                  </a:ext>
                </a:extLst>
              </a:tr>
              <a:tr h="245533">
                <a:tc vMerge="1">
                  <a:txBody>
                    <a:bodyPr/>
                    <a:lstStyle/>
                    <a:p>
                      <a:endParaRPr/>
                    </a:p>
                  </a:txBody>
                  <a:tcPr marL="0" marR="0" marT="666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100330">
                        <a:lnSpc>
                          <a:spcPct val="100000"/>
                        </a:lnSpc>
                        <a:spcBef>
                          <a:spcPts val="530"/>
                        </a:spcBef>
                      </a:pPr>
                      <a:r>
                        <a:rPr lang="en-US" sz="1100" b="1" u="sng" dirty="0">
                          <a:solidFill>
                            <a:schemeClr val="bg1"/>
                          </a:solidFill>
                          <a:latin typeface="Arial"/>
                          <a:cs typeface="Arial"/>
                        </a:rPr>
                        <a:t>International Collaboration &amp; Experimentation</a:t>
                      </a:r>
                      <a:endParaRPr sz="1100" b="1" u="sng" dirty="0">
                        <a:solidFill>
                          <a:schemeClr val="bg1"/>
                        </a:solidFill>
                        <a:latin typeface="Arial"/>
                        <a:cs typeface="Arial"/>
                      </a:endParaRPr>
                    </a:p>
                  </a:txBody>
                  <a:tcPr marL="0" marR="0" marT="67310" marB="0">
                    <a:lnL w="9525">
                      <a:solidFill>
                        <a:srgbClr val="000000"/>
                      </a:solidFill>
                      <a:prstDash val="solid"/>
                    </a:lnL>
                    <a:lnR w="9525">
                      <a:solidFill>
                        <a:srgbClr val="000000"/>
                      </a:solidFill>
                      <a:prstDash val="solid"/>
                    </a:lnR>
                    <a:solidFill>
                      <a:srgbClr val="A6A6A6"/>
                    </a:solidFill>
                  </a:tcPr>
                </a:tc>
                <a:tc>
                  <a:txBody>
                    <a:bodyPr/>
                    <a:lstStyle/>
                    <a:p>
                      <a:pPr marL="100965">
                        <a:lnSpc>
                          <a:spcPct val="100000"/>
                        </a:lnSpc>
                        <a:spcBef>
                          <a:spcPts val="530"/>
                        </a:spcBef>
                      </a:pPr>
                      <a:endParaRPr lang="en-US" sz="1100" b="1" dirty="0">
                        <a:latin typeface="Arial"/>
                        <a:cs typeface="Arial"/>
                      </a:endParaRPr>
                    </a:p>
                  </a:txBody>
                  <a:tcPr marL="0" marR="0" marT="67310" marB="0">
                    <a:lnL w="9525">
                      <a:solidFill>
                        <a:srgbClr val="000000"/>
                      </a:solidFill>
                      <a:prstDash val="solid"/>
                    </a:lnL>
                    <a:lnR w="9525">
                      <a:solidFill>
                        <a:srgbClr val="000000"/>
                      </a:solidFill>
                      <a:prstDash val="solid"/>
                    </a:lnR>
                    <a:solidFill>
                      <a:srgbClr val="A6A6A6"/>
                    </a:solidFill>
                  </a:tcPr>
                </a:tc>
                <a:tc>
                  <a:txBody>
                    <a:bodyPr/>
                    <a:lstStyle/>
                    <a:p>
                      <a:pPr marL="93345" algn="ctr">
                        <a:lnSpc>
                          <a:spcPct val="100000"/>
                        </a:lnSpc>
                        <a:spcBef>
                          <a:spcPts val="530"/>
                        </a:spcBef>
                      </a:pPr>
                      <a:endParaRPr sz="1100" dirty="0">
                        <a:latin typeface="Arial"/>
                        <a:cs typeface="Arial"/>
                      </a:endParaRPr>
                    </a:p>
                  </a:txBody>
                  <a:tcPr marL="0" marR="0" marT="67310" marB="0">
                    <a:lnL w="9525">
                      <a:solidFill>
                        <a:srgbClr val="000000"/>
                      </a:solidFill>
                      <a:prstDash val="solid"/>
                    </a:lnL>
                    <a:lnR w="9525">
                      <a:solidFill>
                        <a:srgbClr val="000000"/>
                      </a:solidFill>
                      <a:prstDash val="solid"/>
                    </a:lnR>
                    <a:solidFill>
                      <a:srgbClr val="A6A6A6"/>
                    </a:solidFill>
                  </a:tcPr>
                </a:tc>
                <a:extLst>
                  <a:ext uri="{0D108BD9-81ED-4DB2-BD59-A6C34878D82A}">
                    <a16:rowId xmlns:a16="http://schemas.microsoft.com/office/drawing/2014/main" val="10004"/>
                  </a:ext>
                </a:extLst>
              </a:tr>
              <a:tr h="237066">
                <a:tc vMerge="1">
                  <a:txBody>
                    <a:bodyPr/>
                    <a:lstStyle/>
                    <a:p>
                      <a:endParaRPr/>
                    </a:p>
                  </a:txBody>
                  <a:tcPr marL="0" marR="0" marT="666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100330">
                        <a:lnSpc>
                          <a:spcPct val="100000"/>
                        </a:lnSpc>
                        <a:spcBef>
                          <a:spcPts val="530"/>
                        </a:spcBef>
                      </a:pPr>
                      <a:r>
                        <a:rPr lang="en-US" sz="1100" b="1" dirty="0">
                          <a:solidFill>
                            <a:srgbClr val="FFFFFF"/>
                          </a:solidFill>
                          <a:latin typeface="Arial"/>
                          <a:cs typeface="Arial"/>
                        </a:rPr>
                        <a:t>Mark Morgan</a:t>
                      </a:r>
                      <a:endParaRPr sz="1100" dirty="0">
                        <a:latin typeface="Arial"/>
                        <a:cs typeface="Arial"/>
                      </a:endParaRPr>
                    </a:p>
                  </a:txBody>
                  <a:tcPr marL="0" marR="0" marT="67310" marB="0">
                    <a:lnL w="9525">
                      <a:solidFill>
                        <a:srgbClr val="000000"/>
                      </a:solidFill>
                      <a:prstDash val="solid"/>
                    </a:lnL>
                    <a:lnR w="9525">
                      <a:solidFill>
                        <a:srgbClr val="000000"/>
                      </a:solidFill>
                      <a:prstDash val="solid"/>
                    </a:lnR>
                    <a:lnB w="9525">
                      <a:solidFill>
                        <a:srgbClr val="000000"/>
                      </a:solidFill>
                      <a:prstDash val="solid"/>
                    </a:lnB>
                    <a:solidFill>
                      <a:srgbClr val="A6A6A6"/>
                    </a:solidFill>
                  </a:tcPr>
                </a:tc>
                <a:tc>
                  <a:txBody>
                    <a:bodyPr/>
                    <a:lstStyle/>
                    <a:p>
                      <a:pPr marL="100965">
                        <a:lnSpc>
                          <a:spcPct val="100000"/>
                        </a:lnSpc>
                        <a:spcBef>
                          <a:spcPts val="530"/>
                        </a:spcBef>
                      </a:pPr>
                      <a:r>
                        <a:rPr lang="en-US" sz="1100" b="1" dirty="0">
                          <a:latin typeface="Arial"/>
                          <a:cs typeface="Arial"/>
                          <a:hlinkClick r:id="rId6"/>
                        </a:rPr>
                        <a:t>mark.j.morgan26.ctr@mail.mil</a:t>
                      </a:r>
                      <a:endParaRPr lang="en-US" sz="1100" b="1" dirty="0">
                        <a:latin typeface="Arial"/>
                        <a:cs typeface="Arial"/>
                      </a:endParaRPr>
                    </a:p>
                  </a:txBody>
                  <a:tcPr marL="0" marR="0" marT="67310" marB="0">
                    <a:lnL w="9525">
                      <a:solidFill>
                        <a:srgbClr val="000000"/>
                      </a:solidFill>
                      <a:prstDash val="solid"/>
                    </a:lnL>
                    <a:lnR w="9525">
                      <a:solidFill>
                        <a:srgbClr val="000000"/>
                      </a:solidFill>
                      <a:prstDash val="solid"/>
                    </a:lnR>
                    <a:lnB w="9525">
                      <a:solidFill>
                        <a:srgbClr val="000000"/>
                      </a:solidFill>
                      <a:prstDash val="solid"/>
                    </a:lnB>
                    <a:solidFill>
                      <a:srgbClr val="A6A6A6"/>
                    </a:solidFill>
                  </a:tcPr>
                </a:tc>
                <a:tc>
                  <a:txBody>
                    <a:bodyPr/>
                    <a:lstStyle/>
                    <a:p>
                      <a:pPr marL="93345" algn="ctr">
                        <a:lnSpc>
                          <a:spcPct val="100000"/>
                        </a:lnSpc>
                        <a:spcBef>
                          <a:spcPts val="530"/>
                        </a:spcBef>
                      </a:pPr>
                      <a:r>
                        <a:rPr sz="1100" b="1" spc="-10" dirty="0">
                          <a:solidFill>
                            <a:srgbClr val="FFFFFF"/>
                          </a:solidFill>
                          <a:latin typeface="Arial"/>
                          <a:cs typeface="Arial"/>
                        </a:rPr>
                        <a:t>571-372-6822</a:t>
                      </a:r>
                      <a:endParaRPr sz="1100" dirty="0">
                        <a:latin typeface="Arial"/>
                        <a:cs typeface="Arial"/>
                      </a:endParaRPr>
                    </a:p>
                  </a:txBody>
                  <a:tcPr marL="0" marR="0" marT="67310" marB="0">
                    <a:lnL w="9525">
                      <a:solidFill>
                        <a:srgbClr val="000000"/>
                      </a:solidFill>
                      <a:prstDash val="solid"/>
                    </a:lnL>
                    <a:lnR w="9525">
                      <a:solidFill>
                        <a:srgbClr val="000000"/>
                      </a:solidFill>
                      <a:prstDash val="solid"/>
                    </a:lnR>
                    <a:lnB w="9525">
                      <a:solidFill>
                        <a:srgbClr val="000000"/>
                      </a:solidFill>
                      <a:prstDash val="solid"/>
                    </a:lnB>
                    <a:solidFill>
                      <a:srgbClr val="A6A6A6"/>
                    </a:solidFill>
                  </a:tcPr>
                </a:tc>
                <a:extLst>
                  <a:ext uri="{0D108BD9-81ED-4DB2-BD59-A6C34878D82A}">
                    <a16:rowId xmlns:a16="http://schemas.microsoft.com/office/drawing/2014/main" val="10005"/>
                  </a:ext>
                </a:extLst>
              </a:tr>
              <a:tr h="279400">
                <a:tc rowSpan="3">
                  <a:txBody>
                    <a:bodyPr/>
                    <a:lstStyle/>
                    <a:p>
                      <a:pPr marL="100330">
                        <a:lnSpc>
                          <a:spcPct val="100000"/>
                        </a:lnSpc>
                        <a:spcBef>
                          <a:spcPts val="650"/>
                        </a:spcBef>
                      </a:pPr>
                      <a:r>
                        <a:rPr sz="1100" b="1" spc="-10" dirty="0">
                          <a:latin typeface="Arial"/>
                          <a:cs typeface="Arial"/>
                        </a:rPr>
                        <a:t>Army</a:t>
                      </a:r>
                      <a:endParaRPr sz="1100" dirty="0">
                        <a:latin typeface="Arial"/>
                        <a:cs typeface="Arial"/>
                      </a:endParaRPr>
                    </a:p>
                  </a:txBody>
                  <a:tcPr marL="0" marR="0" marT="8255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tcPr>
                </a:tc>
                <a:tc>
                  <a:txBody>
                    <a:bodyPr/>
                    <a:lstStyle/>
                    <a:p>
                      <a:pPr marL="100330">
                        <a:lnSpc>
                          <a:spcPct val="100000"/>
                        </a:lnSpc>
                        <a:spcBef>
                          <a:spcPts val="650"/>
                        </a:spcBef>
                      </a:pPr>
                      <a:r>
                        <a:rPr lang="en-US" sz="1100" b="1" dirty="0">
                          <a:latin typeface="Arial"/>
                          <a:cs typeface="Arial"/>
                        </a:rPr>
                        <a:t>Mark</a:t>
                      </a:r>
                      <a:r>
                        <a:rPr lang="en-US" sz="1100" b="1" baseline="0" dirty="0">
                          <a:latin typeface="Arial"/>
                          <a:cs typeface="Arial"/>
                        </a:rPr>
                        <a:t> C. Hassler II</a:t>
                      </a:r>
                      <a:endParaRPr sz="1100" dirty="0">
                        <a:latin typeface="Arial"/>
                        <a:cs typeface="Arial"/>
                      </a:endParaRPr>
                    </a:p>
                  </a:txBody>
                  <a:tcPr marL="0" marR="0" marT="8255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tcPr>
                </a:tc>
                <a:tc>
                  <a:txBody>
                    <a:bodyPr/>
                    <a:lstStyle/>
                    <a:p>
                      <a:pPr marL="100965">
                        <a:lnSpc>
                          <a:spcPct val="100000"/>
                        </a:lnSpc>
                        <a:spcBef>
                          <a:spcPts val="650"/>
                        </a:spcBef>
                      </a:pPr>
                      <a:r>
                        <a:rPr lang="en-US" sz="1100" b="1" u="heavy" spc="-10" dirty="0">
                          <a:solidFill>
                            <a:srgbClr val="0561C1"/>
                          </a:solidFill>
                          <a:uFill>
                            <a:solidFill>
                              <a:srgbClr val="0561C1"/>
                            </a:solidFill>
                          </a:uFill>
                          <a:latin typeface="Arial"/>
                          <a:cs typeface="Arial"/>
                          <a:hlinkClick r:id="rId7"/>
                        </a:rPr>
                        <a:t>mark.c.hassler.civ@army.mi</a:t>
                      </a:r>
                      <a:r>
                        <a:rPr sz="1100" b="1" u="heavy" spc="-10" dirty="0">
                          <a:solidFill>
                            <a:srgbClr val="0561C1"/>
                          </a:solidFill>
                          <a:uFill>
                            <a:solidFill>
                              <a:srgbClr val="0561C1"/>
                            </a:solidFill>
                          </a:uFill>
                          <a:latin typeface="Arial"/>
                          <a:cs typeface="Arial"/>
                          <a:hlinkClick r:id="rId7"/>
                        </a:rPr>
                        <a:t>l</a:t>
                      </a:r>
                      <a:endParaRPr sz="1100" dirty="0">
                        <a:latin typeface="Arial"/>
                        <a:cs typeface="Arial"/>
                      </a:endParaRPr>
                    </a:p>
                  </a:txBody>
                  <a:tcPr marL="0" marR="0" marT="8255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tcPr>
                </a:tc>
                <a:tc>
                  <a:txBody>
                    <a:bodyPr/>
                    <a:lstStyle/>
                    <a:p>
                      <a:pPr marL="93345" algn="ctr">
                        <a:lnSpc>
                          <a:spcPct val="100000"/>
                        </a:lnSpc>
                        <a:spcBef>
                          <a:spcPts val="650"/>
                        </a:spcBef>
                      </a:pPr>
                      <a:r>
                        <a:rPr sz="1100" b="1" spc="-10" dirty="0">
                          <a:latin typeface="Arial"/>
                          <a:cs typeface="Arial"/>
                        </a:rPr>
                        <a:t>410-</a:t>
                      </a:r>
                      <a:r>
                        <a:rPr lang="en-US" sz="1100" b="1" spc="-10" dirty="0">
                          <a:latin typeface="Arial"/>
                          <a:cs typeface="Arial"/>
                        </a:rPr>
                        <a:t>322</a:t>
                      </a:r>
                      <a:r>
                        <a:rPr sz="1100" b="1" spc="-10" dirty="0">
                          <a:latin typeface="Arial"/>
                          <a:cs typeface="Arial"/>
                        </a:rPr>
                        <a:t>-</a:t>
                      </a:r>
                      <a:r>
                        <a:rPr lang="en-US" sz="1100" b="1" spc="-10" dirty="0">
                          <a:latin typeface="Arial"/>
                          <a:cs typeface="Arial"/>
                        </a:rPr>
                        <a:t>1457</a:t>
                      </a:r>
                      <a:endParaRPr sz="1100" dirty="0">
                        <a:latin typeface="Arial"/>
                        <a:cs typeface="Arial"/>
                      </a:endParaRPr>
                    </a:p>
                  </a:txBody>
                  <a:tcPr marL="0" marR="0" marT="8255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6"/>
                  </a:ext>
                </a:extLst>
              </a:tr>
              <a:tr h="270933">
                <a:tc vMerge="1">
                  <a:txBody>
                    <a:bodyPr/>
                    <a:lstStyle/>
                    <a:p>
                      <a:endParaRPr lang="en-US"/>
                    </a:p>
                  </a:txBody>
                  <a:tcPr/>
                </a:tc>
                <a:tc>
                  <a:txBody>
                    <a:bodyPr/>
                    <a:lstStyle/>
                    <a:p>
                      <a:pPr marL="100330">
                        <a:lnSpc>
                          <a:spcPct val="100000"/>
                        </a:lnSpc>
                        <a:spcBef>
                          <a:spcPts val="650"/>
                        </a:spcBef>
                      </a:pPr>
                      <a:r>
                        <a:rPr sz="1100" b="1" dirty="0">
                          <a:latin typeface="Arial"/>
                          <a:cs typeface="Arial"/>
                        </a:rPr>
                        <a:t>Rino</a:t>
                      </a:r>
                      <a:r>
                        <a:rPr sz="1100" b="1" spc="-60" dirty="0">
                          <a:latin typeface="Arial"/>
                          <a:cs typeface="Arial"/>
                        </a:rPr>
                        <a:t> </a:t>
                      </a:r>
                      <a:r>
                        <a:rPr sz="1100" b="1" spc="-5" dirty="0">
                          <a:latin typeface="Arial"/>
                          <a:cs typeface="Arial"/>
                        </a:rPr>
                        <a:t>Imperiale</a:t>
                      </a:r>
                      <a:endParaRPr sz="1100" dirty="0">
                        <a:latin typeface="Arial"/>
                        <a:cs typeface="Arial"/>
                      </a:endParaRPr>
                    </a:p>
                  </a:txBody>
                  <a:tcPr marL="0" marR="0" marT="8255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tcPr>
                </a:tc>
                <a:tc>
                  <a:txBody>
                    <a:bodyPr/>
                    <a:lstStyle/>
                    <a:p>
                      <a:pPr marL="100965">
                        <a:lnSpc>
                          <a:spcPct val="100000"/>
                        </a:lnSpc>
                        <a:spcBef>
                          <a:spcPts val="650"/>
                        </a:spcBef>
                      </a:pPr>
                      <a:r>
                        <a:rPr sz="1100" b="1" u="heavy" spc="-10" dirty="0">
                          <a:solidFill>
                            <a:srgbClr val="0561C1"/>
                          </a:solidFill>
                          <a:uFill>
                            <a:solidFill>
                              <a:srgbClr val="0561C1"/>
                            </a:solidFill>
                          </a:uFill>
                          <a:latin typeface="Arial"/>
                          <a:cs typeface="Arial"/>
                          <a:hlinkClick r:id="rId7"/>
                        </a:rPr>
                        <a:t>rino.imperiale.civ@</a:t>
                      </a:r>
                      <a:r>
                        <a:rPr lang="en-US" sz="1100" b="1" u="heavy" spc="-10" dirty="0">
                          <a:solidFill>
                            <a:srgbClr val="0561C1"/>
                          </a:solidFill>
                          <a:uFill>
                            <a:solidFill>
                              <a:srgbClr val="0561C1"/>
                            </a:solidFill>
                          </a:uFill>
                          <a:latin typeface="Arial"/>
                          <a:cs typeface="Arial"/>
                          <a:hlinkClick r:id="rId7"/>
                        </a:rPr>
                        <a:t>army</a:t>
                      </a:r>
                      <a:r>
                        <a:rPr sz="1100" b="1" u="heavy" spc="-10" dirty="0">
                          <a:solidFill>
                            <a:srgbClr val="0561C1"/>
                          </a:solidFill>
                          <a:uFill>
                            <a:solidFill>
                              <a:srgbClr val="0561C1"/>
                            </a:solidFill>
                          </a:uFill>
                          <a:latin typeface="Arial"/>
                          <a:cs typeface="Arial"/>
                          <a:hlinkClick r:id="rId7"/>
                        </a:rPr>
                        <a:t>.mil</a:t>
                      </a:r>
                      <a:endParaRPr sz="1100" dirty="0">
                        <a:latin typeface="Arial"/>
                        <a:cs typeface="Arial"/>
                      </a:endParaRPr>
                    </a:p>
                  </a:txBody>
                  <a:tcPr marL="0" marR="0" marT="8255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tcPr>
                </a:tc>
                <a:tc>
                  <a:txBody>
                    <a:bodyPr/>
                    <a:lstStyle/>
                    <a:p>
                      <a:pPr marL="93345" algn="ctr">
                        <a:lnSpc>
                          <a:spcPct val="100000"/>
                        </a:lnSpc>
                        <a:spcBef>
                          <a:spcPts val="650"/>
                        </a:spcBef>
                      </a:pPr>
                      <a:r>
                        <a:rPr sz="1100" b="1" spc="-10" dirty="0">
                          <a:latin typeface="Arial"/>
                          <a:cs typeface="Arial"/>
                        </a:rPr>
                        <a:t>410-306-4828</a:t>
                      </a:r>
                      <a:endParaRPr sz="1100" dirty="0">
                        <a:latin typeface="Arial"/>
                        <a:cs typeface="Arial"/>
                      </a:endParaRPr>
                    </a:p>
                  </a:txBody>
                  <a:tcPr marL="0" marR="0" marT="82550" marB="0">
                    <a:lnL w="9525" cap="flat" cmpd="sng" algn="ctr">
                      <a:solidFill>
                        <a:srgbClr val="000000"/>
                      </a:solidFill>
                      <a:prstDash val="solid"/>
                      <a:round/>
                      <a:headEnd type="none" w="med" len="med"/>
                      <a:tailEnd type="none" w="med" len="med"/>
                    </a:lnL>
                    <a:lnR w="9525">
                      <a:solidFill>
                        <a:srgbClr val="000000"/>
                      </a:solidFill>
                      <a:prstDash val="solid"/>
                    </a:lnR>
                  </a:tcPr>
                </a:tc>
                <a:extLst>
                  <a:ext uri="{0D108BD9-81ED-4DB2-BD59-A6C34878D82A}">
                    <a16:rowId xmlns:a16="http://schemas.microsoft.com/office/drawing/2014/main" val="2989372862"/>
                  </a:ext>
                </a:extLst>
              </a:tr>
              <a:tr h="254000">
                <a:tc vMerge="1">
                  <a:txBody>
                    <a:bodyPr/>
                    <a:lstStyle/>
                    <a:p>
                      <a:endParaRPr/>
                    </a:p>
                  </a:txBody>
                  <a:tcPr marL="0" marR="0" marT="8255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0330">
                        <a:lnSpc>
                          <a:spcPct val="100000"/>
                        </a:lnSpc>
                        <a:spcBef>
                          <a:spcPts val="650"/>
                        </a:spcBef>
                      </a:pPr>
                      <a:endParaRPr sz="1100" dirty="0">
                        <a:latin typeface="Arial"/>
                        <a:cs typeface="Arial"/>
                      </a:endParaRPr>
                    </a:p>
                  </a:txBody>
                  <a:tcPr marL="0" marR="0" marT="82550" marB="0">
                    <a:lnL w="9525">
                      <a:solidFill>
                        <a:srgbClr val="000000"/>
                      </a:solidFill>
                      <a:prstDash val="solid"/>
                    </a:lnL>
                    <a:lnR w="9525">
                      <a:solidFill>
                        <a:srgbClr val="000000"/>
                      </a:solidFill>
                      <a:prstDash val="solid"/>
                    </a:lnR>
                    <a:lnB w="9525">
                      <a:solidFill>
                        <a:srgbClr val="000000"/>
                      </a:solidFill>
                      <a:prstDash val="solid"/>
                    </a:lnB>
                  </a:tcPr>
                </a:tc>
                <a:tc>
                  <a:txBody>
                    <a:bodyPr/>
                    <a:lstStyle/>
                    <a:p>
                      <a:pPr marL="100965">
                        <a:lnSpc>
                          <a:spcPct val="100000"/>
                        </a:lnSpc>
                        <a:spcBef>
                          <a:spcPts val="650"/>
                        </a:spcBef>
                      </a:pPr>
                      <a:endParaRPr sz="1100" dirty="0">
                        <a:latin typeface="Arial"/>
                        <a:cs typeface="Arial"/>
                      </a:endParaRPr>
                    </a:p>
                  </a:txBody>
                  <a:tcPr marL="0" marR="0" marT="82550" marB="0">
                    <a:lnL w="9525">
                      <a:solidFill>
                        <a:srgbClr val="000000"/>
                      </a:solidFill>
                      <a:prstDash val="solid"/>
                    </a:lnL>
                    <a:lnR w="9525">
                      <a:solidFill>
                        <a:srgbClr val="000000"/>
                      </a:solidFill>
                      <a:prstDash val="solid"/>
                    </a:lnR>
                    <a:lnB w="9525">
                      <a:solidFill>
                        <a:srgbClr val="000000"/>
                      </a:solidFill>
                      <a:prstDash val="solid"/>
                    </a:lnB>
                  </a:tcPr>
                </a:tc>
                <a:tc>
                  <a:txBody>
                    <a:bodyPr/>
                    <a:lstStyle/>
                    <a:p>
                      <a:pPr marL="93345" algn="ctr">
                        <a:lnSpc>
                          <a:spcPct val="100000"/>
                        </a:lnSpc>
                        <a:spcBef>
                          <a:spcPts val="650"/>
                        </a:spcBef>
                      </a:pPr>
                      <a:endParaRPr sz="1100" dirty="0">
                        <a:latin typeface="Arial"/>
                        <a:cs typeface="Arial"/>
                      </a:endParaRPr>
                    </a:p>
                  </a:txBody>
                  <a:tcPr marL="0" marR="0" marT="82550" marB="0">
                    <a:lnL w="9525">
                      <a:solidFill>
                        <a:srgbClr val="000000"/>
                      </a:solidFill>
                      <a:prstDash val="solid"/>
                    </a:lnL>
                    <a:lnR w="9525">
                      <a:solidFill>
                        <a:srgbClr val="000000"/>
                      </a:solidFill>
                      <a:prstDash val="solid"/>
                    </a:lnR>
                    <a:lnB w="9525">
                      <a:solidFill>
                        <a:srgbClr val="000000"/>
                      </a:solidFill>
                      <a:prstDash val="solid"/>
                    </a:lnB>
                  </a:tcPr>
                </a:tc>
                <a:extLst>
                  <a:ext uri="{0D108BD9-81ED-4DB2-BD59-A6C34878D82A}">
                    <a16:rowId xmlns:a16="http://schemas.microsoft.com/office/drawing/2014/main" val="10007"/>
                  </a:ext>
                </a:extLst>
              </a:tr>
              <a:tr h="330774">
                <a:tc rowSpan="4">
                  <a:txBody>
                    <a:bodyPr/>
                    <a:lstStyle/>
                    <a:p>
                      <a:pPr marL="100330">
                        <a:lnSpc>
                          <a:spcPct val="100000"/>
                        </a:lnSpc>
                        <a:spcBef>
                          <a:spcPts val="650"/>
                        </a:spcBef>
                      </a:pPr>
                      <a:r>
                        <a:rPr sz="1100" b="1" spc="-20" dirty="0">
                          <a:solidFill>
                            <a:srgbClr val="FFFFFF"/>
                          </a:solidFill>
                          <a:latin typeface="Arial"/>
                          <a:cs typeface="Arial"/>
                        </a:rPr>
                        <a:t>Navy/USMC</a:t>
                      </a:r>
                      <a:endParaRPr sz="1100" dirty="0">
                        <a:latin typeface="Arial"/>
                        <a:cs typeface="Arial"/>
                      </a:endParaRPr>
                    </a:p>
                  </a:txBody>
                  <a:tcPr marL="0" marR="0" marT="8255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100330" lvl="0">
                        <a:lnSpc>
                          <a:spcPct val="100000"/>
                        </a:lnSpc>
                        <a:spcBef>
                          <a:spcPts val="565"/>
                        </a:spcBef>
                        <a:buNone/>
                      </a:pPr>
                      <a:r>
                        <a:rPr lang="en-US" sz="1100" b="1" dirty="0">
                          <a:solidFill>
                            <a:srgbClr val="FFFFFF"/>
                          </a:solidFill>
                          <a:latin typeface="Arial"/>
                          <a:cs typeface="Arial"/>
                        </a:rPr>
                        <a:t>Mark</a:t>
                      </a:r>
                      <a:r>
                        <a:rPr lang="en-US" sz="1100" b="1" spc="-70" dirty="0">
                          <a:solidFill>
                            <a:srgbClr val="FFFFFF"/>
                          </a:solidFill>
                          <a:latin typeface="Arial"/>
                          <a:cs typeface="Arial"/>
                        </a:rPr>
                        <a:t> </a:t>
                      </a:r>
                      <a:r>
                        <a:rPr lang="en-US" sz="1100" b="1" spc="-5" dirty="0">
                          <a:solidFill>
                            <a:srgbClr val="FFFFFF"/>
                          </a:solidFill>
                          <a:latin typeface="Arial"/>
                          <a:cs typeface="Arial"/>
                        </a:rPr>
                        <a:t>Stoffel</a:t>
                      </a:r>
                      <a:endParaRPr sz="1100" dirty="0">
                        <a:latin typeface="Arial"/>
                        <a:cs typeface="Arial"/>
                      </a:endParaRPr>
                    </a:p>
                  </a:txBody>
                  <a:tcPr marL="0" marR="0" marT="71755"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solidFill>
                      <a:srgbClr val="A6A6A6"/>
                    </a:solidFill>
                  </a:tcPr>
                </a:tc>
                <a:tc>
                  <a:txBody>
                    <a:bodyPr/>
                    <a:lstStyle/>
                    <a:p>
                      <a:pPr marL="100965" lvl="0">
                        <a:lnSpc>
                          <a:spcPct val="100000"/>
                        </a:lnSpc>
                        <a:spcBef>
                          <a:spcPts val="565"/>
                        </a:spcBef>
                        <a:buNone/>
                      </a:pPr>
                      <a:r>
                        <a:rPr lang="en-US" sz="1100" b="1" u="heavy" spc="-15" dirty="0">
                          <a:solidFill>
                            <a:srgbClr val="0561C1"/>
                          </a:solidFill>
                          <a:uFill>
                            <a:solidFill>
                              <a:srgbClr val="0561C1"/>
                            </a:solidFill>
                          </a:uFill>
                          <a:latin typeface="Arial"/>
                          <a:cs typeface="Arial"/>
                          <a:hlinkClick r:id="rId8">
                            <a:extLst>
                              <a:ext uri="{A12FA001-AC4F-418D-AE19-62706E023703}">
                                <ahyp:hlinkClr xmlns:ahyp="http://schemas.microsoft.com/office/drawing/2018/hyperlinkcolor" val="tx"/>
                              </a:ext>
                            </a:extLst>
                          </a:hlinkClick>
                        </a:rPr>
                        <a:t>mark.stoffel.ctr@</a:t>
                      </a:r>
                      <a:r>
                        <a:rPr lang="en-US" sz="1100" b="1" u="heavy" spc="-15" dirty="0">
                          <a:solidFill>
                            <a:srgbClr val="0561C1"/>
                          </a:solidFill>
                          <a:uFill>
                            <a:solidFill>
                              <a:srgbClr val="0561C1"/>
                            </a:solidFill>
                          </a:uFill>
                          <a:latin typeface="Arial"/>
                          <a:cs typeface="Arial"/>
                          <a:hlinkClick r:id="rId8"/>
                        </a:rPr>
                        <a:t>us.navy</a:t>
                      </a:r>
                      <a:r>
                        <a:rPr lang="en-US" sz="1100" b="1" u="heavy" spc="-15" dirty="0">
                          <a:solidFill>
                            <a:srgbClr val="0561C1"/>
                          </a:solidFill>
                          <a:uFill>
                            <a:solidFill>
                              <a:srgbClr val="0561C1"/>
                            </a:solidFill>
                          </a:uFill>
                          <a:latin typeface="Arial"/>
                          <a:cs typeface="Arial"/>
                          <a:hlinkClick r:id="rId8">
                            <a:extLst>
                              <a:ext uri="{A12FA001-AC4F-418D-AE19-62706E023703}">
                                <ahyp:hlinkClr xmlns:ahyp="http://schemas.microsoft.com/office/drawing/2018/hyperlinkcolor" val="tx"/>
                              </a:ext>
                            </a:extLst>
                          </a:hlinkClick>
                        </a:rPr>
                        <a:t>.mil</a:t>
                      </a:r>
                      <a:endParaRPr sz="1100" dirty="0">
                        <a:latin typeface="Arial"/>
                        <a:cs typeface="Arial"/>
                      </a:endParaRPr>
                    </a:p>
                  </a:txBody>
                  <a:tcPr marL="0" marR="0" marT="71755"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solidFill>
                      <a:srgbClr val="A6A6A6"/>
                    </a:solidFill>
                  </a:tcPr>
                </a:tc>
                <a:tc>
                  <a:txBody>
                    <a:bodyPr/>
                    <a:lstStyle/>
                    <a:p>
                      <a:pPr marL="93345" lvl="0" algn="ctr">
                        <a:lnSpc>
                          <a:spcPct val="100000"/>
                        </a:lnSpc>
                        <a:spcBef>
                          <a:spcPts val="565"/>
                        </a:spcBef>
                        <a:buNone/>
                      </a:pPr>
                      <a:r>
                        <a:rPr lang="en-US" sz="1100" b="1" spc="-10" dirty="0">
                          <a:solidFill>
                            <a:srgbClr val="FFFFFF"/>
                          </a:solidFill>
                          <a:latin typeface="Arial"/>
                          <a:cs typeface="Arial"/>
                        </a:rPr>
                        <a:t>571-227-6905</a:t>
                      </a:r>
                      <a:endParaRPr sz="1100" dirty="0">
                        <a:latin typeface="Arial"/>
                        <a:cs typeface="Arial"/>
                      </a:endParaRPr>
                    </a:p>
                  </a:txBody>
                  <a:tcPr marL="0" marR="0" marT="71755"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solidFill>
                      <a:srgbClr val="A6A6A6"/>
                    </a:solidFill>
                  </a:tcPr>
                </a:tc>
                <a:extLst>
                  <a:ext uri="{0D108BD9-81ED-4DB2-BD59-A6C34878D82A}">
                    <a16:rowId xmlns:a16="http://schemas.microsoft.com/office/drawing/2014/main" val="10008"/>
                  </a:ext>
                </a:extLst>
              </a:tr>
              <a:tr h="330774">
                <a:tc vMerge="1">
                  <a:txBody>
                    <a:bodyPr/>
                    <a:lstStyle/>
                    <a:p>
                      <a:endParaRPr lang="en-US"/>
                    </a:p>
                  </a:txBody>
                  <a:tcPr marL="0" marR="0" marT="8255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100330" lvl="0">
                        <a:lnSpc>
                          <a:spcPct val="100000"/>
                        </a:lnSpc>
                        <a:spcBef>
                          <a:spcPts val="565"/>
                        </a:spcBef>
                        <a:buNone/>
                      </a:pPr>
                      <a:r>
                        <a:rPr lang="en-US" sz="1100" b="1" spc="-5" dirty="0">
                          <a:solidFill>
                            <a:srgbClr val="FFFFFF"/>
                          </a:solidFill>
                          <a:latin typeface="Arial"/>
                          <a:cs typeface="Arial"/>
                        </a:rPr>
                        <a:t>Lilia</a:t>
                      </a:r>
                      <a:r>
                        <a:rPr lang="en-US" sz="1100" b="1" spc="-70" dirty="0">
                          <a:solidFill>
                            <a:srgbClr val="FFFFFF"/>
                          </a:solidFill>
                          <a:latin typeface="Arial"/>
                          <a:cs typeface="Arial"/>
                        </a:rPr>
                        <a:t> </a:t>
                      </a:r>
                      <a:r>
                        <a:rPr lang="en-US" sz="1100" b="1" spc="-5" dirty="0">
                          <a:solidFill>
                            <a:srgbClr val="FFFFFF"/>
                          </a:solidFill>
                          <a:latin typeface="Arial"/>
                          <a:cs typeface="Arial"/>
                        </a:rPr>
                        <a:t>Ramirez</a:t>
                      </a:r>
                      <a:endParaRPr sz="1100" dirty="0">
                        <a:latin typeface="Arial"/>
                        <a:cs typeface="Arial"/>
                      </a:endParaRPr>
                    </a:p>
                  </a:txBody>
                  <a:tcPr marL="0" marR="0" marT="71755" marB="0">
                    <a:lnL w="9525">
                      <a:solidFill>
                        <a:srgbClr val="000000"/>
                      </a:solidFill>
                      <a:prstDash val="solid"/>
                    </a:lnL>
                    <a:lnR w="9525">
                      <a:solidFill>
                        <a:srgbClr val="000000"/>
                      </a:solidFill>
                      <a:prstDash val="solid"/>
                    </a:lnR>
                    <a:lnB w="9525">
                      <a:solidFill>
                        <a:srgbClr val="000000"/>
                      </a:solidFill>
                      <a:prstDash val="solid"/>
                    </a:lnB>
                    <a:solidFill>
                      <a:srgbClr val="A6A6A6"/>
                    </a:solidFill>
                  </a:tcPr>
                </a:tc>
                <a:tc>
                  <a:txBody>
                    <a:bodyPr/>
                    <a:lstStyle/>
                    <a:p>
                      <a:pPr marL="100965" lvl="0">
                        <a:lnSpc>
                          <a:spcPct val="100000"/>
                        </a:lnSpc>
                        <a:spcBef>
                          <a:spcPts val="565"/>
                        </a:spcBef>
                        <a:buNone/>
                      </a:pPr>
                      <a:r>
                        <a:rPr lang="en-US" sz="1100" b="1" u="heavy" spc="-15" dirty="0">
                          <a:solidFill>
                            <a:srgbClr val="0561C1"/>
                          </a:solidFill>
                          <a:uFill>
                            <a:solidFill>
                              <a:srgbClr val="0561C1"/>
                            </a:solidFill>
                          </a:uFill>
                          <a:latin typeface="Arial"/>
                          <a:cs typeface="Arial"/>
                          <a:hlinkClick r:id="rId9">
                            <a:extLst>
                              <a:ext uri="{A12FA001-AC4F-418D-AE19-62706E023703}">
                                <ahyp:hlinkClr xmlns:ahyp="http://schemas.microsoft.com/office/drawing/2018/hyperlinkcolor" val="tx"/>
                              </a:ext>
                            </a:extLst>
                          </a:hlinkClick>
                        </a:rPr>
                        <a:t>lilia.l.ramirez.ctr@</a:t>
                      </a:r>
                      <a:r>
                        <a:rPr lang="en-US" sz="1100" b="1" u="heavy" spc="-15" dirty="0">
                          <a:solidFill>
                            <a:srgbClr val="0561C1"/>
                          </a:solidFill>
                          <a:uFill>
                            <a:solidFill>
                              <a:srgbClr val="0561C1"/>
                            </a:solidFill>
                          </a:uFill>
                          <a:latin typeface="Arial"/>
                          <a:cs typeface="Arial"/>
                          <a:hlinkClick r:id="rId9"/>
                        </a:rPr>
                        <a:t>us.navy</a:t>
                      </a:r>
                      <a:r>
                        <a:rPr lang="en-US" sz="1100" b="1" u="heavy" spc="-15" dirty="0">
                          <a:solidFill>
                            <a:srgbClr val="0561C1"/>
                          </a:solidFill>
                          <a:uFill>
                            <a:solidFill>
                              <a:srgbClr val="0561C1"/>
                            </a:solidFill>
                          </a:uFill>
                          <a:latin typeface="Arial"/>
                          <a:cs typeface="Arial"/>
                          <a:hlinkClick r:id="rId9">
                            <a:extLst>
                              <a:ext uri="{A12FA001-AC4F-418D-AE19-62706E023703}">
                                <ahyp:hlinkClr xmlns:ahyp="http://schemas.microsoft.com/office/drawing/2018/hyperlinkcolor" val="tx"/>
                              </a:ext>
                            </a:extLst>
                          </a:hlinkClick>
                        </a:rPr>
                        <a:t>.mil</a:t>
                      </a:r>
                      <a:endParaRPr sz="1100" dirty="0">
                        <a:latin typeface="Arial"/>
                        <a:cs typeface="Arial"/>
                        <a:hlinkClick r:id="" action="ppaction://noaction"/>
                      </a:endParaRPr>
                    </a:p>
                  </a:txBody>
                  <a:tcPr marL="0" marR="0" marT="71755" marB="0">
                    <a:lnL w="9525">
                      <a:solidFill>
                        <a:srgbClr val="000000"/>
                      </a:solidFill>
                      <a:prstDash val="solid"/>
                    </a:lnL>
                    <a:lnR w="9525">
                      <a:solidFill>
                        <a:srgbClr val="000000"/>
                      </a:solidFill>
                      <a:prstDash val="solid"/>
                    </a:lnR>
                    <a:lnB w="9525">
                      <a:solidFill>
                        <a:srgbClr val="000000"/>
                      </a:solidFill>
                      <a:prstDash val="solid"/>
                    </a:lnB>
                    <a:solidFill>
                      <a:srgbClr val="A6A6A6"/>
                    </a:solidFill>
                  </a:tcPr>
                </a:tc>
                <a:tc>
                  <a:txBody>
                    <a:bodyPr/>
                    <a:lstStyle/>
                    <a:p>
                      <a:pPr marL="81280" lvl="0" algn="ctr">
                        <a:lnSpc>
                          <a:spcPct val="100000"/>
                        </a:lnSpc>
                        <a:spcBef>
                          <a:spcPts val="565"/>
                        </a:spcBef>
                        <a:buNone/>
                      </a:pPr>
                      <a:r>
                        <a:rPr lang="en-US" sz="1100" b="1" spc="-25" dirty="0">
                          <a:solidFill>
                            <a:srgbClr val="FFFFFF"/>
                          </a:solidFill>
                          <a:latin typeface="Arial"/>
                          <a:cs typeface="Arial"/>
                        </a:rPr>
                        <a:t>703-405-1311</a:t>
                      </a:r>
                      <a:endParaRPr sz="1100" dirty="0">
                        <a:latin typeface="Arial"/>
                        <a:cs typeface="Arial"/>
                      </a:endParaRPr>
                    </a:p>
                  </a:txBody>
                  <a:tcPr marL="0" marR="0" marT="71755" marB="0">
                    <a:lnL w="9525">
                      <a:solidFill>
                        <a:srgbClr val="000000"/>
                      </a:solidFill>
                      <a:prstDash val="solid"/>
                    </a:lnL>
                    <a:lnR w="9525">
                      <a:solidFill>
                        <a:srgbClr val="000000"/>
                      </a:solidFill>
                      <a:prstDash val="solid"/>
                    </a:lnR>
                    <a:lnB w="9525">
                      <a:solidFill>
                        <a:srgbClr val="000000"/>
                      </a:solidFill>
                      <a:prstDash val="solid"/>
                    </a:lnB>
                    <a:solidFill>
                      <a:srgbClr val="A6A6A6"/>
                    </a:solidFill>
                  </a:tcPr>
                </a:tc>
                <a:extLst>
                  <a:ext uri="{0D108BD9-81ED-4DB2-BD59-A6C34878D82A}">
                    <a16:rowId xmlns:a16="http://schemas.microsoft.com/office/drawing/2014/main" val="543109596"/>
                  </a:ext>
                </a:extLst>
              </a:tr>
              <a:tr h="321525">
                <a:tc vMerge="1">
                  <a:txBody>
                    <a:bodyPr/>
                    <a:lstStyle/>
                    <a:p>
                      <a:endParaRPr/>
                    </a:p>
                  </a:txBody>
                  <a:tcPr marL="0" marR="0" marT="8255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A6A6A6"/>
                    </a:solidFill>
                  </a:tcPr>
                </a:tc>
                <a:tc>
                  <a:txBody>
                    <a:bodyPr/>
                    <a:lstStyle/>
                    <a:p>
                      <a:pPr marL="100330" lvl="0">
                        <a:lnSpc>
                          <a:spcPct val="100000"/>
                        </a:lnSpc>
                        <a:spcBef>
                          <a:spcPts val="565"/>
                        </a:spcBef>
                        <a:buNone/>
                      </a:pPr>
                      <a:r>
                        <a:rPr lang="en-US" sz="1100" b="1" spc="-5" dirty="0">
                          <a:solidFill>
                            <a:srgbClr val="FFFFFF"/>
                          </a:solidFill>
                          <a:latin typeface="Arial"/>
                          <a:cs typeface="Arial"/>
                        </a:rPr>
                        <a:t>Steve Duong</a:t>
                      </a:r>
                      <a:endParaRPr dirty="0"/>
                    </a:p>
                  </a:txBody>
                  <a:tcPr marL="0" marR="0" marT="71755"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rgbClr val="A6A6A6"/>
                    </a:solidFill>
                  </a:tcPr>
                </a:tc>
                <a:tc>
                  <a:txBody>
                    <a:bodyPr/>
                    <a:lstStyle/>
                    <a:p>
                      <a:pPr marL="100965" lvl="0">
                        <a:lnSpc>
                          <a:spcPct val="100000"/>
                        </a:lnSpc>
                        <a:spcBef>
                          <a:spcPts val="565"/>
                        </a:spcBef>
                        <a:buNone/>
                      </a:pPr>
                      <a:r>
                        <a:rPr lang="en-US" sz="1100" b="1" u="heavy" spc="-15" dirty="0">
                          <a:solidFill>
                            <a:srgbClr val="0561C1"/>
                          </a:solidFill>
                          <a:uFill>
                            <a:solidFill>
                              <a:srgbClr val="0561C1"/>
                            </a:solidFill>
                          </a:uFill>
                          <a:latin typeface="Arial"/>
                          <a:cs typeface="Arial"/>
                          <a:hlinkClick r:id="rId10"/>
                        </a:rPr>
                        <a:t>Steve.duong@usmc.mil</a:t>
                      </a:r>
                      <a:r>
                        <a:rPr lang="en-US" sz="1100" b="1" u="heavy" spc="-15" dirty="0">
                          <a:solidFill>
                            <a:srgbClr val="0561C1"/>
                          </a:solidFill>
                          <a:uFill>
                            <a:solidFill>
                              <a:srgbClr val="0561C1"/>
                            </a:solidFill>
                          </a:uFill>
                          <a:latin typeface="Arial"/>
                          <a:cs typeface="Arial"/>
                        </a:rPr>
                        <a:t> </a:t>
                      </a:r>
                      <a:endParaRPr sz="1100" b="1" u="heavy" spc="-15" dirty="0">
                        <a:solidFill>
                          <a:srgbClr val="0561C1"/>
                        </a:solidFill>
                        <a:uFill>
                          <a:solidFill>
                            <a:srgbClr val="0561C1"/>
                          </a:solidFill>
                        </a:uFill>
                        <a:latin typeface="Arial"/>
                        <a:cs typeface="Arial"/>
                      </a:endParaRPr>
                    </a:p>
                  </a:txBody>
                  <a:tcPr marL="0" marR="0" marT="71755"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rgbClr val="A6A6A6"/>
                    </a:solidFill>
                  </a:tcPr>
                </a:tc>
                <a:tc>
                  <a:txBody>
                    <a:bodyPr/>
                    <a:lstStyle/>
                    <a:p>
                      <a:pPr marL="81280" lvl="0" algn="ctr">
                        <a:lnSpc>
                          <a:spcPct val="100000"/>
                        </a:lnSpc>
                        <a:spcBef>
                          <a:spcPts val="565"/>
                        </a:spcBef>
                        <a:buNone/>
                      </a:pPr>
                      <a:r>
                        <a:rPr lang="en-US" sz="1100" b="1" spc="-25" dirty="0">
                          <a:solidFill>
                            <a:srgbClr val="FFFFFF"/>
                          </a:solidFill>
                          <a:latin typeface="Arial"/>
                          <a:cs typeface="Arial"/>
                        </a:rPr>
                        <a:t>703-432-8782</a:t>
                      </a:r>
                      <a:endParaRPr sz="1100" dirty="0">
                        <a:latin typeface="Arial"/>
                        <a:cs typeface="Arial"/>
                      </a:endParaRPr>
                    </a:p>
                  </a:txBody>
                  <a:tcPr marL="0" marR="0" marT="71755"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rgbClr val="A6A6A6"/>
                    </a:solidFill>
                  </a:tcPr>
                </a:tc>
                <a:extLst>
                  <a:ext uri="{0D108BD9-81ED-4DB2-BD59-A6C34878D82A}">
                    <a16:rowId xmlns:a16="http://schemas.microsoft.com/office/drawing/2014/main" val="10009"/>
                  </a:ext>
                </a:extLst>
              </a:tr>
              <a:tr h="347133">
                <a:tc vMerge="1">
                  <a:txBody>
                    <a:bodyPr/>
                    <a:lstStyle/>
                    <a:p>
                      <a:endParaRPr/>
                    </a:p>
                  </a:txBody>
                  <a:tcPr marL="0" marR="0" marT="8255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100330">
                        <a:lnSpc>
                          <a:spcPct val="100000"/>
                        </a:lnSpc>
                        <a:spcBef>
                          <a:spcPts val="565"/>
                        </a:spcBef>
                      </a:pPr>
                      <a:r>
                        <a:rPr lang="en-US" sz="1100" b="1" spc="-5" dirty="0">
                          <a:solidFill>
                            <a:srgbClr val="FFFFFF"/>
                          </a:solidFill>
                          <a:latin typeface="Arial"/>
                          <a:cs typeface="Arial"/>
                        </a:rPr>
                        <a:t>Jackie Brent</a:t>
                      </a:r>
                      <a:endParaRPr sz="1100" b="1" spc="-5" dirty="0">
                        <a:solidFill>
                          <a:srgbClr val="FFFFFF"/>
                        </a:solidFill>
                        <a:latin typeface="Arial"/>
                        <a:cs typeface="Arial"/>
                      </a:endParaRPr>
                    </a:p>
                  </a:txBody>
                  <a:tcPr marL="0" marR="0" marT="71755"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rgbClr val="A6A6A6"/>
                    </a:solidFill>
                  </a:tcPr>
                </a:tc>
                <a:tc>
                  <a:txBody>
                    <a:bodyPr/>
                    <a:lstStyle/>
                    <a:p>
                      <a:pPr marL="100965">
                        <a:lnSpc>
                          <a:spcPct val="100000"/>
                        </a:lnSpc>
                        <a:spcBef>
                          <a:spcPts val="565"/>
                        </a:spcBef>
                      </a:pPr>
                      <a:r>
                        <a:rPr lang="en-US" sz="1100" b="1" u="heavy" spc="-15" dirty="0">
                          <a:solidFill>
                            <a:srgbClr val="0561C1"/>
                          </a:solidFill>
                          <a:uFill>
                            <a:solidFill>
                              <a:srgbClr val="0561C1"/>
                            </a:solidFill>
                          </a:uFill>
                          <a:latin typeface="Arial"/>
                          <a:cs typeface="Arial"/>
                        </a:rPr>
                        <a:t>Jacqueline.brent@usmc.mil</a:t>
                      </a:r>
                      <a:endParaRPr sz="1100" b="1" u="heavy" spc="-15" dirty="0">
                        <a:solidFill>
                          <a:srgbClr val="0561C1"/>
                        </a:solidFill>
                        <a:uFill>
                          <a:solidFill>
                            <a:srgbClr val="0561C1"/>
                          </a:solidFill>
                        </a:uFill>
                        <a:latin typeface="Arial"/>
                        <a:cs typeface="Arial"/>
                      </a:endParaRPr>
                    </a:p>
                  </a:txBody>
                  <a:tcPr marL="0" marR="0" marT="71755"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rgbClr val="A6A6A6"/>
                    </a:solidFill>
                  </a:tcPr>
                </a:tc>
                <a:tc>
                  <a:txBody>
                    <a:bodyPr/>
                    <a:lstStyle/>
                    <a:p>
                      <a:pPr marL="81280" algn="ctr">
                        <a:lnSpc>
                          <a:spcPct val="100000"/>
                        </a:lnSpc>
                        <a:spcBef>
                          <a:spcPts val="565"/>
                        </a:spcBef>
                      </a:pPr>
                      <a:r>
                        <a:rPr lang="en-US" sz="1100" b="1" spc="-25" dirty="0">
                          <a:solidFill>
                            <a:srgbClr val="FFFFFF"/>
                          </a:solidFill>
                          <a:latin typeface="Arial"/>
                          <a:cs typeface="Arial"/>
                        </a:rPr>
                        <a:t>703-432-8780</a:t>
                      </a:r>
                      <a:endParaRPr sz="1100" dirty="0">
                        <a:latin typeface="Arial"/>
                        <a:cs typeface="Arial"/>
                      </a:endParaRPr>
                    </a:p>
                  </a:txBody>
                  <a:tcPr marL="0" marR="0" marT="71755" marB="0">
                    <a:lnL w="9525">
                      <a:solidFill>
                        <a:srgbClr val="000000"/>
                      </a:solidFill>
                      <a:prstDash val="soli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solidFill>
                      <a:srgbClr val="A6A6A6"/>
                    </a:solidFill>
                  </a:tcPr>
                </a:tc>
                <a:extLst>
                  <a:ext uri="{0D108BD9-81ED-4DB2-BD59-A6C34878D82A}">
                    <a16:rowId xmlns:a16="http://schemas.microsoft.com/office/drawing/2014/main" val="10010"/>
                  </a:ext>
                </a:extLst>
              </a:tr>
              <a:tr h="345131">
                <a:tc>
                  <a:txBody>
                    <a:bodyPr/>
                    <a:lstStyle/>
                    <a:p>
                      <a:pPr marL="100330">
                        <a:lnSpc>
                          <a:spcPct val="100000"/>
                        </a:lnSpc>
                        <a:spcBef>
                          <a:spcPts val="725"/>
                        </a:spcBef>
                      </a:pPr>
                      <a:r>
                        <a:rPr sz="1100" b="1" spc="-5" dirty="0">
                          <a:latin typeface="Arial"/>
                          <a:cs typeface="Arial"/>
                        </a:rPr>
                        <a:t>Air/Space</a:t>
                      </a:r>
                      <a:r>
                        <a:rPr sz="1100" b="1" spc="-65" dirty="0">
                          <a:latin typeface="Arial"/>
                          <a:cs typeface="Arial"/>
                        </a:rPr>
                        <a:t> </a:t>
                      </a:r>
                      <a:r>
                        <a:rPr sz="1100" b="1" spc="-5" dirty="0">
                          <a:latin typeface="Arial"/>
                          <a:cs typeface="Arial"/>
                        </a:rPr>
                        <a:t>Force</a:t>
                      </a:r>
                      <a:endParaRPr sz="1100" dirty="0">
                        <a:latin typeface="Arial"/>
                        <a:cs typeface="Arial"/>
                      </a:endParaRPr>
                    </a:p>
                  </a:txBody>
                  <a:tcPr marL="0" marR="0" marT="920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0330">
                        <a:lnSpc>
                          <a:spcPct val="100000"/>
                        </a:lnSpc>
                        <a:spcBef>
                          <a:spcPts val="725"/>
                        </a:spcBef>
                      </a:pPr>
                      <a:r>
                        <a:rPr sz="1100" b="1" spc="-5" dirty="0">
                          <a:latin typeface="Arial"/>
                          <a:cs typeface="Arial"/>
                        </a:rPr>
                        <a:t>William “Bill”</a:t>
                      </a:r>
                      <a:r>
                        <a:rPr sz="1100" b="1" spc="-130" dirty="0">
                          <a:latin typeface="Arial"/>
                          <a:cs typeface="Arial"/>
                        </a:rPr>
                        <a:t> </a:t>
                      </a:r>
                      <a:r>
                        <a:rPr sz="1100" b="1" spc="-5" dirty="0">
                          <a:latin typeface="Arial"/>
                          <a:cs typeface="Arial"/>
                        </a:rPr>
                        <a:t>Reed</a:t>
                      </a:r>
                      <a:endParaRPr sz="1100" dirty="0">
                        <a:latin typeface="Arial"/>
                        <a:cs typeface="Arial"/>
                      </a:endParaRPr>
                    </a:p>
                  </a:txBody>
                  <a:tcPr marL="0" marR="0" marT="920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0965">
                        <a:lnSpc>
                          <a:spcPct val="100000"/>
                        </a:lnSpc>
                        <a:spcBef>
                          <a:spcPts val="725"/>
                        </a:spcBef>
                      </a:pPr>
                      <a:r>
                        <a:rPr sz="1100" b="1" u="heavy" dirty="0">
                          <a:solidFill>
                            <a:srgbClr val="0561C1"/>
                          </a:solidFill>
                          <a:uFill>
                            <a:solidFill>
                              <a:srgbClr val="0561C1"/>
                            </a:solidFill>
                          </a:uFill>
                          <a:latin typeface="Arial"/>
                          <a:cs typeface="Arial"/>
                          <a:hlinkClick r:id="rId11"/>
                        </a:rPr>
                        <a:t>william.reed.11.ctr@us.af.mil</a:t>
                      </a:r>
                      <a:endParaRPr sz="1100" dirty="0">
                        <a:latin typeface="Arial"/>
                        <a:cs typeface="Arial"/>
                      </a:endParaRPr>
                    </a:p>
                  </a:txBody>
                  <a:tcPr marL="0" marR="0" marT="920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2870" algn="ctr">
                        <a:lnSpc>
                          <a:spcPct val="100000"/>
                        </a:lnSpc>
                        <a:spcBef>
                          <a:spcPts val="725"/>
                        </a:spcBef>
                      </a:pPr>
                      <a:r>
                        <a:rPr sz="1100" b="1" spc="-5" dirty="0">
                          <a:latin typeface="Arial"/>
                          <a:cs typeface="Arial"/>
                        </a:rPr>
                        <a:t>571-215-8926</a:t>
                      </a:r>
                      <a:endParaRPr sz="1100" dirty="0">
                        <a:latin typeface="Arial"/>
                        <a:cs typeface="Arial"/>
                      </a:endParaRPr>
                    </a:p>
                  </a:txBody>
                  <a:tcPr marL="0" marR="0" marT="920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1"/>
                  </a:ext>
                </a:extLst>
              </a:tr>
              <a:tr h="345097">
                <a:tc>
                  <a:txBody>
                    <a:bodyPr/>
                    <a:lstStyle/>
                    <a:p>
                      <a:pPr marL="100330">
                        <a:lnSpc>
                          <a:spcPct val="100000"/>
                        </a:lnSpc>
                        <a:spcBef>
                          <a:spcPts val="725"/>
                        </a:spcBef>
                      </a:pPr>
                      <a:r>
                        <a:rPr sz="1100" b="1" spc="-10" dirty="0">
                          <a:solidFill>
                            <a:srgbClr val="FFFFFF"/>
                          </a:solidFill>
                          <a:latin typeface="Arial"/>
                          <a:cs typeface="Arial"/>
                        </a:rPr>
                        <a:t>SOCOM</a:t>
                      </a:r>
                      <a:endParaRPr sz="1100" dirty="0">
                        <a:latin typeface="Arial"/>
                        <a:cs typeface="Arial"/>
                      </a:endParaRPr>
                    </a:p>
                  </a:txBody>
                  <a:tcPr marL="0" marR="0" marT="920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100330">
                        <a:lnSpc>
                          <a:spcPct val="100000"/>
                        </a:lnSpc>
                        <a:spcBef>
                          <a:spcPts val="725"/>
                        </a:spcBef>
                      </a:pPr>
                      <a:r>
                        <a:rPr sz="1100" b="1" dirty="0">
                          <a:solidFill>
                            <a:srgbClr val="FFFFFF"/>
                          </a:solidFill>
                          <a:latin typeface="Arial"/>
                          <a:cs typeface="Arial"/>
                        </a:rPr>
                        <a:t>Gail</a:t>
                      </a:r>
                      <a:r>
                        <a:rPr sz="1100" b="1" spc="-65" dirty="0">
                          <a:solidFill>
                            <a:srgbClr val="FFFFFF"/>
                          </a:solidFill>
                          <a:latin typeface="Arial"/>
                          <a:cs typeface="Arial"/>
                        </a:rPr>
                        <a:t> </a:t>
                      </a:r>
                      <a:r>
                        <a:rPr sz="1100" b="1" spc="-5" dirty="0">
                          <a:solidFill>
                            <a:srgbClr val="FFFFFF"/>
                          </a:solidFill>
                          <a:latin typeface="Arial"/>
                          <a:cs typeface="Arial"/>
                        </a:rPr>
                        <a:t>Kemeliotis</a:t>
                      </a:r>
                      <a:endParaRPr sz="1100" dirty="0">
                        <a:latin typeface="Arial"/>
                        <a:cs typeface="Arial"/>
                      </a:endParaRPr>
                    </a:p>
                  </a:txBody>
                  <a:tcPr marL="0" marR="0" marT="920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100965">
                        <a:lnSpc>
                          <a:spcPct val="100000"/>
                        </a:lnSpc>
                        <a:spcBef>
                          <a:spcPts val="725"/>
                        </a:spcBef>
                      </a:pPr>
                      <a:r>
                        <a:rPr sz="1100" b="1" u="heavy" spc="-10" dirty="0">
                          <a:solidFill>
                            <a:srgbClr val="0561C1"/>
                          </a:solidFill>
                          <a:uFill>
                            <a:solidFill>
                              <a:srgbClr val="0561C1"/>
                            </a:solidFill>
                          </a:uFill>
                          <a:latin typeface="Arial"/>
                          <a:cs typeface="Arial"/>
                          <a:hlinkClick r:id="rId12"/>
                        </a:rPr>
                        <a:t>gail.m.</a:t>
                      </a:r>
                      <a:r>
                        <a:rPr lang="en-US" sz="1100" b="1" u="heavy" spc="-10" dirty="0">
                          <a:solidFill>
                            <a:srgbClr val="0561C1"/>
                          </a:solidFill>
                          <a:uFill>
                            <a:solidFill>
                              <a:srgbClr val="0561C1"/>
                            </a:solidFill>
                          </a:uFill>
                          <a:latin typeface="Arial"/>
                          <a:cs typeface="Arial"/>
                          <a:hlinkClick r:id="rId12"/>
                        </a:rPr>
                        <a:t>k</a:t>
                      </a:r>
                      <a:r>
                        <a:rPr sz="1100" b="1" u="heavy" spc="-10" dirty="0">
                          <a:solidFill>
                            <a:srgbClr val="0561C1"/>
                          </a:solidFill>
                          <a:uFill>
                            <a:solidFill>
                              <a:srgbClr val="0561C1"/>
                            </a:solidFill>
                          </a:uFill>
                          <a:latin typeface="Arial"/>
                          <a:cs typeface="Arial"/>
                          <a:hlinkClick r:id="rId12"/>
                        </a:rPr>
                        <a:t>emeliotis.ctr@socom.mil</a:t>
                      </a:r>
                      <a:endParaRPr sz="1100" dirty="0">
                        <a:latin typeface="Arial"/>
                        <a:cs typeface="Arial"/>
                      </a:endParaRPr>
                    </a:p>
                  </a:txBody>
                  <a:tcPr marL="0" marR="0" marT="920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tc>
                  <a:txBody>
                    <a:bodyPr/>
                    <a:lstStyle/>
                    <a:p>
                      <a:pPr marL="93345" algn="ctr">
                        <a:lnSpc>
                          <a:spcPct val="100000"/>
                        </a:lnSpc>
                        <a:spcBef>
                          <a:spcPts val="725"/>
                        </a:spcBef>
                      </a:pPr>
                      <a:r>
                        <a:rPr sz="1100" b="1" spc="-10" dirty="0">
                          <a:solidFill>
                            <a:srgbClr val="FFFFFF"/>
                          </a:solidFill>
                          <a:latin typeface="Arial"/>
                          <a:cs typeface="Arial"/>
                        </a:rPr>
                        <a:t>813-826-0192</a:t>
                      </a:r>
                      <a:endParaRPr sz="1100" dirty="0">
                        <a:latin typeface="Arial"/>
                        <a:cs typeface="Arial"/>
                      </a:endParaRPr>
                    </a:p>
                  </a:txBody>
                  <a:tcPr marL="0" marR="0" marT="9207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A6A6A6"/>
                    </a:solidFill>
                  </a:tcPr>
                </a:tc>
                <a:extLst>
                  <a:ext uri="{0D108BD9-81ED-4DB2-BD59-A6C34878D82A}">
                    <a16:rowId xmlns:a16="http://schemas.microsoft.com/office/drawing/2014/main" val="10012"/>
                  </a:ext>
                </a:extLst>
              </a:tr>
            </a:tbl>
          </a:graphicData>
        </a:graphic>
      </p:graphicFrame>
      <p:sp>
        <p:nvSpPr>
          <p:cNvPr id="13" name="TextBox 12">
            <a:extLst>
              <a:ext uri="{FF2B5EF4-FFF2-40B4-BE49-F238E27FC236}">
                <a16:creationId xmlns:a16="http://schemas.microsoft.com/office/drawing/2014/main" id="{E83ACDCE-AD74-C903-6A9A-A066E9B9FFAA}"/>
              </a:ext>
            </a:extLst>
          </p:cNvPr>
          <p:cNvSpPr txBox="1"/>
          <p:nvPr/>
        </p:nvSpPr>
        <p:spPr>
          <a:xfrm>
            <a:off x="8252176" y="6492876"/>
            <a:ext cx="1926188" cy="292388"/>
          </a:xfrm>
          <a:prstGeom prst="rect">
            <a:avLst/>
          </a:prstGeom>
          <a:noFill/>
          <a:ln>
            <a:solidFill>
              <a:schemeClr val="tx1"/>
            </a:solidFill>
          </a:ln>
        </p:spPr>
        <p:txBody>
          <a:bodyPr wrap="square" rtlCol="0">
            <a:spAutoFit/>
          </a:bodyPr>
          <a:lstStyle/>
          <a:p>
            <a:r>
              <a:rPr lang="en-US" sz="1300" dirty="0">
                <a:latin typeface="Arial" panose="020B0604020202020204" pitchFamily="34" charset="0"/>
                <a:cs typeface="Arial" panose="020B0604020202020204" pitchFamily="34" charset="0"/>
              </a:rPr>
              <a:t>Note: U.S. prefix is +1</a:t>
            </a:r>
          </a:p>
        </p:txBody>
      </p:sp>
    </p:spTree>
    <p:extLst>
      <p:ext uri="{BB962C8B-B14F-4D97-AF65-F5344CB8AC3E}">
        <p14:creationId xmlns:p14="http://schemas.microsoft.com/office/powerpoint/2010/main" val="118541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p:cNvSpPr/>
          <p:nvPr/>
        </p:nvSpPr>
        <p:spPr>
          <a:xfrm>
            <a:off x="7953294" y="2705310"/>
            <a:ext cx="3244596" cy="3012948"/>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5" name="object 19"/>
          <p:cNvSpPr txBox="1"/>
          <p:nvPr/>
        </p:nvSpPr>
        <p:spPr>
          <a:xfrm>
            <a:off x="767317" y="1706511"/>
            <a:ext cx="8969415" cy="4238981"/>
          </a:xfrm>
          <a:prstGeom prst="rect">
            <a:avLst/>
          </a:prstGeom>
        </p:spPr>
        <p:txBody>
          <a:bodyPr vert="horz" wrap="square" lIns="0" tIns="60325" rIns="0" bIns="0" rtlCol="0" anchor="t">
            <a:spAutoFit/>
          </a:bodyPr>
          <a:lstStyle/>
          <a:p>
            <a:pPr marL="12700">
              <a:spcBef>
                <a:spcPts val="475"/>
              </a:spcBef>
            </a:pPr>
            <a:r>
              <a:rPr lang="en-US" sz="2800" b="1" dirty="0">
                <a:latin typeface="Arial"/>
                <a:cs typeface="Arial"/>
              </a:rPr>
              <a:t>Gerard Tighe</a:t>
            </a:r>
            <a:endParaRPr sz="2800" dirty="0">
              <a:latin typeface="Arial"/>
              <a:cs typeface="Arial"/>
            </a:endParaRPr>
          </a:p>
          <a:p>
            <a:pPr marL="12700">
              <a:spcBef>
                <a:spcPts val="335"/>
              </a:spcBef>
            </a:pPr>
            <a:r>
              <a:rPr lang="en-US" sz="2800" b="1" spc="-30" dirty="0">
                <a:latin typeface="Arial"/>
                <a:cs typeface="Arial"/>
              </a:rPr>
              <a:t>Director, </a:t>
            </a:r>
            <a:r>
              <a:rPr lang="en-US" sz="2800" b="1" spc="-5" dirty="0">
                <a:latin typeface="Arial"/>
                <a:cs typeface="Arial"/>
              </a:rPr>
              <a:t>International</a:t>
            </a:r>
            <a:r>
              <a:rPr lang="en-US" sz="2800" b="1" spc="-70" dirty="0">
                <a:latin typeface="Arial"/>
                <a:cs typeface="Arial"/>
              </a:rPr>
              <a:t> </a:t>
            </a:r>
            <a:r>
              <a:rPr lang="en-US" sz="2800" b="1" spc="-5" dirty="0">
                <a:latin typeface="Arial"/>
                <a:cs typeface="Arial"/>
              </a:rPr>
              <a:t>Prototypes and Experiments</a:t>
            </a:r>
            <a:endParaRPr sz="2800" dirty="0">
              <a:latin typeface="Arial"/>
              <a:cs typeface="Arial"/>
            </a:endParaRPr>
          </a:p>
          <a:p>
            <a:pPr marL="12700">
              <a:spcBef>
                <a:spcPts val="890"/>
              </a:spcBef>
            </a:pPr>
            <a:r>
              <a:rPr lang="en-US" sz="2800" b="1" u="heavy" spc="-20" dirty="0">
                <a:solidFill>
                  <a:srgbClr val="0461C1"/>
                </a:solidFill>
                <a:uFill>
                  <a:solidFill>
                    <a:srgbClr val="0461C1"/>
                  </a:solidFill>
                </a:uFill>
                <a:latin typeface="Arial"/>
                <a:cs typeface="Arial"/>
                <a:hlinkClick r:id="rId4"/>
              </a:rPr>
              <a:t>gerard.p.tighe.civ</a:t>
            </a:r>
            <a:r>
              <a:rPr sz="2800" b="1" u="heavy" spc="-20" dirty="0">
                <a:solidFill>
                  <a:srgbClr val="0461C1"/>
                </a:solidFill>
                <a:uFill>
                  <a:solidFill>
                    <a:srgbClr val="0461C1"/>
                  </a:solidFill>
                </a:uFill>
                <a:latin typeface="Arial"/>
                <a:cs typeface="Arial"/>
                <a:hlinkClick r:id="rId4"/>
              </a:rPr>
              <a:t>@mail.mil</a:t>
            </a:r>
            <a:endParaRPr lang="en-US" sz="2800" b="1" u="heavy" spc="-20" dirty="0">
              <a:solidFill>
                <a:srgbClr val="0461C1"/>
              </a:solidFill>
              <a:uFill>
                <a:solidFill>
                  <a:srgbClr val="0461C1"/>
                </a:solidFill>
              </a:uFill>
              <a:latin typeface="Arial"/>
              <a:cs typeface="Arial"/>
            </a:endParaRPr>
          </a:p>
          <a:p>
            <a:pPr marL="12700">
              <a:spcBef>
                <a:spcPts val="890"/>
              </a:spcBef>
            </a:pPr>
            <a:endParaRPr lang="en-US" sz="2800" b="1" u="heavy" spc="-20" dirty="0">
              <a:solidFill>
                <a:srgbClr val="0461C1"/>
              </a:solidFill>
              <a:uFill>
                <a:solidFill>
                  <a:srgbClr val="0461C1"/>
                </a:solidFill>
              </a:uFill>
              <a:latin typeface="Arial"/>
              <a:cs typeface="Arial"/>
            </a:endParaRPr>
          </a:p>
          <a:p>
            <a:pPr marL="12700">
              <a:spcBef>
                <a:spcPts val="890"/>
              </a:spcBef>
            </a:pPr>
            <a:r>
              <a:rPr lang="en-US" sz="2800" b="1" spc="-20" dirty="0">
                <a:uFill>
                  <a:solidFill>
                    <a:srgbClr val="0461C1"/>
                  </a:solidFill>
                </a:uFill>
                <a:latin typeface="Arial"/>
                <a:cs typeface="Arial"/>
              </a:rPr>
              <a:t>Colonel Jeffrey Naff, USAF</a:t>
            </a:r>
          </a:p>
          <a:p>
            <a:pPr marL="12700">
              <a:spcBef>
                <a:spcPts val="890"/>
              </a:spcBef>
            </a:pPr>
            <a:r>
              <a:rPr lang="en-US" sz="2800" b="1" spc="-20" dirty="0">
                <a:uFill>
                  <a:solidFill>
                    <a:srgbClr val="0461C1"/>
                  </a:solidFill>
                </a:uFill>
                <a:latin typeface="Arial"/>
                <a:cs typeface="Arial"/>
              </a:rPr>
              <a:t>Director, Foreign Comparative Testing</a:t>
            </a:r>
          </a:p>
          <a:p>
            <a:pPr marL="12700">
              <a:spcBef>
                <a:spcPts val="890"/>
              </a:spcBef>
            </a:pPr>
            <a:r>
              <a:rPr lang="en-US" sz="2800" b="1" dirty="0">
                <a:latin typeface="Arial"/>
                <a:cs typeface="Arial"/>
                <a:hlinkClick r:id="rId5"/>
              </a:rPr>
              <a:t>jeffrey.e.naff.mil@mail.mil</a:t>
            </a:r>
            <a:endParaRPr lang="en-US" sz="2800" b="1" dirty="0">
              <a:latin typeface="Arial"/>
              <a:cs typeface="Arial"/>
            </a:endParaRPr>
          </a:p>
          <a:p>
            <a:pPr marL="12700">
              <a:spcBef>
                <a:spcPts val="890"/>
              </a:spcBef>
            </a:pPr>
            <a:endParaRPr sz="2800" b="1" dirty="0">
              <a:latin typeface="Arial"/>
              <a:cs typeface="Arial"/>
            </a:endParaRPr>
          </a:p>
        </p:txBody>
      </p:sp>
      <p:sp>
        <p:nvSpPr>
          <p:cNvPr id="2" name="Title 1">
            <a:extLst>
              <a:ext uri="{FF2B5EF4-FFF2-40B4-BE49-F238E27FC236}">
                <a16:creationId xmlns:a16="http://schemas.microsoft.com/office/drawing/2014/main" id="{A30A4DE2-BFD4-B12C-560E-FFF187EA0263}"/>
              </a:ext>
            </a:extLst>
          </p:cNvPr>
          <p:cNvSpPr>
            <a:spLocks noGrp="1"/>
          </p:cNvSpPr>
          <p:nvPr>
            <p:ph type="title"/>
          </p:nvPr>
        </p:nvSpPr>
        <p:spPr/>
        <p:txBody>
          <a:bodyPr>
            <a:normAutofit/>
          </a:bodyPr>
          <a:lstStyle/>
          <a:p>
            <a:r>
              <a:rPr lang="en-US" sz="4000" dirty="0"/>
              <a:t>Questions</a:t>
            </a:r>
          </a:p>
        </p:txBody>
      </p:sp>
      <p:sp>
        <p:nvSpPr>
          <p:cNvPr id="6" name="Footer Placeholder 4">
            <a:extLst>
              <a:ext uri="{FF2B5EF4-FFF2-40B4-BE49-F238E27FC236}">
                <a16:creationId xmlns:a16="http://schemas.microsoft.com/office/drawing/2014/main" id="{C208ECE0-21D0-4E4D-8119-455661B935FE}"/>
              </a:ext>
            </a:extLst>
          </p:cNvPr>
          <p:cNvSpPr>
            <a:spLocks noGrp="1"/>
          </p:cNvSpPr>
          <p:nvPr>
            <p:ph type="ftr" sz="quarter" idx="4294967295"/>
          </p:nvPr>
        </p:nvSpPr>
        <p:spPr>
          <a:xfrm>
            <a:off x="7580313" y="6356350"/>
            <a:ext cx="461168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 dirty="0">
                <a:solidFill>
                  <a:srgbClr val="FFFFFF"/>
                </a:solidFill>
                <a:latin typeface="Arial"/>
                <a:cs typeface="Arial"/>
              </a:rPr>
              <a:t>Distribution A – </a:t>
            </a:r>
            <a:r>
              <a:rPr lang="en-US" b="1" spc="-10" dirty="0">
                <a:solidFill>
                  <a:srgbClr val="FFFFFF"/>
                </a:solidFill>
                <a:latin typeface="Arial"/>
                <a:cs typeface="Arial"/>
              </a:rPr>
              <a:t>Approved </a:t>
            </a:r>
            <a:r>
              <a:rPr lang="en-US" b="1" spc="-5" dirty="0">
                <a:solidFill>
                  <a:srgbClr val="FFFFFF"/>
                </a:solidFill>
                <a:latin typeface="Arial"/>
                <a:cs typeface="Arial"/>
              </a:rPr>
              <a:t>for Public Release Case</a:t>
            </a:r>
            <a:r>
              <a:rPr lang="en-US" b="1" spc="-160" dirty="0">
                <a:solidFill>
                  <a:srgbClr val="FFFFFF"/>
                </a:solidFill>
                <a:latin typeface="Arial"/>
                <a:cs typeface="Arial"/>
              </a:rPr>
              <a:t> </a:t>
            </a:r>
            <a:r>
              <a:rPr lang="en-US" b="1" spc="-10" dirty="0">
                <a:solidFill>
                  <a:srgbClr val="FFFFFF"/>
                </a:solidFill>
                <a:latin typeface="Arial"/>
                <a:cs typeface="Arial"/>
              </a:rPr>
              <a:t>21-S-2675</a:t>
            </a:r>
            <a:endParaRPr lang="en-US" dirty="0">
              <a:latin typeface="Arial"/>
              <a:cs typeface="Arial"/>
            </a:endParaRPr>
          </a:p>
        </p:txBody>
      </p:sp>
      <p:sp>
        <p:nvSpPr>
          <p:cNvPr id="8" name="Slide Number Placeholder 5">
            <a:extLst>
              <a:ext uri="{FF2B5EF4-FFF2-40B4-BE49-F238E27FC236}">
                <a16:creationId xmlns:a16="http://schemas.microsoft.com/office/drawing/2014/main" id="{CC280413-F661-3DD6-B615-C818052041EE}"/>
              </a:ext>
            </a:extLst>
          </p:cNvPr>
          <p:cNvSpPr>
            <a:spLocks noGrp="1"/>
          </p:cNvSpPr>
          <p:nvPr>
            <p:ph type="sldNum" sz="quarter" idx="12"/>
          </p:nvPr>
        </p:nvSpPr>
        <p:spPr>
          <a:xfrm>
            <a:off x="10257387" y="6492875"/>
            <a:ext cx="1345608" cy="365125"/>
          </a:xfrm>
        </p:spPr>
        <p:txBody>
          <a:bodyPr/>
          <a:lstStyle>
            <a:lvl1pPr>
              <a:defRPr>
                <a:solidFill>
                  <a:schemeClr val="tx1"/>
                </a:solidFill>
              </a:defRPr>
            </a:lvl1pPr>
          </a:lstStyle>
          <a:p>
            <a:fld id="{54E25250-6F4D-D343-81A8-66B8F9922911}" type="slidenum">
              <a:rPr lang="en-US" smtClean="0"/>
              <a:pPr/>
              <a:t>24</a:t>
            </a:fld>
            <a:endParaRPr lang="en-US" dirty="0"/>
          </a:p>
        </p:txBody>
      </p:sp>
    </p:spTree>
    <p:extLst>
      <p:ext uri="{BB962C8B-B14F-4D97-AF65-F5344CB8AC3E}">
        <p14:creationId xmlns:p14="http://schemas.microsoft.com/office/powerpoint/2010/main" val="3931633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41E0-28B1-6C89-54EE-497E47C15020}"/>
              </a:ext>
            </a:extLst>
          </p:cNvPr>
          <p:cNvSpPr>
            <a:spLocks noGrp="1"/>
          </p:cNvSpPr>
          <p:nvPr>
            <p:ph type="title"/>
          </p:nvPr>
        </p:nvSpPr>
        <p:spPr/>
        <p:txBody>
          <a:bodyPr>
            <a:normAutofit/>
          </a:bodyPr>
          <a:lstStyle/>
          <a:p>
            <a:r>
              <a:rPr lang="en-US" sz="4000" dirty="0"/>
              <a:t>10 USC 2350a – Cooperative R&amp;D Agreements</a:t>
            </a:r>
          </a:p>
        </p:txBody>
      </p:sp>
      <p:sp>
        <p:nvSpPr>
          <p:cNvPr id="5" name="Content Placeholder 2">
            <a:extLst>
              <a:ext uri="{FF2B5EF4-FFF2-40B4-BE49-F238E27FC236}">
                <a16:creationId xmlns:a16="http://schemas.microsoft.com/office/drawing/2014/main" id="{38535EFC-065E-E39E-C776-C43802866F70}"/>
              </a:ext>
            </a:extLst>
          </p:cNvPr>
          <p:cNvSpPr txBox="1">
            <a:spLocks/>
          </p:cNvSpPr>
          <p:nvPr/>
        </p:nvSpPr>
        <p:spPr>
          <a:xfrm>
            <a:off x="206564" y="1402770"/>
            <a:ext cx="11778871" cy="5427520"/>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Oswald" panose="00000500000000000000" pitchFamily="50"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Oswald" panose="00000500000000000000"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Oswald" panose="00000500000000000000"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Oswald" panose="00000500000000000000"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Oswald" panose="00000500000000000000"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b="1" dirty="0">
                <a:solidFill>
                  <a:srgbClr val="000000"/>
                </a:solidFill>
                <a:latin typeface="Arial" panose="020B0604020202020204" pitchFamily="34" charset="0"/>
              </a:rPr>
              <a:t>(g) Side-by-Side Testing.-</a:t>
            </a:r>
          </a:p>
          <a:p>
            <a:pPr lvl="1">
              <a:lnSpc>
                <a:spcPct val="120000"/>
              </a:lnSpc>
            </a:pPr>
            <a:r>
              <a:rPr lang="en-US" sz="2900" dirty="0">
                <a:solidFill>
                  <a:srgbClr val="000000"/>
                </a:solidFill>
                <a:latin typeface="Arial" panose="020B0604020202020204" pitchFamily="34" charset="0"/>
              </a:rPr>
              <a:t>(1) It is the sense of Congress-</a:t>
            </a:r>
          </a:p>
          <a:p>
            <a:pPr lvl="2">
              <a:lnSpc>
                <a:spcPct val="120000"/>
              </a:lnSpc>
            </a:pPr>
            <a:r>
              <a:rPr lang="en-US" sz="2900" dirty="0">
                <a:solidFill>
                  <a:srgbClr val="000000"/>
                </a:solidFill>
                <a:latin typeface="Arial" panose="020B0604020202020204" pitchFamily="34" charset="0"/>
              </a:rPr>
              <a:t>(A) that the Secretary of Defense should test covered equipment, munitions, and technologies to determine the ability of such covered equipment, munitions, and technologies to satisfy United States military requirements or to correct operational deficiencies; and</a:t>
            </a:r>
          </a:p>
          <a:p>
            <a:pPr lvl="2">
              <a:lnSpc>
                <a:spcPct val="120000"/>
              </a:lnSpc>
            </a:pPr>
            <a:r>
              <a:rPr lang="en-US" sz="2900" dirty="0">
                <a:solidFill>
                  <a:srgbClr val="000000"/>
                </a:solidFill>
                <a:latin typeface="Arial" panose="020B0604020202020204" pitchFamily="34" charset="0"/>
              </a:rPr>
              <a:t>(B) that while the testing of non-developmental items and items in the late state of the development process are preferred, the testing of such covered equipment, munitions, and technologies may be conducted to determine procurement alternatives.</a:t>
            </a:r>
          </a:p>
          <a:p>
            <a:pPr lvl="1">
              <a:lnSpc>
                <a:spcPct val="120000"/>
              </a:lnSpc>
            </a:pPr>
            <a:r>
              <a:rPr lang="en-US" sz="2900" dirty="0">
                <a:solidFill>
                  <a:srgbClr val="000000"/>
                </a:solidFill>
                <a:latin typeface="Arial" panose="020B0604020202020204" pitchFamily="34" charset="0"/>
              </a:rPr>
              <a:t>(2) The Secretary of Defense may acquire covered equipment, munitions, and technologies for the purpose of conducting the testing described in that paragraph.</a:t>
            </a:r>
          </a:p>
          <a:p>
            <a:pPr lvl="1">
              <a:lnSpc>
                <a:spcPct val="120000"/>
              </a:lnSpc>
            </a:pPr>
            <a:r>
              <a:rPr lang="en-US" sz="2900" dirty="0">
                <a:solidFill>
                  <a:srgbClr val="000000"/>
                </a:solidFill>
                <a:latin typeface="Arial" panose="020B0604020202020204" pitchFamily="34" charset="0"/>
              </a:rPr>
              <a:t>(3) The use of side-by-side testing under this subsection may be considered to be the use of competitive procedures for purposes of </a:t>
            </a:r>
            <a:r>
              <a:rPr lang="en-US" sz="2900" dirty="0">
                <a:solidFill>
                  <a:srgbClr val="0F0D61"/>
                </a:solidFill>
                <a:latin typeface="Arial" panose="020B0604020202020204" pitchFamily="34" charset="0"/>
              </a:rPr>
              <a:t>chapter 137</a:t>
            </a:r>
            <a:r>
              <a:rPr lang="en-US" sz="2900" dirty="0">
                <a:solidFill>
                  <a:srgbClr val="000000"/>
                </a:solidFill>
                <a:latin typeface="Arial" panose="020B0604020202020204" pitchFamily="34" charset="0"/>
              </a:rPr>
              <a:t> </a:t>
            </a:r>
            <a:r>
              <a:rPr lang="en-US" sz="2900" baseline="30000" dirty="0">
                <a:solidFill>
                  <a:srgbClr val="000000"/>
                </a:solidFill>
                <a:latin typeface="Arial" panose="020B0604020202020204" pitchFamily="34" charset="0"/>
                <a:hlinkClick r:id="rId3"/>
              </a:rPr>
              <a:t>1</a:t>
            </a:r>
            <a:r>
              <a:rPr lang="en-US" sz="2900" dirty="0">
                <a:solidFill>
                  <a:srgbClr val="000000"/>
                </a:solidFill>
                <a:latin typeface="Arial" panose="020B0604020202020204" pitchFamily="34" charset="0"/>
              </a:rPr>
              <a:t> of this title, when procuring items within 5 years after an initial determination that the items have been successfully tested and found to satisfy United States military requirements or to correct operational deficiencies.</a:t>
            </a:r>
          </a:p>
          <a:p>
            <a:pPr>
              <a:lnSpc>
                <a:spcPct val="120000"/>
              </a:lnSpc>
              <a:spcBef>
                <a:spcPts val="600"/>
              </a:spcBef>
            </a:pPr>
            <a:r>
              <a:rPr lang="en-US" sz="2900" b="1" dirty="0">
                <a:solidFill>
                  <a:srgbClr val="000000"/>
                </a:solidFill>
                <a:latin typeface="Arial" panose="020B0604020202020204" pitchFamily="34" charset="0"/>
              </a:rPr>
              <a:t>(a)(2) The countries and organizations with which the Secretary may enter into a memorandum of agreement (or other formal agreement) under paragraph (1) are as follows:</a:t>
            </a:r>
          </a:p>
          <a:p>
            <a:pPr lvl="1">
              <a:lnSpc>
                <a:spcPct val="120000"/>
              </a:lnSpc>
            </a:pPr>
            <a:r>
              <a:rPr lang="en-US" sz="2900" dirty="0">
                <a:solidFill>
                  <a:srgbClr val="000000"/>
                </a:solidFill>
                <a:latin typeface="Arial" panose="020B0604020202020204" pitchFamily="34" charset="0"/>
              </a:rPr>
              <a:t>(A) The North Atlantic Treaty Organization.</a:t>
            </a:r>
          </a:p>
          <a:p>
            <a:pPr lvl="1">
              <a:lnSpc>
                <a:spcPct val="120000"/>
              </a:lnSpc>
            </a:pPr>
            <a:r>
              <a:rPr lang="en-US" sz="2900" dirty="0">
                <a:solidFill>
                  <a:srgbClr val="000000"/>
                </a:solidFill>
                <a:latin typeface="Arial" panose="020B0604020202020204" pitchFamily="34" charset="0"/>
              </a:rPr>
              <a:t>(B) A NATO organization.</a:t>
            </a:r>
          </a:p>
          <a:p>
            <a:pPr lvl="1">
              <a:lnSpc>
                <a:spcPct val="120000"/>
              </a:lnSpc>
            </a:pPr>
            <a:r>
              <a:rPr lang="en-US" sz="2900" dirty="0">
                <a:solidFill>
                  <a:srgbClr val="000000"/>
                </a:solidFill>
                <a:latin typeface="Arial" panose="020B0604020202020204" pitchFamily="34" charset="0"/>
              </a:rPr>
              <a:t>(C) A member nation of the North Atlantic Treaty Organization.</a:t>
            </a:r>
          </a:p>
          <a:p>
            <a:pPr lvl="1">
              <a:lnSpc>
                <a:spcPct val="120000"/>
              </a:lnSpc>
            </a:pPr>
            <a:r>
              <a:rPr lang="en-US" sz="2900" dirty="0">
                <a:solidFill>
                  <a:srgbClr val="000000"/>
                </a:solidFill>
                <a:latin typeface="Arial" panose="020B0604020202020204" pitchFamily="34" charset="0"/>
              </a:rPr>
              <a:t>(D) A major non-NATO ally.</a:t>
            </a:r>
          </a:p>
          <a:p>
            <a:pPr lvl="1">
              <a:lnSpc>
                <a:spcPct val="120000"/>
              </a:lnSpc>
            </a:pPr>
            <a:r>
              <a:rPr lang="en-US" sz="2900" dirty="0">
                <a:solidFill>
                  <a:srgbClr val="000000"/>
                </a:solidFill>
                <a:latin typeface="Arial" panose="020B0604020202020204" pitchFamily="34" charset="0"/>
              </a:rPr>
              <a:t>(E) Any other friendly foreign country.</a:t>
            </a:r>
          </a:p>
          <a:p>
            <a:pPr lvl="1">
              <a:lnSpc>
                <a:spcPct val="120000"/>
              </a:lnSpc>
            </a:pPr>
            <a:r>
              <a:rPr lang="en-US" sz="2900" dirty="0">
                <a:solidFill>
                  <a:srgbClr val="000000"/>
                </a:solidFill>
                <a:latin typeface="Arial" panose="020B0604020202020204" pitchFamily="34" charset="0"/>
              </a:rPr>
              <a:t>(F) The European Union, including the European Defence Agency, the European Commission, and the Council of the European Union, and their suborganizations.</a:t>
            </a:r>
          </a:p>
        </p:txBody>
      </p:sp>
      <p:sp>
        <p:nvSpPr>
          <p:cNvPr id="4" name="Slide Number Placeholder 5">
            <a:extLst>
              <a:ext uri="{FF2B5EF4-FFF2-40B4-BE49-F238E27FC236}">
                <a16:creationId xmlns:a16="http://schemas.microsoft.com/office/drawing/2014/main" id="{5CD1F3FB-0891-C9AF-39FE-417D2F00841E}"/>
              </a:ext>
            </a:extLst>
          </p:cNvPr>
          <p:cNvSpPr>
            <a:spLocks noGrp="1"/>
          </p:cNvSpPr>
          <p:nvPr>
            <p:ph type="sldNum" sz="quarter" idx="12"/>
          </p:nvPr>
        </p:nvSpPr>
        <p:spPr>
          <a:xfrm>
            <a:off x="10257387" y="6492875"/>
            <a:ext cx="1345608" cy="365125"/>
          </a:xfrm>
        </p:spPr>
        <p:txBody>
          <a:bodyPr/>
          <a:lstStyle>
            <a:lvl1pPr>
              <a:defRPr>
                <a:solidFill>
                  <a:schemeClr val="tx1"/>
                </a:solidFill>
              </a:defRPr>
            </a:lvl1pPr>
          </a:lstStyle>
          <a:p>
            <a:fld id="{54E25250-6F4D-D343-81A8-66B8F9922911}" type="slidenum">
              <a:rPr lang="en-US" smtClean="0"/>
              <a:pPr/>
              <a:t>25</a:t>
            </a:fld>
            <a:endParaRPr lang="en-US" dirty="0"/>
          </a:p>
        </p:txBody>
      </p:sp>
    </p:spTree>
    <p:extLst>
      <p:ext uri="{BB962C8B-B14F-4D97-AF65-F5344CB8AC3E}">
        <p14:creationId xmlns:p14="http://schemas.microsoft.com/office/powerpoint/2010/main" val="255490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517237" y="2013527"/>
            <a:ext cx="6733310" cy="4161567"/>
          </a:xfrm>
        </p:spPr>
        <p:txBody>
          <a:bodyPr vert="horz" lIns="91440" tIns="45720" rIns="91440" bIns="45720" rtlCol="0" anchor="t">
            <a:normAutofit/>
          </a:bodyPr>
          <a:lstStyle/>
          <a:p>
            <a:pPr marL="0" indent="0" algn="ctr">
              <a:buNone/>
              <a:defRPr/>
            </a:pPr>
            <a:r>
              <a:rPr lang="en-US" b="1" dirty="0"/>
              <a:t>AGM-142 HAVE NAP Stand-Off Weapon System</a:t>
            </a:r>
            <a:endParaRPr lang="en-US" sz="4000" dirty="0">
              <a:cs typeface="Calibri" panose="020F0502020204030204"/>
            </a:endParaRPr>
          </a:p>
          <a:p>
            <a:pPr marL="0">
              <a:defRPr/>
            </a:pPr>
            <a:r>
              <a:rPr lang="en-US" sz="1800" dirty="0"/>
              <a:t>Description: Designated by the U.S. Air Force as the AGM-142, this solid rocket powered precision guided stand-off missile was launched from F-4, F-111, and B-52 aircraft enabling attack of high value land targets at sufficient range to provide protection from enemy air defenses.  The missile represented the first precision guided munition to be carried by the B-52H.</a:t>
            </a:r>
            <a:endParaRPr lang="en-US" sz="1800" dirty="0">
              <a:cs typeface="Calibri"/>
            </a:endParaRPr>
          </a:p>
          <a:p>
            <a:pPr marL="0">
              <a:defRPr/>
            </a:pPr>
            <a:r>
              <a:rPr lang="en-US" sz="1800" dirty="0"/>
              <a:t>Country of Origin: Israel (Rafael)</a:t>
            </a:r>
            <a:endParaRPr lang="en-US" sz="1800" dirty="0">
              <a:cs typeface="Calibri"/>
            </a:endParaRPr>
          </a:p>
          <a:p>
            <a:pPr marL="0">
              <a:defRPr/>
            </a:pPr>
            <a:r>
              <a:rPr lang="en-US" sz="1800" dirty="0"/>
              <a:t>Outcome: USAF initiated procurement of over 150 AGM-142 missiles starting in 1989.</a:t>
            </a:r>
            <a:endParaRPr lang="en-US" sz="1800" dirty="0">
              <a:cs typeface="Calibri"/>
            </a:endParaRPr>
          </a:p>
        </p:txBody>
      </p:sp>
      <p:pic>
        <p:nvPicPr>
          <p:cNvPr id="9" name="Picture 9">
            <a:extLst>
              <a:ext uri="{FF2B5EF4-FFF2-40B4-BE49-F238E27FC236}">
                <a16:creationId xmlns:a16="http://schemas.microsoft.com/office/drawing/2014/main" id="{81ED2F5F-0E29-3492-3581-B8358568EF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
          <a:stretch/>
        </p:blipFill>
        <p:spPr>
          <a:xfrm>
            <a:off x="8030446" y="1326027"/>
            <a:ext cx="4161554" cy="553197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560EB78E-BBDC-A9FE-1028-5467653DE0C0}"/>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1980s</a:t>
            </a:r>
            <a:endParaRPr lang="en-US" sz="4000" dirty="0"/>
          </a:p>
        </p:txBody>
      </p:sp>
    </p:spTree>
    <p:extLst>
      <p:ext uri="{BB962C8B-B14F-4D97-AF65-F5344CB8AC3E}">
        <p14:creationId xmlns:p14="http://schemas.microsoft.com/office/powerpoint/2010/main" val="3952831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729673" y="1893455"/>
            <a:ext cx="6336145" cy="4368800"/>
          </a:xfrm>
        </p:spPr>
        <p:txBody>
          <a:bodyPr vert="horz" lIns="91440" tIns="45720" rIns="91440" bIns="45720" rtlCol="0" anchor="t">
            <a:normAutofit/>
          </a:bodyPr>
          <a:lstStyle/>
          <a:p>
            <a:pPr marL="0" indent="0" algn="ctr">
              <a:buNone/>
              <a:defRPr/>
            </a:pPr>
            <a:r>
              <a:rPr lang="en-US" b="1" dirty="0"/>
              <a:t>M119 105MM Towed Howitzer</a:t>
            </a:r>
            <a:endParaRPr lang="en-US" sz="4000" dirty="0"/>
          </a:p>
          <a:p>
            <a:pPr marL="0">
              <a:defRPr/>
            </a:pPr>
            <a:r>
              <a:rPr lang="en-US" sz="1800" dirty="0"/>
              <a:t>Description: The</a:t>
            </a:r>
            <a:r>
              <a:rPr lang="en-US" sz="1800" dirty="0">
                <a:solidFill>
                  <a:srgbClr val="151529"/>
                </a:solidFill>
                <a:ea typeface="+mn-lt"/>
                <a:cs typeface="+mn-lt"/>
              </a:rPr>
              <a:t> M119 is a lightweight towed howitzer in service with the US Army providing direct and indirect fire support.</a:t>
            </a:r>
            <a:r>
              <a:rPr lang="en-US" sz="1800" dirty="0">
                <a:solidFill>
                  <a:srgbClr val="000000"/>
                </a:solidFill>
                <a:ea typeface="+mn-lt"/>
                <a:cs typeface="+mn-lt"/>
              </a:rPr>
              <a:t>  It can fire all standard NATO 105MM ammunition.  The M119 is primarily towed by the high-mobility multipurpose wheeled vehicle (HMMWV) and can be routinely airdropped by parachute and carried underslung by the  CH-47 Chinook or UH-60 Black Hawk helicopters.</a:t>
            </a:r>
            <a:endParaRPr lang="en-US" sz="1800" dirty="0">
              <a:solidFill>
                <a:srgbClr val="000000"/>
              </a:solidFill>
              <a:cs typeface="Calibri"/>
            </a:endParaRPr>
          </a:p>
          <a:p>
            <a:pPr marL="0">
              <a:defRPr/>
            </a:pPr>
            <a:r>
              <a:rPr lang="en-US" sz="1800" dirty="0"/>
              <a:t>Country of Origin: United Kingdom (Royal Ordnance)</a:t>
            </a:r>
          </a:p>
          <a:p>
            <a:pPr marL="0">
              <a:defRPr/>
            </a:pPr>
            <a:r>
              <a:rPr lang="en-US" sz="1800" dirty="0"/>
              <a:t>Outcome: </a:t>
            </a:r>
            <a:r>
              <a:rPr lang="en-US" sz="1800" dirty="0">
                <a:solidFill>
                  <a:srgbClr val="000000"/>
                </a:solidFill>
                <a:ea typeface="+mn-lt"/>
                <a:cs typeface="+mn-lt"/>
              </a:rPr>
              <a:t>In 1987 an agreement was reached to produce the L119 under license by the US as the M119, to replace the M102 howitzer. It entered service with the 7th Infantry Division, Fort Ord, California, in December 1989.  </a:t>
            </a:r>
            <a:r>
              <a:rPr lang="en-US" sz="1800" dirty="0">
                <a:solidFill>
                  <a:srgbClr val="000000"/>
                </a:solidFill>
                <a:latin typeface="Calibri"/>
                <a:ea typeface="+mn-lt"/>
                <a:cs typeface="Calibri"/>
              </a:rPr>
              <a:t>The M119 has been produced in the USA by Watervliet Arsenal, New York (tubes) and Rock Island Arsenal, Illinois (carriages).  </a:t>
            </a:r>
          </a:p>
        </p:txBody>
      </p:sp>
      <p:pic>
        <p:nvPicPr>
          <p:cNvPr id="2" name="Picture 2">
            <a:extLst>
              <a:ext uri="{FF2B5EF4-FFF2-40B4-BE49-F238E27FC236}">
                <a16:creationId xmlns:a16="http://schemas.microsoft.com/office/drawing/2014/main" id="{D8E549FD-8808-33C5-20B7-640A678864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33462" y="1330036"/>
            <a:ext cx="4158538" cy="552796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itle 1">
            <a:extLst>
              <a:ext uri="{FF2B5EF4-FFF2-40B4-BE49-F238E27FC236}">
                <a16:creationId xmlns:a16="http://schemas.microsoft.com/office/drawing/2014/main" id="{4A06BEE3-9BA8-3636-74E7-74BE219691FC}"/>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1980s</a:t>
            </a:r>
            <a:endParaRPr lang="en-US" sz="4000" dirty="0"/>
          </a:p>
        </p:txBody>
      </p:sp>
    </p:spTree>
    <p:extLst>
      <p:ext uri="{BB962C8B-B14F-4D97-AF65-F5344CB8AC3E}">
        <p14:creationId xmlns:p14="http://schemas.microsoft.com/office/powerpoint/2010/main" val="563993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720437" y="1824749"/>
            <a:ext cx="6548583" cy="4529301"/>
          </a:xfrm>
        </p:spPr>
        <p:txBody>
          <a:bodyPr vert="horz" lIns="91440" tIns="45720" rIns="91440" bIns="45720" rtlCol="0" anchor="t">
            <a:normAutofit/>
          </a:bodyPr>
          <a:lstStyle/>
          <a:p>
            <a:pPr marL="0" indent="0" algn="ctr">
              <a:buNone/>
              <a:defRPr/>
            </a:pPr>
            <a:r>
              <a:rPr lang="en-US" b="1" dirty="0"/>
              <a:t>Ranger Anti-armor Anti-personnel Weapon System (Carl Gustav)</a:t>
            </a:r>
            <a:endParaRPr lang="en-US" sz="4000" dirty="0">
              <a:cs typeface="Calibri" panose="020F0502020204030204"/>
            </a:endParaRPr>
          </a:p>
          <a:p>
            <a:pPr marL="0">
              <a:defRPr/>
            </a:pPr>
            <a:r>
              <a:rPr lang="en-US" sz="1800" dirty="0"/>
              <a:t>Description: Man-portable 84MM shoulder-fired reusable recoilless rifle for close-range  tank and infantry targets.  The Carl Gustav is a lightweight, low-cost weapon that uses a wide range of ammunition, making it extremely flexible and suitable for a wide variety of roles</a:t>
            </a:r>
            <a:endParaRPr lang="en-US" sz="1800" dirty="0">
              <a:cs typeface="Calibri"/>
            </a:endParaRPr>
          </a:p>
          <a:p>
            <a:pPr marL="0">
              <a:defRPr/>
            </a:pPr>
            <a:r>
              <a:rPr lang="en-US" sz="1800" dirty="0"/>
              <a:t>Country of Origin: Sweden (Saab Bofors)</a:t>
            </a:r>
            <a:endParaRPr lang="en-US" sz="1800" dirty="0">
              <a:cs typeface="Calibri"/>
            </a:endParaRPr>
          </a:p>
          <a:p>
            <a:pPr marL="0">
              <a:defRPr/>
            </a:pPr>
            <a:r>
              <a:rPr lang="en-US" sz="1800" dirty="0"/>
              <a:t>Outcome: Initially adopted by Special Forces in the 1990s, upgraded M3 variant was designated as a Program of Record within the U.S. Army and became standard-issue in Army Light Infantry units in 2014.  DoD procurement of Carl Gustavs is in the thousands the weapon system has been used operationally in several conflicts throughout its history including in Ukraine.</a:t>
            </a:r>
            <a:endParaRPr lang="en-US" sz="1800" dirty="0">
              <a:cs typeface="Calibri"/>
            </a:endParaRPr>
          </a:p>
        </p:txBody>
      </p:sp>
      <p:pic>
        <p:nvPicPr>
          <p:cNvPr id="2" name="Picture 2">
            <a:extLst>
              <a:ext uri="{FF2B5EF4-FFF2-40B4-BE49-F238E27FC236}">
                <a16:creationId xmlns:a16="http://schemas.microsoft.com/office/drawing/2014/main" id="{800C384A-5681-BB82-933D-BCC2292FDF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
          <a:stretch/>
        </p:blipFill>
        <p:spPr>
          <a:xfrm>
            <a:off x="8026514" y="1320800"/>
            <a:ext cx="4165486" cy="55372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itle 1">
            <a:extLst>
              <a:ext uri="{FF2B5EF4-FFF2-40B4-BE49-F238E27FC236}">
                <a16:creationId xmlns:a16="http://schemas.microsoft.com/office/drawing/2014/main" id="{1F455AB6-0B61-3EE8-68A2-29159CEA5FDD}"/>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1990s</a:t>
            </a:r>
            <a:endParaRPr lang="en-US" sz="4000" dirty="0"/>
          </a:p>
        </p:txBody>
      </p:sp>
    </p:spTree>
    <p:extLst>
      <p:ext uri="{BB962C8B-B14F-4D97-AF65-F5344CB8AC3E}">
        <p14:creationId xmlns:p14="http://schemas.microsoft.com/office/powerpoint/2010/main" val="112026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471055" y="1782618"/>
            <a:ext cx="6751781" cy="4751954"/>
          </a:xfrm>
        </p:spPr>
        <p:txBody>
          <a:bodyPr vert="horz" lIns="91440" tIns="45720" rIns="91440" bIns="45720" rtlCol="0" anchor="t">
            <a:normAutofit/>
          </a:bodyPr>
          <a:lstStyle/>
          <a:p>
            <a:pPr marL="0" indent="0" algn="ctr">
              <a:buNone/>
              <a:defRPr/>
            </a:pPr>
            <a:r>
              <a:rPr lang="en-US" b="1" dirty="0">
                <a:cs typeface="Calibri"/>
              </a:rPr>
              <a:t>High Pressure Pure Air Generator (HiPPAG)</a:t>
            </a:r>
          </a:p>
          <a:p>
            <a:pPr marL="0">
              <a:defRPr/>
            </a:pPr>
            <a:r>
              <a:rPr lang="en-US" sz="1800" dirty="0"/>
              <a:t>Description: Integrated pure air compressor and filtration system which was​ designed to replace rechargeable gas bottles on aircraft for​ cryogenic missile seeker cooling to reduce maintenance and logistics costs by removing requirement for cryogenic cooling bottles.</a:t>
            </a:r>
            <a:endParaRPr lang="en-US" sz="1800" dirty="0">
              <a:cs typeface="Calibri"/>
            </a:endParaRPr>
          </a:p>
          <a:p>
            <a:pPr marL="0">
              <a:defRPr/>
            </a:pPr>
            <a:r>
              <a:rPr lang="en-US" sz="1800" dirty="0"/>
              <a:t>Country of Origin: United Kingdom (Ultra Electronics)</a:t>
            </a:r>
            <a:endParaRPr lang="en-US" sz="1800" dirty="0">
              <a:cs typeface="Calibri"/>
            </a:endParaRPr>
          </a:p>
          <a:p>
            <a:pPr marL="0">
              <a:defRPr/>
            </a:pPr>
            <a:r>
              <a:rPr lang="en-US" sz="1800" dirty="0"/>
              <a:t>Outcome: Over 3000 HiPPAG systems delivered to US Navy since 1997 for Sidewinder AIM-9 L/M missiles on US Navy and  Foreign Military Sales aircraft including: AV-8B, F/A-18 C/D, F/A- 18 E/F,AH-1 and F-35. Successful FCT tests led to other DoD Programs leveraging​ HiPPAG, replacing explosive cartridges for weapons ejection systems with improved safety and lower cost.  Total procurement in the $Bs.</a:t>
            </a:r>
            <a:endParaRPr lang="en-US" sz="1800" dirty="0">
              <a:cs typeface="Calibri"/>
            </a:endParaRPr>
          </a:p>
        </p:txBody>
      </p:sp>
      <p:pic>
        <p:nvPicPr>
          <p:cNvPr id="2" name="Picture 2">
            <a:extLst>
              <a:ext uri="{FF2B5EF4-FFF2-40B4-BE49-F238E27FC236}">
                <a16:creationId xmlns:a16="http://schemas.microsoft.com/office/drawing/2014/main" id="{3FACEF62-8E91-E15B-75FA-6492349CB7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20068" y="1312232"/>
            <a:ext cx="4171932" cy="554576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itle 1">
            <a:extLst>
              <a:ext uri="{FF2B5EF4-FFF2-40B4-BE49-F238E27FC236}">
                <a16:creationId xmlns:a16="http://schemas.microsoft.com/office/drawing/2014/main" id="{8113037A-0BF0-7AE9-245E-59B5177D6AD2}"/>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1990s</a:t>
            </a:r>
            <a:endParaRPr lang="en-US" sz="4000" dirty="0"/>
          </a:p>
        </p:txBody>
      </p:sp>
    </p:spTree>
    <p:extLst>
      <p:ext uri="{BB962C8B-B14F-4D97-AF65-F5344CB8AC3E}">
        <p14:creationId xmlns:p14="http://schemas.microsoft.com/office/powerpoint/2010/main" val="383575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1"/>
                </a:solidFill>
                <a:latin typeface="Franklin Gothic Medium Cond" panose="020B0606030402020204" pitchFamily="34" charset="0"/>
              </a:rPr>
              <a:t>Prototyping and Experimentation (P&amp;E)</a:t>
            </a:r>
            <a:endParaRPr lang="en-US" sz="2800" dirty="0"/>
          </a:p>
        </p:txBody>
      </p:sp>
      <p:grpSp>
        <p:nvGrpSpPr>
          <p:cNvPr id="35" name="Group 34">
            <a:extLst>
              <a:ext uri="{FF2B5EF4-FFF2-40B4-BE49-F238E27FC236}">
                <a16:creationId xmlns:a16="http://schemas.microsoft.com/office/drawing/2014/main" id="{42CEB4A5-CA7A-495D-A6A1-8D5BD9973B33}"/>
              </a:ext>
            </a:extLst>
          </p:cNvPr>
          <p:cNvGrpSpPr/>
          <p:nvPr/>
        </p:nvGrpSpPr>
        <p:grpSpPr>
          <a:xfrm>
            <a:off x="8429951" y="5727674"/>
            <a:ext cx="3226538" cy="457200"/>
            <a:chOff x="7981950" y="5533321"/>
            <a:chExt cx="3226538" cy="457200"/>
          </a:xfrm>
        </p:grpSpPr>
        <p:sp>
          <p:nvSpPr>
            <p:cNvPr id="85" name="Rectangle 84"/>
            <p:cNvSpPr/>
            <p:nvPr/>
          </p:nvSpPr>
          <p:spPr>
            <a:xfrm>
              <a:off x="7981950" y="5533321"/>
              <a:ext cx="1371600" cy="457200"/>
            </a:xfrm>
            <a:prstGeom prst="rect">
              <a:avLst/>
            </a:prstGeom>
            <a:solidFill>
              <a:schemeClr val="bg1">
                <a:lumMod val="85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defRPr/>
              </a:pPr>
              <a:r>
                <a:rPr lang="en-US" sz="1100" b="1" dirty="0">
                  <a:solidFill>
                    <a:srgbClr val="111C4E"/>
                  </a:solidFill>
                  <a:latin typeface="Arial" panose="020B0604020202020204" pitchFamily="34" charset="0"/>
                  <a:cs typeface="Arial" panose="020B0604020202020204" pitchFamily="34" charset="0"/>
                </a:rPr>
                <a:t>Dir, Assessments</a:t>
              </a:r>
            </a:p>
            <a:p>
              <a:pPr algn="ctr" defTabSz="457200">
                <a:defRPr/>
              </a:pPr>
              <a:r>
                <a:rPr lang="en-US" sz="1000" dirty="0">
                  <a:solidFill>
                    <a:srgbClr val="111C4E"/>
                  </a:solidFill>
                  <a:latin typeface="Arial" panose="020B0604020202020204" pitchFamily="34" charset="0"/>
                  <a:cs typeface="Arial" panose="020B0604020202020204" pitchFamily="34" charset="0"/>
                </a:rPr>
                <a:t>Mike Tran</a:t>
              </a:r>
            </a:p>
          </p:txBody>
        </p:sp>
        <p:sp>
          <p:nvSpPr>
            <p:cNvPr id="70" name="Rectangle 69"/>
            <p:cNvSpPr/>
            <p:nvPr/>
          </p:nvSpPr>
          <p:spPr>
            <a:xfrm>
              <a:off x="9836888" y="5533321"/>
              <a:ext cx="1371600" cy="457200"/>
            </a:xfrm>
            <a:prstGeom prst="rect">
              <a:avLst/>
            </a:prstGeom>
            <a:solidFill>
              <a:schemeClr val="bg1">
                <a:lumMod val="85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defRPr/>
              </a:pPr>
              <a:r>
                <a:rPr lang="en-US" sz="1100" b="1" dirty="0">
                  <a:solidFill>
                    <a:srgbClr val="111C4E"/>
                  </a:solidFill>
                  <a:latin typeface="Arial" panose="020B0604020202020204" pitchFamily="34" charset="0"/>
                  <a:cs typeface="Arial" panose="020B0604020202020204" pitchFamily="34" charset="0"/>
                </a:rPr>
                <a:t>Dir, Experiments</a:t>
              </a:r>
            </a:p>
            <a:p>
              <a:pPr algn="ctr" defTabSz="457200">
                <a:defRPr/>
              </a:pPr>
              <a:r>
                <a:rPr lang="en-US" sz="1000" dirty="0">
                  <a:solidFill>
                    <a:srgbClr val="111C4E"/>
                  </a:solidFill>
                  <a:latin typeface="Arial" panose="020B0604020202020204" pitchFamily="34" charset="0"/>
                  <a:cs typeface="Arial" panose="020B0604020202020204" pitchFamily="34" charset="0"/>
                </a:rPr>
                <a:t>Willie McCallister</a:t>
              </a:r>
            </a:p>
          </p:txBody>
        </p:sp>
      </p:grpSp>
      <p:grpSp>
        <p:nvGrpSpPr>
          <p:cNvPr id="30" name="Group 29">
            <a:extLst>
              <a:ext uri="{FF2B5EF4-FFF2-40B4-BE49-F238E27FC236}">
                <a16:creationId xmlns:a16="http://schemas.microsoft.com/office/drawing/2014/main" id="{11D43731-0D96-81FB-F416-DFB6AFEB9B92}"/>
              </a:ext>
            </a:extLst>
          </p:cNvPr>
          <p:cNvGrpSpPr/>
          <p:nvPr/>
        </p:nvGrpSpPr>
        <p:grpSpPr>
          <a:xfrm>
            <a:off x="463491" y="4622242"/>
            <a:ext cx="11265019" cy="548640"/>
            <a:chOff x="449203" y="4622242"/>
            <a:chExt cx="11265019" cy="548640"/>
          </a:xfrm>
        </p:grpSpPr>
        <p:sp>
          <p:nvSpPr>
            <p:cNvPr id="84" name="Rectangle 83"/>
            <p:cNvSpPr/>
            <p:nvPr/>
          </p:nvSpPr>
          <p:spPr>
            <a:xfrm>
              <a:off x="4390072" y="4622242"/>
              <a:ext cx="3383280" cy="548640"/>
            </a:xfrm>
            <a:prstGeom prst="rect">
              <a:avLst/>
            </a:prstGeom>
            <a:solidFill>
              <a:srgbClr val="111C4D"/>
            </a:solidFill>
          </p:spPr>
          <p:txBody>
            <a:bodyPr vert="horz" wrap="square" lIns="0" tIns="0" rIns="0" bIns="0" rtlCol="0" anchor="ctr" anchorCtr="0">
              <a:spAutoFit/>
            </a:bodyPr>
            <a:lstStyle/>
            <a:p>
              <a:pPr algn="ctr">
                <a:spcBef>
                  <a:spcPts val="459"/>
                </a:spcBef>
              </a:pPr>
              <a:r>
                <a:rPr lang="en-US" sz="1200" b="1" dirty="0">
                  <a:solidFill>
                    <a:srgbClr val="FFFFFF"/>
                  </a:solidFill>
                  <a:latin typeface="Arial"/>
                  <a:cs typeface="Arial"/>
                </a:rPr>
                <a:t>Defense Innovation Acceleration</a:t>
              </a:r>
            </a:p>
            <a:p>
              <a:pPr algn="ctr">
                <a:spcBef>
                  <a:spcPts val="459"/>
                </a:spcBef>
              </a:pPr>
              <a:r>
                <a:rPr lang="en-US" sz="1000" dirty="0">
                  <a:solidFill>
                    <a:srgbClr val="FFFFFF"/>
                  </a:solidFill>
                  <a:latin typeface="Arial"/>
                  <a:cs typeface="Arial"/>
                </a:rPr>
                <a:t>James Howell</a:t>
              </a:r>
            </a:p>
          </p:txBody>
        </p:sp>
        <p:sp>
          <p:nvSpPr>
            <p:cNvPr id="36" name="Rectangle 35">
              <a:extLst>
                <a:ext uri="{FF2B5EF4-FFF2-40B4-BE49-F238E27FC236}">
                  <a16:creationId xmlns:a16="http://schemas.microsoft.com/office/drawing/2014/main" id="{727D02E8-8DE1-1000-F324-D3EF0408148F}"/>
                </a:ext>
              </a:extLst>
            </p:cNvPr>
            <p:cNvSpPr/>
            <p:nvPr/>
          </p:nvSpPr>
          <p:spPr>
            <a:xfrm>
              <a:off x="8330942" y="4622242"/>
              <a:ext cx="3383280" cy="548640"/>
            </a:xfrm>
            <a:prstGeom prst="rect">
              <a:avLst/>
            </a:prstGeom>
            <a:solidFill>
              <a:srgbClr val="111C4D"/>
            </a:solidFill>
          </p:spPr>
          <p:txBody>
            <a:bodyPr vert="horz" wrap="square" lIns="0" tIns="0" rIns="0" bIns="0" rtlCol="0" anchor="ctr" anchorCtr="0">
              <a:spAutoFit/>
            </a:bodyPr>
            <a:lstStyle/>
            <a:p>
              <a:pPr algn="ctr">
                <a:spcBef>
                  <a:spcPts val="459"/>
                </a:spcBef>
              </a:pPr>
              <a:r>
                <a:rPr lang="en-US" sz="1200" b="1" dirty="0">
                  <a:solidFill>
                    <a:srgbClr val="FFFFFF"/>
                  </a:solidFill>
                  <a:latin typeface="Arial"/>
                  <a:cs typeface="Arial"/>
                </a:rPr>
                <a:t>Rapid Prototyping and Experimentation</a:t>
              </a:r>
            </a:p>
            <a:p>
              <a:pPr algn="ctr">
                <a:spcBef>
                  <a:spcPts val="459"/>
                </a:spcBef>
              </a:pPr>
              <a:r>
                <a:rPr lang="en-US" sz="1000" dirty="0">
                  <a:solidFill>
                    <a:srgbClr val="FFFFFF"/>
                  </a:solidFill>
                  <a:latin typeface="Arial"/>
                  <a:cs typeface="Arial"/>
                </a:rPr>
                <a:t>Dan Ermer</a:t>
              </a:r>
            </a:p>
          </p:txBody>
        </p:sp>
        <p:sp>
          <p:nvSpPr>
            <p:cNvPr id="4" name="Rectangle 3">
              <a:extLst>
                <a:ext uri="{FF2B5EF4-FFF2-40B4-BE49-F238E27FC236}">
                  <a16:creationId xmlns:a16="http://schemas.microsoft.com/office/drawing/2014/main" id="{28CF9A7E-9E86-BB10-C11F-C7FDAAAA83B4}"/>
                </a:ext>
              </a:extLst>
            </p:cNvPr>
            <p:cNvSpPr/>
            <p:nvPr/>
          </p:nvSpPr>
          <p:spPr>
            <a:xfrm>
              <a:off x="449203" y="4622242"/>
              <a:ext cx="3383280" cy="548640"/>
            </a:xfrm>
            <a:prstGeom prst="rect">
              <a:avLst/>
            </a:prstGeom>
            <a:solidFill>
              <a:srgbClr val="111C4D"/>
            </a:solidFill>
          </p:spPr>
          <p:txBody>
            <a:bodyPr vert="horz" wrap="square" lIns="0" tIns="0" rIns="0" bIns="0" rtlCol="0" anchor="ctr" anchorCtr="0">
              <a:spAutoFit/>
            </a:bodyPr>
            <a:lstStyle/>
            <a:p>
              <a:pPr algn="ctr">
                <a:spcBef>
                  <a:spcPts val="459"/>
                </a:spcBef>
              </a:pPr>
              <a:r>
                <a:rPr lang="en-US" sz="1200" b="1" dirty="0">
                  <a:solidFill>
                    <a:srgbClr val="FFFFFF"/>
                  </a:solidFill>
                  <a:latin typeface="Arial"/>
                  <a:cs typeface="Arial"/>
                </a:rPr>
                <a:t>International Prototypes and Experiments</a:t>
              </a:r>
            </a:p>
            <a:p>
              <a:pPr algn="ctr">
                <a:spcBef>
                  <a:spcPts val="459"/>
                </a:spcBef>
              </a:pPr>
              <a:r>
                <a:rPr lang="en-US" sz="1000" dirty="0">
                  <a:solidFill>
                    <a:srgbClr val="FFFFFF"/>
                  </a:solidFill>
                  <a:latin typeface="Arial"/>
                  <a:cs typeface="Arial"/>
                </a:rPr>
                <a:t>Gerry Tighe</a:t>
              </a:r>
            </a:p>
          </p:txBody>
        </p:sp>
      </p:grpSp>
      <p:cxnSp>
        <p:nvCxnSpPr>
          <p:cNvPr id="17" name="Connector: Elbow 16">
            <a:extLst>
              <a:ext uri="{FF2B5EF4-FFF2-40B4-BE49-F238E27FC236}">
                <a16:creationId xmlns:a16="http://schemas.microsoft.com/office/drawing/2014/main" id="{35D2D727-4026-2ECF-A214-09B9E34B3BDC}"/>
              </a:ext>
            </a:extLst>
          </p:cNvPr>
          <p:cNvCxnSpPr>
            <a:cxnSpLocks/>
            <a:stCxn id="4" idx="0"/>
            <a:endCxn id="36" idx="0"/>
          </p:cNvCxnSpPr>
          <p:nvPr/>
        </p:nvCxnSpPr>
        <p:spPr>
          <a:xfrm rot="5400000" flipH="1" flipV="1">
            <a:off x="6096000" y="681373"/>
            <a:ext cx="12700" cy="7881739"/>
          </a:xfrm>
          <a:prstGeom prst="bentConnector3">
            <a:avLst>
              <a:gd name="adj1" fmla="val 180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2380D0F-CEAF-1196-8A6D-43915A55E726}"/>
              </a:ext>
            </a:extLst>
          </p:cNvPr>
          <p:cNvSpPr/>
          <p:nvPr/>
        </p:nvSpPr>
        <p:spPr>
          <a:xfrm>
            <a:off x="3903053" y="3097724"/>
            <a:ext cx="1828800" cy="640080"/>
          </a:xfrm>
          <a:prstGeom prst="rect">
            <a:avLst/>
          </a:prstGeom>
          <a:solidFill>
            <a:srgbClr val="111C4D"/>
          </a:solidFill>
        </p:spPr>
        <p:txBody>
          <a:bodyPr vert="horz" wrap="square" lIns="0" tIns="0" rIns="0" bIns="0" rtlCol="0" anchor="ctr" anchorCtr="0">
            <a:spAutoFit/>
          </a:bodyPr>
          <a:lstStyle/>
          <a:p>
            <a:pPr algn="ctr">
              <a:spcBef>
                <a:spcPts val="459"/>
              </a:spcBef>
            </a:pPr>
            <a:r>
              <a:rPr lang="en-US" sz="1200" b="1" dirty="0">
                <a:solidFill>
                  <a:srgbClr val="FFFFFF"/>
                </a:solidFill>
                <a:latin typeface="Arial"/>
                <a:cs typeface="Arial"/>
              </a:rPr>
              <a:t>Innovation and Modernization</a:t>
            </a:r>
          </a:p>
          <a:p>
            <a:pPr algn="ctr">
              <a:spcBef>
                <a:spcPts val="459"/>
              </a:spcBef>
            </a:pPr>
            <a:r>
              <a:rPr lang="en-US" sz="1000" b="1" dirty="0">
                <a:solidFill>
                  <a:srgbClr val="FFFFFF"/>
                </a:solidFill>
                <a:latin typeface="Arial"/>
                <a:cs typeface="Arial"/>
              </a:rPr>
              <a:t>Jon Lazar</a:t>
            </a:r>
          </a:p>
        </p:txBody>
      </p:sp>
      <p:cxnSp>
        <p:nvCxnSpPr>
          <p:cNvPr id="5" name="Connector: Elbow 4">
            <a:extLst>
              <a:ext uri="{FF2B5EF4-FFF2-40B4-BE49-F238E27FC236}">
                <a16:creationId xmlns:a16="http://schemas.microsoft.com/office/drawing/2014/main" id="{95CC6AAF-5E6D-B18D-8BB9-1F350EB34A33}"/>
              </a:ext>
            </a:extLst>
          </p:cNvPr>
          <p:cNvCxnSpPr>
            <a:cxnSpLocks/>
            <a:stCxn id="8" idx="0"/>
            <a:endCxn id="9" idx="0"/>
          </p:cNvCxnSpPr>
          <p:nvPr/>
        </p:nvCxnSpPr>
        <p:spPr>
          <a:xfrm rot="16200000" flipH="1">
            <a:off x="5359182" y="246844"/>
            <a:ext cx="91440" cy="5793201"/>
          </a:xfrm>
          <a:prstGeom prst="bentConnector3">
            <a:avLst>
              <a:gd name="adj1" fmla="val -2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25FDBCE-9040-3011-6E23-F97A97872A2A}"/>
              </a:ext>
            </a:extLst>
          </p:cNvPr>
          <p:cNvSpPr/>
          <p:nvPr/>
        </p:nvSpPr>
        <p:spPr>
          <a:xfrm>
            <a:off x="1593902" y="3097724"/>
            <a:ext cx="1828800" cy="640080"/>
          </a:xfrm>
          <a:prstGeom prst="rect">
            <a:avLst/>
          </a:prstGeom>
          <a:solidFill>
            <a:srgbClr val="111C4D"/>
          </a:solidFill>
        </p:spPr>
        <p:txBody>
          <a:bodyPr vert="horz" wrap="square" lIns="0" tIns="0" rIns="0" bIns="0" rtlCol="0" anchor="ctr" anchorCtr="0">
            <a:spAutoFit/>
          </a:bodyPr>
          <a:lstStyle/>
          <a:p>
            <a:pPr algn="ctr">
              <a:spcBef>
                <a:spcPts val="459"/>
              </a:spcBef>
            </a:pPr>
            <a:r>
              <a:rPr lang="en-US" sz="1200" b="1" dirty="0">
                <a:solidFill>
                  <a:srgbClr val="FFFFFF"/>
                </a:solidFill>
                <a:latin typeface="Arial"/>
                <a:cs typeface="Arial"/>
              </a:rPr>
              <a:t>Special Operations Programs</a:t>
            </a:r>
          </a:p>
          <a:p>
            <a:pPr algn="ctr">
              <a:spcBef>
                <a:spcPts val="459"/>
              </a:spcBef>
            </a:pPr>
            <a:r>
              <a:rPr lang="en-US" sz="1000" dirty="0">
                <a:solidFill>
                  <a:srgbClr val="FFFFFF"/>
                </a:solidFill>
                <a:latin typeface="Arial"/>
                <a:cs typeface="Arial"/>
              </a:rPr>
              <a:t>Tom Moore</a:t>
            </a:r>
          </a:p>
        </p:txBody>
      </p:sp>
      <p:sp>
        <p:nvSpPr>
          <p:cNvPr id="9" name="Rectangle 8">
            <a:extLst>
              <a:ext uri="{FF2B5EF4-FFF2-40B4-BE49-F238E27FC236}">
                <a16:creationId xmlns:a16="http://schemas.microsoft.com/office/drawing/2014/main" id="{3D698F34-4AAD-19A3-2552-FFA3345B2901}"/>
              </a:ext>
            </a:extLst>
          </p:cNvPr>
          <p:cNvSpPr/>
          <p:nvPr/>
        </p:nvSpPr>
        <p:spPr>
          <a:xfrm>
            <a:off x="7498704" y="3189164"/>
            <a:ext cx="1605597" cy="457200"/>
          </a:xfrm>
          <a:prstGeom prst="rect">
            <a:avLst/>
          </a:prstGeom>
          <a:solidFill>
            <a:schemeClr val="bg1">
              <a:lumMod val="85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defRPr/>
            </a:pPr>
            <a:r>
              <a:rPr lang="en-US" sz="1200" b="1" dirty="0">
                <a:solidFill>
                  <a:srgbClr val="111C4E"/>
                </a:solidFill>
                <a:latin typeface="Arial" panose="020B0604020202020204" pitchFamily="34" charset="0"/>
                <a:cs typeface="Arial" panose="020B0604020202020204" pitchFamily="34" charset="0"/>
              </a:rPr>
              <a:t>Dir, Operations</a:t>
            </a:r>
          </a:p>
          <a:p>
            <a:pPr algn="ctr" defTabSz="457200">
              <a:defRPr/>
            </a:pPr>
            <a:r>
              <a:rPr lang="en-US" sz="1000" dirty="0">
                <a:solidFill>
                  <a:srgbClr val="111C4E"/>
                </a:solidFill>
                <a:latin typeface="Arial" panose="020B0604020202020204" pitchFamily="34" charset="0"/>
                <a:cs typeface="Arial" panose="020B0604020202020204" pitchFamily="34" charset="0"/>
              </a:rPr>
              <a:t>CAPT David Doyle</a:t>
            </a:r>
          </a:p>
        </p:txBody>
      </p:sp>
      <p:cxnSp>
        <p:nvCxnSpPr>
          <p:cNvPr id="13" name="Straight Connector 12">
            <a:extLst>
              <a:ext uri="{FF2B5EF4-FFF2-40B4-BE49-F238E27FC236}">
                <a16:creationId xmlns:a16="http://schemas.microsoft.com/office/drawing/2014/main" id="{17E3C017-3E65-0D6F-8D82-57A3F344FB68}"/>
              </a:ext>
            </a:extLst>
          </p:cNvPr>
          <p:cNvCxnSpPr>
            <a:cxnSpLocks/>
            <a:endCxn id="61" idx="0"/>
          </p:cNvCxnSpPr>
          <p:nvPr/>
        </p:nvCxnSpPr>
        <p:spPr>
          <a:xfrm>
            <a:off x="4817453" y="2873375"/>
            <a:ext cx="0" cy="224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7ABA9F8-0AE2-BD89-812E-82495735EED9}"/>
              </a:ext>
            </a:extLst>
          </p:cNvPr>
          <p:cNvGrpSpPr/>
          <p:nvPr/>
        </p:nvGrpSpPr>
        <p:grpSpPr>
          <a:xfrm>
            <a:off x="3657602" y="1592519"/>
            <a:ext cx="4876797" cy="677002"/>
            <a:chOff x="4396038" y="2028175"/>
            <a:chExt cx="3846385" cy="677002"/>
          </a:xfrm>
        </p:grpSpPr>
        <p:sp>
          <p:nvSpPr>
            <p:cNvPr id="12" name="Rectangle 11">
              <a:extLst>
                <a:ext uri="{FF2B5EF4-FFF2-40B4-BE49-F238E27FC236}">
                  <a16:creationId xmlns:a16="http://schemas.microsoft.com/office/drawing/2014/main" id="{E1150AFB-6AA9-173B-3A9B-6C0AC56AD818}"/>
                </a:ext>
              </a:extLst>
            </p:cNvPr>
            <p:cNvSpPr/>
            <p:nvPr/>
          </p:nvSpPr>
          <p:spPr>
            <a:xfrm>
              <a:off x="4396038" y="2028175"/>
              <a:ext cx="3846385" cy="677002"/>
            </a:xfrm>
            <a:prstGeom prst="rect">
              <a:avLst/>
            </a:prstGeom>
            <a:solidFill>
              <a:srgbClr val="111C4D"/>
            </a:solidFill>
          </p:spPr>
          <p:txBody>
            <a:bodyPr vert="horz" wrap="square" lIns="0" tIns="0" rIns="0" bIns="0" rtlCol="0" anchor="ctr" anchorCtr="0">
              <a:spAutoFit/>
            </a:bodyPr>
            <a:lstStyle/>
            <a:p>
              <a:pPr algn="ctr">
                <a:spcBef>
                  <a:spcPts val="459"/>
                </a:spcBef>
              </a:pPr>
              <a:endParaRPr lang="en-US" sz="1000" b="1" dirty="0">
                <a:solidFill>
                  <a:srgbClr val="FFFFFF"/>
                </a:solidFill>
                <a:latin typeface="Arial"/>
                <a:cs typeface="Arial"/>
              </a:endParaRPr>
            </a:p>
          </p:txBody>
        </p:sp>
        <p:sp>
          <p:nvSpPr>
            <p:cNvPr id="80" name="Rectangle 79"/>
            <p:cNvSpPr/>
            <p:nvPr/>
          </p:nvSpPr>
          <p:spPr>
            <a:xfrm>
              <a:off x="4492526" y="2127695"/>
              <a:ext cx="3653408" cy="47796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defRPr/>
              </a:pPr>
              <a:r>
                <a:rPr lang="en-US" sz="1400" b="1" dirty="0">
                  <a:solidFill>
                    <a:schemeClr val="bg1"/>
                  </a:solidFill>
                  <a:latin typeface="Arial" panose="020B0604020202020204" pitchFamily="34" charset="0"/>
                  <a:cs typeface="Arial" panose="020B0604020202020204" pitchFamily="34" charset="0"/>
                </a:rPr>
                <a:t>Deputy Assistant Secretary of Defense (DASD), P&amp;E</a:t>
              </a:r>
            </a:p>
            <a:p>
              <a:pPr algn="ctr" defTabSz="457200">
                <a:defRPr/>
              </a:pPr>
              <a:r>
                <a:rPr lang="en-US" sz="1100" dirty="0">
                  <a:solidFill>
                    <a:schemeClr val="bg1"/>
                  </a:solidFill>
                  <a:latin typeface="Arial" panose="020B0604020202020204" pitchFamily="34" charset="0"/>
                  <a:cs typeface="Arial" panose="020B0604020202020204" pitchFamily="34" charset="0"/>
                </a:rPr>
                <a:t>Alexander Lovett</a:t>
              </a:r>
            </a:p>
          </p:txBody>
        </p:sp>
      </p:grpSp>
      <p:cxnSp>
        <p:nvCxnSpPr>
          <p:cNvPr id="32" name="Straight Connector 31">
            <a:extLst>
              <a:ext uri="{FF2B5EF4-FFF2-40B4-BE49-F238E27FC236}">
                <a16:creationId xmlns:a16="http://schemas.microsoft.com/office/drawing/2014/main" id="{FC83C192-6A23-CA66-FAC7-A0803DF1325E}"/>
              </a:ext>
            </a:extLst>
          </p:cNvPr>
          <p:cNvCxnSpPr>
            <a:stCxn id="12" idx="2"/>
            <a:endCxn id="84" idx="0"/>
          </p:cNvCxnSpPr>
          <p:nvPr/>
        </p:nvCxnSpPr>
        <p:spPr>
          <a:xfrm flipH="1">
            <a:off x="6096000" y="2269521"/>
            <a:ext cx="1" cy="23527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FBEB2942-6A59-DAF7-3DE2-34A3048615E5}"/>
              </a:ext>
            </a:extLst>
          </p:cNvPr>
          <p:cNvCxnSpPr>
            <a:cxnSpLocks/>
            <a:stCxn id="85" idx="0"/>
            <a:endCxn id="70" idx="0"/>
          </p:cNvCxnSpPr>
          <p:nvPr/>
        </p:nvCxnSpPr>
        <p:spPr>
          <a:xfrm rot="5400000" flipH="1" flipV="1">
            <a:off x="10043220" y="4800205"/>
            <a:ext cx="12700" cy="1854938"/>
          </a:xfrm>
          <a:prstGeom prst="bentConnector3">
            <a:avLst>
              <a:gd name="adj1" fmla="val 180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408A01C-F5EE-B6B6-5271-9F0113324FBF}"/>
              </a:ext>
            </a:extLst>
          </p:cNvPr>
          <p:cNvCxnSpPr>
            <a:cxnSpLocks/>
            <a:stCxn id="36" idx="2"/>
          </p:cNvCxnSpPr>
          <p:nvPr/>
        </p:nvCxnSpPr>
        <p:spPr>
          <a:xfrm>
            <a:off x="10036870" y="5170882"/>
            <a:ext cx="0" cy="332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3064D59A-83A4-78EC-7E54-7D7A0424D0A0}"/>
              </a:ext>
            </a:extLst>
          </p:cNvPr>
          <p:cNvSpPr/>
          <p:nvPr/>
        </p:nvSpPr>
        <p:spPr>
          <a:xfrm>
            <a:off x="164645" y="4324736"/>
            <a:ext cx="3960920" cy="1092549"/>
          </a:xfrm>
          <a:prstGeom prst="ellipse">
            <a:avLst/>
          </a:prstGeom>
          <a:noFill/>
          <a:ln w="19050" cmpd="sng">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rrow: Right 47">
            <a:extLst>
              <a:ext uri="{FF2B5EF4-FFF2-40B4-BE49-F238E27FC236}">
                <a16:creationId xmlns:a16="http://schemas.microsoft.com/office/drawing/2014/main" id="{8D69251B-6A28-FDED-D19F-5E5527548787}"/>
              </a:ext>
            </a:extLst>
          </p:cNvPr>
          <p:cNvSpPr>
            <a:spLocks noChangeAspect="1"/>
          </p:cNvSpPr>
          <p:nvPr/>
        </p:nvSpPr>
        <p:spPr>
          <a:xfrm rot="18287101">
            <a:off x="835765" y="5512341"/>
            <a:ext cx="758392"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9277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554181" y="1771666"/>
            <a:ext cx="6465455" cy="4639176"/>
          </a:xfrm>
        </p:spPr>
        <p:txBody>
          <a:bodyPr vert="horz" lIns="91440" tIns="45720" rIns="91440" bIns="45720" rtlCol="0" anchor="t">
            <a:normAutofit/>
          </a:bodyPr>
          <a:lstStyle/>
          <a:p>
            <a:pPr marL="0" indent="0" algn="ctr">
              <a:buNone/>
              <a:defRPr/>
            </a:pPr>
            <a:r>
              <a:rPr lang="en-US" b="1" dirty="0"/>
              <a:t>Mine Protected Clearance Vehicle (Buffalo MRAP)</a:t>
            </a:r>
            <a:endParaRPr lang="en-US" b="1" dirty="0">
              <a:cs typeface="Calibri" panose="020F0502020204030204"/>
            </a:endParaRPr>
          </a:p>
          <a:p>
            <a:pPr marL="0">
              <a:defRPr/>
            </a:pPr>
            <a:r>
              <a:rPr lang="en-US" sz="1800" dirty="0"/>
              <a:t>Description: A blast-resistant vehicle designed to protect soldiers from the effects of landmine explosions during route clearance operation. </a:t>
            </a:r>
          </a:p>
          <a:p>
            <a:pPr marL="0">
              <a:defRPr/>
            </a:pPr>
            <a:r>
              <a:rPr lang="en-US" sz="1800" dirty="0"/>
              <a:t>Country of Origin: South Africa (Denel Mechem)</a:t>
            </a:r>
          </a:p>
          <a:p>
            <a:pPr marL="0">
              <a:defRPr/>
            </a:pPr>
            <a:r>
              <a:rPr lang="en-US" sz="1800" dirty="0"/>
              <a:t>Outcome: Vehicle design with “V-shape hull” licensed to Force Protection Industries in South Carolina for production to support DoD procurements.  Over 40 systems procured and fielded.  Used extensively in Operation Iraqi Freedom and Operation Enduring Freedom.</a:t>
            </a:r>
          </a:p>
        </p:txBody>
      </p:sp>
      <p:pic>
        <p:nvPicPr>
          <p:cNvPr id="5" name="Picture 6">
            <a:extLst>
              <a:ext uri="{FF2B5EF4-FFF2-40B4-BE49-F238E27FC236}">
                <a16:creationId xmlns:a16="http://schemas.microsoft.com/office/drawing/2014/main" id="{9D21D7DF-CC00-520E-AEA7-CBAB706F60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29304" y="1324509"/>
            <a:ext cx="4162696" cy="55334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2B1FB509-D755-9566-06E2-4F756C2167A7}"/>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2000s</a:t>
            </a:r>
            <a:endParaRPr lang="en-US" sz="4000" dirty="0"/>
          </a:p>
        </p:txBody>
      </p:sp>
    </p:spTree>
    <p:extLst>
      <p:ext uri="{BB962C8B-B14F-4D97-AF65-F5344CB8AC3E}">
        <p14:creationId xmlns:p14="http://schemas.microsoft.com/office/powerpoint/2010/main" val="1921843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858982" y="1893455"/>
            <a:ext cx="6465455" cy="4859092"/>
          </a:xfrm>
        </p:spPr>
        <p:txBody>
          <a:bodyPr vert="horz" lIns="91440" tIns="45720" rIns="91440" bIns="45720" rtlCol="0" anchor="t">
            <a:normAutofit/>
          </a:bodyPr>
          <a:lstStyle/>
          <a:p>
            <a:pPr marL="0" indent="0">
              <a:buNone/>
              <a:defRPr/>
            </a:pPr>
            <a:r>
              <a:rPr lang="en-US" b="1" dirty="0"/>
              <a:t>SOF Combat Assault Rifle (SCAR)</a:t>
            </a:r>
            <a:endParaRPr lang="en-US" b="1" dirty="0">
              <a:cs typeface="Calibri"/>
            </a:endParaRPr>
          </a:p>
          <a:p>
            <a:pPr marL="0">
              <a:defRPr/>
            </a:pPr>
            <a:r>
              <a:rPr lang="en-US" sz="1800" dirty="0"/>
              <a:t>Description: A family of modular, gas-operated, short-stroke automatic rifles designed to meet special forces requirements. Consists of two versions: SCAR-Light (5.56×45mm ) and SCAR-Heavy (7.62×51mm) . </a:t>
            </a:r>
            <a:endParaRPr lang="en-US" sz="1800" dirty="0">
              <a:cs typeface="Calibri"/>
            </a:endParaRPr>
          </a:p>
          <a:p>
            <a:pPr marL="0">
              <a:defRPr/>
            </a:pPr>
            <a:r>
              <a:rPr lang="en-US" sz="1800" dirty="0"/>
              <a:t>Country of Origin: Netherlands (FN Herstal)</a:t>
            </a:r>
          </a:p>
          <a:p>
            <a:pPr marL="0">
              <a:defRPr/>
            </a:pPr>
            <a:r>
              <a:rPr lang="en-US" sz="1800" dirty="0"/>
              <a:t>Outcome: The</a:t>
            </a:r>
            <a:r>
              <a:rPr lang="en-US" sz="1800" dirty="0">
                <a:solidFill>
                  <a:srgbClr val="000000"/>
                </a:solidFill>
                <a:latin typeface="Calibri" panose="020F0502020204030204"/>
                <a:cs typeface="Calibri" panose="020F0502020204030204"/>
              </a:rPr>
              <a:t> selection of the SCAR in 2004 was the first assault rifle procured by the United States military through a full and open competition since the M4/M16 trials were held in the mid-1960s. </a:t>
            </a:r>
          </a:p>
        </p:txBody>
      </p:sp>
      <p:pic>
        <p:nvPicPr>
          <p:cNvPr id="7" name="Picture 8">
            <a:extLst>
              <a:ext uri="{FF2B5EF4-FFF2-40B4-BE49-F238E27FC236}">
                <a16:creationId xmlns:a16="http://schemas.microsoft.com/office/drawing/2014/main" id="{DD5706B5-9EC4-18CD-670D-6A21AAAA2E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
          <a:stretch/>
        </p:blipFill>
        <p:spPr>
          <a:xfrm>
            <a:off x="8029304" y="1324509"/>
            <a:ext cx="4162696" cy="55334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663DF0FB-1ACC-28C2-5FD7-43B3BB5533DB}"/>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2000s</a:t>
            </a:r>
            <a:endParaRPr lang="en-US" sz="4000" dirty="0"/>
          </a:p>
        </p:txBody>
      </p:sp>
    </p:spTree>
    <p:extLst>
      <p:ext uri="{BB962C8B-B14F-4D97-AF65-F5344CB8AC3E}">
        <p14:creationId xmlns:p14="http://schemas.microsoft.com/office/powerpoint/2010/main" val="3243398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988291" y="2135541"/>
            <a:ext cx="5938981" cy="4399031"/>
          </a:xfrm>
        </p:spPr>
        <p:txBody>
          <a:bodyPr vert="horz" lIns="91440" tIns="45720" rIns="91440" bIns="45720" rtlCol="0">
            <a:normAutofit/>
          </a:bodyPr>
          <a:lstStyle/>
          <a:p>
            <a:pPr marL="0" indent="0" algn="ctr">
              <a:buNone/>
              <a:defRPr/>
            </a:pPr>
            <a:r>
              <a:rPr lang="en-US" b="1" dirty="0"/>
              <a:t>Naval Strike Missile (NSM)</a:t>
            </a:r>
          </a:p>
          <a:p>
            <a:pPr marL="0">
              <a:defRPr/>
            </a:pPr>
            <a:r>
              <a:rPr lang="en-US" sz="1800" dirty="0"/>
              <a:t>Description: Highly survivable, anti-surface missile with a range of 100+ nm​ boasting a state-of-the-art design with low observable features​,imaging infrared seeker and onboard database capable of​ independent target detection, recognition, and discrimination​.</a:t>
            </a:r>
          </a:p>
          <a:p>
            <a:pPr marL="0">
              <a:defRPr/>
            </a:pPr>
            <a:r>
              <a:rPr lang="en-US" sz="1800" dirty="0"/>
              <a:t>Country of Origin: Norway (Kongsberg)</a:t>
            </a:r>
          </a:p>
          <a:p>
            <a:pPr marL="0">
              <a:defRPr/>
            </a:pPr>
            <a:r>
              <a:rPr lang="en-US" sz="1800" dirty="0"/>
              <a:t>Outcome: Selected to fill a capability gap for the Navy’s Over-the-Horizon Weapon System for the Littoral Combat Ship.  U.S. Navy awarded a contract to Raytheon in June 2018 for procurement of NSM worth up to $847M</a:t>
            </a:r>
          </a:p>
        </p:txBody>
      </p:sp>
      <p:pic>
        <p:nvPicPr>
          <p:cNvPr id="7" name="Picture 8">
            <a:extLst>
              <a:ext uri="{FF2B5EF4-FFF2-40B4-BE49-F238E27FC236}">
                <a16:creationId xmlns:a16="http://schemas.microsoft.com/office/drawing/2014/main" id="{06756CE1-9FB3-4A38-8FF8-95EC65E6AA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
          <a:stretch/>
        </p:blipFill>
        <p:spPr>
          <a:xfrm>
            <a:off x="8010832" y="1299954"/>
            <a:ext cx="4181168" cy="555804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476F4FF6-3EBA-9545-3975-322085CAB99D}"/>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2010s</a:t>
            </a:r>
            <a:endParaRPr lang="en-US" sz="4000" dirty="0"/>
          </a:p>
        </p:txBody>
      </p:sp>
    </p:spTree>
    <p:extLst>
      <p:ext uri="{BB962C8B-B14F-4D97-AF65-F5344CB8AC3E}">
        <p14:creationId xmlns:p14="http://schemas.microsoft.com/office/powerpoint/2010/main" val="1966159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1108134" y="2069335"/>
            <a:ext cx="5578993" cy="3897355"/>
          </a:xfrm>
        </p:spPr>
        <p:txBody>
          <a:bodyPr vert="horz" lIns="91440" tIns="45720" rIns="91440" bIns="45720" rtlCol="0">
            <a:normAutofit fontScale="92500" lnSpcReduction="20000"/>
          </a:bodyPr>
          <a:lstStyle/>
          <a:p>
            <a:pPr marL="0" indent="0" algn="ctr">
              <a:buNone/>
              <a:defRPr/>
            </a:pPr>
            <a:r>
              <a:rPr lang="en-US" sz="3000" b="1" dirty="0"/>
              <a:t>Soldier Borne Sensor </a:t>
            </a:r>
            <a:endParaRPr lang="en-US" sz="3000" dirty="0"/>
          </a:p>
          <a:p>
            <a:pPr marL="0" indent="0" algn="ctr">
              <a:buNone/>
              <a:defRPr/>
            </a:pPr>
            <a:r>
              <a:rPr lang="en-US" sz="3000" b="1" dirty="0"/>
              <a:t>(Black Hornet Micro UAS)</a:t>
            </a:r>
            <a:endParaRPr lang="en-US" sz="3000" dirty="0"/>
          </a:p>
          <a:p>
            <a:pPr marL="0">
              <a:defRPr/>
            </a:pPr>
            <a:r>
              <a:rPr lang="en-US" sz="1900" dirty="0"/>
              <a:t>Description: Soldier carried unmanned aerial vehicles that enable actionable situational awareness at the tactical edge. The Black Hornet III provides a flight time of up to 25 minutes, is quiet, extremely light, and well suited for operations in contested environments.</a:t>
            </a:r>
          </a:p>
          <a:p>
            <a:pPr marL="0">
              <a:defRPr/>
            </a:pPr>
            <a:r>
              <a:rPr lang="en-US" sz="1900" dirty="0"/>
              <a:t>Country of Origin: Norway (Prox Dynamics)</a:t>
            </a:r>
          </a:p>
          <a:p>
            <a:pPr marL="0">
              <a:defRPr/>
            </a:pPr>
            <a:r>
              <a:rPr lang="en-US" sz="1900" dirty="0"/>
              <a:t>Outcome: U.S. Army began acquiring the Black Hornet III from Teledyne FLIR (formerly Prox Dynamics) of Norway.  To date, the Army has procured over $115M worth of Black Hornet III systems.</a:t>
            </a:r>
          </a:p>
        </p:txBody>
      </p:sp>
      <p:pic>
        <p:nvPicPr>
          <p:cNvPr id="5" name="Picture 6">
            <a:extLst>
              <a:ext uri="{FF2B5EF4-FFF2-40B4-BE49-F238E27FC236}">
                <a16:creationId xmlns:a16="http://schemas.microsoft.com/office/drawing/2014/main" id="{F15D96B1-3C49-C7AB-0C96-A65BF24CDD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26514" y="1320800"/>
            <a:ext cx="4165486" cy="55372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F31CD674-95D9-C39D-C054-8BF347E85BB2}"/>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2010s</a:t>
            </a:r>
            <a:endParaRPr lang="en-US" sz="4000" dirty="0"/>
          </a:p>
        </p:txBody>
      </p:sp>
    </p:spTree>
    <p:extLst>
      <p:ext uri="{BB962C8B-B14F-4D97-AF65-F5344CB8AC3E}">
        <p14:creationId xmlns:p14="http://schemas.microsoft.com/office/powerpoint/2010/main" val="3891007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877455" y="1975131"/>
            <a:ext cx="5920508" cy="4559441"/>
          </a:xfrm>
        </p:spPr>
        <p:txBody>
          <a:bodyPr vert="horz" lIns="91440" tIns="45720" rIns="91440" bIns="45720" rtlCol="0" anchor="t">
            <a:normAutofit/>
          </a:bodyPr>
          <a:lstStyle/>
          <a:p>
            <a:pPr marL="0" indent="0" algn="ctr">
              <a:buNone/>
              <a:defRPr/>
            </a:pPr>
            <a:r>
              <a:rPr lang="en-US" b="1" dirty="0"/>
              <a:t>Precision Strike System </a:t>
            </a:r>
            <a:endParaRPr lang="en-US" dirty="0"/>
          </a:p>
          <a:p>
            <a:pPr marL="0" indent="0" algn="ctr">
              <a:buNone/>
              <a:defRPr/>
            </a:pPr>
            <a:r>
              <a:rPr lang="en-US" b="1" dirty="0"/>
              <a:t>(Hero-120 Loitering UAS)</a:t>
            </a:r>
            <a:endParaRPr lang="en-US" dirty="0">
              <a:cs typeface="Calibri" panose="020F0502020204030204"/>
            </a:endParaRPr>
          </a:p>
          <a:p>
            <a:pPr marL="0">
              <a:defRPr/>
            </a:pPr>
            <a:r>
              <a:rPr lang="en-US" sz="1800" dirty="0"/>
              <a:t>Description: </a:t>
            </a:r>
            <a:r>
              <a:rPr lang="en-US" sz="1800" dirty="0">
                <a:solidFill>
                  <a:srgbClr val="000000"/>
                </a:solidFill>
                <a:ea typeface="+mn-lt"/>
                <a:cs typeface="+mn-lt"/>
              </a:rPr>
              <a:t>Medium range anti-armor loitering munition enabling forces to operate independently without having to rely on fire support or intelligence gathering from other units or higher echelons.</a:t>
            </a:r>
            <a:endParaRPr lang="en-US" sz="1800" dirty="0">
              <a:solidFill>
                <a:srgbClr val="000000"/>
              </a:solidFill>
              <a:cs typeface="Calibri"/>
            </a:endParaRPr>
          </a:p>
          <a:p>
            <a:pPr marL="0">
              <a:defRPr/>
            </a:pPr>
            <a:r>
              <a:rPr lang="en-US" sz="1800" dirty="0"/>
              <a:t>Country of Origin: Israel (UVision)</a:t>
            </a:r>
            <a:endParaRPr lang="en-US" sz="1800" dirty="0">
              <a:cs typeface="Calibri"/>
            </a:endParaRPr>
          </a:p>
          <a:p>
            <a:pPr marL="0">
              <a:defRPr/>
            </a:pPr>
            <a:r>
              <a:rPr lang="en-US" sz="1800" dirty="0"/>
              <a:t>Outcome: In 2021, the USMC awarded a multi-year contract to UVision for procurement of the Hero-120 to support the Organic Precision Fires-Mobile (OPF-M) program of record.</a:t>
            </a:r>
            <a:endParaRPr lang="en-US" sz="1800" dirty="0">
              <a:cs typeface="Calibri"/>
            </a:endParaRPr>
          </a:p>
        </p:txBody>
      </p:sp>
      <p:pic>
        <p:nvPicPr>
          <p:cNvPr id="3" name="Picture 3">
            <a:extLst>
              <a:ext uri="{FF2B5EF4-FFF2-40B4-BE49-F238E27FC236}">
                <a16:creationId xmlns:a16="http://schemas.microsoft.com/office/drawing/2014/main" id="{5DED1342-AEC9-4D30-8DEC-61D0A85FA4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29304" y="1324509"/>
            <a:ext cx="4162696" cy="55334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D61E134B-3603-4496-9615-EE780CE2C998}"/>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2020s</a:t>
            </a:r>
            <a:endParaRPr lang="en-US" sz="4000" dirty="0"/>
          </a:p>
        </p:txBody>
      </p:sp>
    </p:spTree>
    <p:extLst>
      <p:ext uri="{BB962C8B-B14F-4D97-AF65-F5344CB8AC3E}">
        <p14:creationId xmlns:p14="http://schemas.microsoft.com/office/powerpoint/2010/main" val="854112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987257" y="2124364"/>
            <a:ext cx="6371252" cy="3833091"/>
          </a:xfrm>
        </p:spPr>
        <p:txBody>
          <a:bodyPr vert="horz" lIns="91440" tIns="45720" rIns="91440" bIns="45720" rtlCol="0" anchor="t">
            <a:normAutofit/>
          </a:bodyPr>
          <a:lstStyle/>
          <a:p>
            <a:pPr marL="0" indent="0" algn="ctr">
              <a:buNone/>
              <a:defRPr/>
            </a:pPr>
            <a:r>
              <a:rPr lang="en-US" b="1" dirty="0"/>
              <a:t>Britecloud Active Expendable Decoy</a:t>
            </a:r>
            <a:endParaRPr lang="en-US" dirty="0">
              <a:cs typeface="Calibri" panose="020F0502020204030204"/>
            </a:endParaRPr>
          </a:p>
          <a:p>
            <a:pPr marL="0">
              <a:defRPr/>
            </a:pPr>
            <a:r>
              <a:rPr lang="en-US" sz="1800" dirty="0"/>
              <a:t>Description: </a:t>
            </a:r>
            <a:r>
              <a:rPr lang="en-US" sz="1800" dirty="0">
                <a:solidFill>
                  <a:srgbClr val="000000"/>
                </a:solidFill>
                <a:ea typeface="+mn-lt"/>
                <a:cs typeface="+mn-lt"/>
              </a:rPr>
              <a:t>A first of its kind small active self-contained Digital RF Memory (DRFM) countermeasure for non-stealthy aircraft to defeat modern and legacy Surface-to-Air and Air-to-Air threat systems. BriteCloud is dispensed from standard chaff and flare dispensers and requires minimal platform integration.</a:t>
            </a:r>
          </a:p>
          <a:p>
            <a:pPr marL="0">
              <a:defRPr/>
            </a:pPr>
            <a:r>
              <a:rPr lang="en-US" sz="1800" dirty="0"/>
              <a:t>Country of Origin: United Kingdom (Leonardo)</a:t>
            </a:r>
          </a:p>
          <a:p>
            <a:pPr marL="0">
              <a:defRPr/>
            </a:pPr>
            <a:r>
              <a:rPr lang="en-US" sz="1800" dirty="0"/>
              <a:t>Outcome: In November 2022, the U.S. Air Force designated Britecloud as </a:t>
            </a:r>
            <a:r>
              <a:rPr lang="en-US" sz="1800" dirty="0">
                <a:solidFill>
                  <a:srgbClr val="000000"/>
                </a:solidFill>
                <a:ea typeface="+mn-lt"/>
                <a:cs typeface="+mn-lt"/>
              </a:rPr>
              <a:t>AN/ALQ-260(V)1, identifying it as an airborne electronic warfare countermeasure and the Air National Guard issued a fielding recommendation for F-16s.</a:t>
            </a:r>
            <a:endParaRPr lang="en-US" sz="1800" dirty="0">
              <a:solidFill>
                <a:srgbClr val="000000"/>
              </a:solidFill>
              <a:cs typeface="Calibri"/>
            </a:endParaRPr>
          </a:p>
        </p:txBody>
      </p:sp>
      <p:pic>
        <p:nvPicPr>
          <p:cNvPr id="2" name="Picture 3">
            <a:extLst>
              <a:ext uri="{FF2B5EF4-FFF2-40B4-BE49-F238E27FC236}">
                <a16:creationId xmlns:a16="http://schemas.microsoft.com/office/drawing/2014/main" id="{B4BEB80F-8AAA-A50F-8A4B-6BC357BEE8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
          <a:stretch/>
        </p:blipFill>
        <p:spPr>
          <a:xfrm>
            <a:off x="8019118" y="1324509"/>
            <a:ext cx="4162696" cy="55334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itle 1">
            <a:extLst>
              <a:ext uri="{FF2B5EF4-FFF2-40B4-BE49-F238E27FC236}">
                <a16:creationId xmlns:a16="http://schemas.microsoft.com/office/drawing/2014/main" id="{9A9BDDEC-19CF-3782-C2C2-FCC27270053F}"/>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2020s</a:t>
            </a:r>
            <a:endParaRPr lang="en-US" sz="4000" dirty="0"/>
          </a:p>
        </p:txBody>
      </p:sp>
    </p:spTree>
    <p:extLst>
      <p:ext uri="{BB962C8B-B14F-4D97-AF65-F5344CB8AC3E}">
        <p14:creationId xmlns:p14="http://schemas.microsoft.com/office/powerpoint/2010/main" val="4290387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517237" y="2068946"/>
            <a:ext cx="6853381" cy="3740727"/>
          </a:xfrm>
        </p:spPr>
        <p:txBody>
          <a:bodyPr vert="horz" lIns="91440" tIns="45720" rIns="91440" bIns="45720" rtlCol="0" anchor="t">
            <a:normAutofit/>
          </a:bodyPr>
          <a:lstStyle/>
          <a:p>
            <a:pPr marL="0" indent="0" algn="ctr">
              <a:buNone/>
              <a:defRPr/>
            </a:pPr>
            <a:r>
              <a:rPr lang="en-US" b="1" dirty="0"/>
              <a:t>Spike Non-Line-of-Sight (NLOS) Missile</a:t>
            </a:r>
            <a:endParaRPr lang="en-US" dirty="0">
              <a:cs typeface="Calibri"/>
            </a:endParaRPr>
          </a:p>
          <a:p>
            <a:pPr marL="0">
              <a:defRPr/>
            </a:pPr>
            <a:r>
              <a:rPr lang="en-US" sz="1800" dirty="0"/>
              <a:t>Description: Radio Frequency-guided, NLOS missile with electro-optical, imaging infrared seeker and man-in-the-loop control, capable of hitting targets at long ranges (over 30km), allowing safe engagement beyond the range of most modern air defense systems.</a:t>
            </a:r>
            <a:endParaRPr lang="en-US" sz="1800" dirty="0">
              <a:cs typeface="Calibri"/>
            </a:endParaRPr>
          </a:p>
          <a:p>
            <a:pPr marL="0">
              <a:defRPr/>
            </a:pPr>
            <a:r>
              <a:rPr lang="en-US" sz="1800" dirty="0"/>
              <a:t>Country of Origin: Israel (Rafael)</a:t>
            </a:r>
            <a:endParaRPr lang="en-US" sz="1800" dirty="0">
              <a:cs typeface="Calibri"/>
            </a:endParaRPr>
          </a:p>
          <a:p>
            <a:pPr marL="0">
              <a:defRPr/>
            </a:pPr>
            <a:r>
              <a:rPr lang="en-US" sz="1800" dirty="0"/>
              <a:t>Outcome: Lockheed Martin awarded a contract in 2023 to field Spike NLOS on the AH-64E V6 as the interim solution for the Army’s Long Range Precision Munition.  LM also integrating Spike NLOS onto Joint Light Tactical Vehicles for the USMC and USSOCOM ground vehicles.</a:t>
            </a:r>
            <a:endParaRPr lang="en-US" sz="1800" dirty="0">
              <a:cs typeface="Calibri"/>
            </a:endParaRPr>
          </a:p>
        </p:txBody>
      </p:sp>
      <p:pic>
        <p:nvPicPr>
          <p:cNvPr id="5" name="Picture 6">
            <a:extLst>
              <a:ext uri="{FF2B5EF4-FFF2-40B4-BE49-F238E27FC236}">
                <a16:creationId xmlns:a16="http://schemas.microsoft.com/office/drawing/2014/main" id="{4043A58F-0462-9256-7A6E-162D05029D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29304" y="1324509"/>
            <a:ext cx="4162696" cy="55334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67B74C1F-35F7-53B0-D083-53432EE6F9EA}"/>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2020s</a:t>
            </a:r>
            <a:endParaRPr lang="en-US" sz="4000" dirty="0"/>
          </a:p>
        </p:txBody>
      </p:sp>
    </p:spTree>
    <p:extLst>
      <p:ext uri="{BB962C8B-B14F-4D97-AF65-F5344CB8AC3E}">
        <p14:creationId xmlns:p14="http://schemas.microsoft.com/office/powerpoint/2010/main" val="3996412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B8048EE-9FF4-411A-1E36-CB5AC71F711A}"/>
              </a:ext>
            </a:extLst>
          </p:cNvPr>
          <p:cNvSpPr>
            <a:spLocks noGrp="1"/>
          </p:cNvSpPr>
          <p:nvPr>
            <p:ph idx="1"/>
          </p:nvPr>
        </p:nvSpPr>
        <p:spPr>
          <a:xfrm>
            <a:off x="596768" y="2290813"/>
            <a:ext cx="6574054" cy="3426593"/>
          </a:xfrm>
        </p:spPr>
        <p:txBody>
          <a:bodyPr vert="horz" lIns="91440" tIns="45720" rIns="91440" bIns="45720" rtlCol="0">
            <a:noAutofit/>
          </a:bodyPr>
          <a:lstStyle/>
          <a:p>
            <a:pPr marL="0" indent="0" algn="ctr">
              <a:buNone/>
              <a:defRPr/>
            </a:pPr>
            <a:r>
              <a:rPr lang="en-US" b="1" dirty="0"/>
              <a:t>Fast Inshore Attack Craft (FIAC) Asymmetric Force Application</a:t>
            </a:r>
            <a:endParaRPr lang="en-US" dirty="0"/>
          </a:p>
          <a:p>
            <a:pPr marL="0">
              <a:defRPr/>
            </a:pPr>
            <a:r>
              <a:rPr lang="en-US" sz="1800" dirty="0"/>
              <a:t>Description: A “fire and forget” 2.75 inch rocket with an advanced Imaging Infrared seeker integrated on an Unmanned Surface Vehicle (USV).  This technology provides an effective asymmetric defense capability against FIAC swarms.</a:t>
            </a:r>
          </a:p>
          <a:p>
            <a:pPr marL="0">
              <a:defRPr/>
            </a:pPr>
            <a:r>
              <a:rPr lang="en-US" sz="1800" dirty="0"/>
              <a:t>Country of Origin: Republic of Korea (LIGNex1)</a:t>
            </a:r>
          </a:p>
          <a:p>
            <a:pPr marL="0">
              <a:defRPr/>
            </a:pPr>
            <a:r>
              <a:rPr lang="en-US" sz="1800" dirty="0"/>
              <a:t>Outcome: Successfully demonstrated during 4th Fleet Exercise in Key West, FL in October 2023.</a:t>
            </a:r>
          </a:p>
        </p:txBody>
      </p:sp>
      <p:pic>
        <p:nvPicPr>
          <p:cNvPr id="10" name="Picture 9" descr="A picture containing sky, outdoor, boat, water&#10;&#10;Description automatically generated">
            <a:extLst>
              <a:ext uri="{FF2B5EF4-FFF2-40B4-BE49-F238E27FC236}">
                <a16:creationId xmlns:a16="http://schemas.microsoft.com/office/drawing/2014/main" id="{7A8689C0-8471-EB66-AAAD-E171079899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26388" y="1320633"/>
            <a:ext cx="4165612" cy="553736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86F44405-5A72-5D6A-3386-685F4B0B492A}"/>
              </a:ext>
            </a:extLst>
          </p:cNvPr>
          <p:cNvSpPr>
            <a:spLocks noGrp="1"/>
          </p:cNvSpPr>
          <p:nvPr>
            <p:ph type="title"/>
          </p:nvPr>
        </p:nvSpPr>
        <p:spPr>
          <a:xfrm>
            <a:off x="1352552" y="323428"/>
            <a:ext cx="10250444" cy="677002"/>
          </a:xfrm>
        </p:spPr>
        <p:txBody>
          <a:bodyPr>
            <a:normAutofit/>
          </a:bodyPr>
          <a:lstStyle/>
          <a:p>
            <a:pPr>
              <a:spcAft>
                <a:spcPts val="600"/>
              </a:spcAft>
            </a:pPr>
            <a:r>
              <a:rPr lang="en-US" sz="4000" b="1" dirty="0"/>
              <a:t>FCT Big Wins: 2020s</a:t>
            </a:r>
            <a:endParaRPr lang="en-US" sz="4000" dirty="0"/>
          </a:p>
        </p:txBody>
      </p:sp>
    </p:spTree>
    <p:extLst>
      <p:ext uri="{BB962C8B-B14F-4D97-AF65-F5344CB8AC3E}">
        <p14:creationId xmlns:p14="http://schemas.microsoft.com/office/powerpoint/2010/main" val="403145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FDF12-669F-5497-CF88-29404BAB2F59}"/>
              </a:ext>
            </a:extLst>
          </p:cNvPr>
          <p:cNvSpPr>
            <a:spLocks noGrp="1"/>
          </p:cNvSpPr>
          <p:nvPr>
            <p:ph type="title"/>
          </p:nvPr>
        </p:nvSpPr>
        <p:spPr/>
        <p:txBody>
          <a:bodyPr>
            <a:noAutofit/>
          </a:bodyPr>
          <a:lstStyle/>
          <a:p>
            <a:r>
              <a:rPr lang="en-US" sz="4000" dirty="0"/>
              <a:t>International Prototypes and Experiments (IP&amp;E)</a:t>
            </a:r>
          </a:p>
        </p:txBody>
      </p:sp>
      <p:sp>
        <p:nvSpPr>
          <p:cNvPr id="3" name="Footer Placeholder 4">
            <a:extLst>
              <a:ext uri="{FF2B5EF4-FFF2-40B4-BE49-F238E27FC236}">
                <a16:creationId xmlns:a16="http://schemas.microsoft.com/office/drawing/2014/main" id="{4AB1187F-D379-2A4F-7500-7EC9802EEEDC}"/>
              </a:ext>
            </a:extLst>
          </p:cNvPr>
          <p:cNvSpPr>
            <a:spLocks noGrp="1"/>
          </p:cNvSpPr>
          <p:nvPr>
            <p:ph type="ftr" sz="quarter" idx="4294967295"/>
          </p:nvPr>
        </p:nvSpPr>
        <p:spPr>
          <a:xfrm>
            <a:off x="0" y="6356350"/>
            <a:ext cx="46196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spc="-5" dirty="0">
                <a:solidFill>
                  <a:srgbClr val="FFFFFF"/>
                </a:solidFill>
                <a:latin typeface="Arial"/>
                <a:cs typeface="Arial"/>
              </a:rPr>
              <a:t>Distribution A – </a:t>
            </a:r>
            <a:r>
              <a:rPr lang="en-US" b="1" spc="-10" dirty="0">
                <a:solidFill>
                  <a:srgbClr val="FFFFFF"/>
                </a:solidFill>
                <a:latin typeface="Arial"/>
                <a:cs typeface="Arial"/>
              </a:rPr>
              <a:t>Approved </a:t>
            </a:r>
            <a:r>
              <a:rPr lang="en-US" b="1" spc="-5" dirty="0">
                <a:solidFill>
                  <a:srgbClr val="FFFFFF"/>
                </a:solidFill>
                <a:latin typeface="Arial"/>
                <a:cs typeface="Arial"/>
              </a:rPr>
              <a:t>for Public Release Case</a:t>
            </a:r>
            <a:r>
              <a:rPr lang="en-US" b="1" spc="-160" dirty="0">
                <a:solidFill>
                  <a:srgbClr val="FFFFFF"/>
                </a:solidFill>
                <a:latin typeface="Arial"/>
                <a:cs typeface="Arial"/>
              </a:rPr>
              <a:t> </a:t>
            </a:r>
            <a:r>
              <a:rPr lang="en-US" b="1" spc="-10" dirty="0">
                <a:solidFill>
                  <a:srgbClr val="FFFFFF"/>
                </a:solidFill>
                <a:latin typeface="Arial"/>
                <a:cs typeface="Arial"/>
              </a:rPr>
              <a:t>23-S-2975</a:t>
            </a:r>
            <a:endParaRPr lang="en-US" dirty="0">
              <a:latin typeface="Arial"/>
              <a:cs typeface="Arial"/>
            </a:endParaRPr>
          </a:p>
        </p:txBody>
      </p:sp>
      <p:sp>
        <p:nvSpPr>
          <p:cNvPr id="37" name="Slide Number Placeholder 5">
            <a:extLst>
              <a:ext uri="{FF2B5EF4-FFF2-40B4-BE49-F238E27FC236}">
                <a16:creationId xmlns:a16="http://schemas.microsoft.com/office/drawing/2014/main" id="{C87310AB-A55D-D984-8BC9-7534AAF9BC24}"/>
              </a:ext>
            </a:extLst>
          </p:cNvPr>
          <p:cNvSpPr>
            <a:spLocks noGrp="1"/>
          </p:cNvSpPr>
          <p:nvPr>
            <p:ph type="sldNum" sz="quarter" idx="12"/>
          </p:nvPr>
        </p:nvSpPr>
        <p:spPr>
          <a:xfrm>
            <a:off x="10257387" y="6492875"/>
            <a:ext cx="1345608" cy="365125"/>
          </a:xfrm>
        </p:spPr>
        <p:txBody>
          <a:bodyPr/>
          <a:lstStyle>
            <a:lvl1pPr>
              <a:defRPr>
                <a:solidFill>
                  <a:schemeClr val="tx1"/>
                </a:solidFill>
              </a:defRPr>
            </a:lvl1pPr>
          </a:lstStyle>
          <a:p>
            <a:fld id="{54E25250-6F4D-D343-81A8-66B8F9922911}" type="slidenum">
              <a:rPr lang="en-US" smtClean="0"/>
              <a:pPr/>
              <a:t>4</a:t>
            </a:fld>
            <a:endParaRPr lang="en-US" dirty="0"/>
          </a:p>
        </p:txBody>
      </p:sp>
      <p:grpSp>
        <p:nvGrpSpPr>
          <p:cNvPr id="77" name="Group 76">
            <a:extLst>
              <a:ext uri="{FF2B5EF4-FFF2-40B4-BE49-F238E27FC236}">
                <a16:creationId xmlns:a16="http://schemas.microsoft.com/office/drawing/2014/main" id="{076187F0-29E0-ECBB-741D-267DB9F36808}"/>
              </a:ext>
            </a:extLst>
          </p:cNvPr>
          <p:cNvGrpSpPr/>
          <p:nvPr/>
        </p:nvGrpSpPr>
        <p:grpSpPr>
          <a:xfrm>
            <a:off x="1325745" y="1710174"/>
            <a:ext cx="9604446" cy="4420688"/>
            <a:chOff x="1325745" y="1710174"/>
            <a:chExt cx="9604446" cy="4420688"/>
          </a:xfrm>
        </p:grpSpPr>
        <p:sp>
          <p:nvSpPr>
            <p:cNvPr id="6" name="object 44">
              <a:extLst>
                <a:ext uri="{FF2B5EF4-FFF2-40B4-BE49-F238E27FC236}">
                  <a16:creationId xmlns:a16="http://schemas.microsoft.com/office/drawing/2014/main" id="{32F884AF-BCDB-F150-F44D-D06995383113}"/>
                </a:ext>
              </a:extLst>
            </p:cNvPr>
            <p:cNvSpPr txBox="1"/>
            <p:nvPr/>
          </p:nvSpPr>
          <p:spPr>
            <a:xfrm>
              <a:off x="3111890" y="3622528"/>
              <a:ext cx="2111375" cy="660976"/>
            </a:xfrm>
            <a:prstGeom prst="rect">
              <a:avLst/>
            </a:prstGeom>
          </p:spPr>
          <p:txBody>
            <a:bodyPr vert="horz" wrap="square" lIns="0" tIns="13970" rIns="0" bIns="0" rtlCol="0">
              <a:spAutoFit/>
            </a:bodyPr>
            <a:lstStyle/>
            <a:p>
              <a:pPr algn="ctr">
                <a:spcBef>
                  <a:spcPts val="110"/>
                </a:spcBef>
              </a:pPr>
              <a:r>
                <a:rPr sz="900" b="1" dirty="0">
                  <a:solidFill>
                    <a:srgbClr val="FFFFFF"/>
                  </a:solidFill>
                  <a:latin typeface="Arial"/>
                  <a:cs typeface="Arial"/>
                </a:rPr>
                <a:t>Deputy</a:t>
              </a:r>
              <a:r>
                <a:rPr sz="900" b="1" spc="15" dirty="0">
                  <a:solidFill>
                    <a:srgbClr val="FFFFFF"/>
                  </a:solidFill>
                  <a:latin typeface="Arial"/>
                  <a:cs typeface="Arial"/>
                </a:rPr>
                <a:t> </a:t>
              </a:r>
              <a:r>
                <a:rPr sz="900" b="1" dirty="0">
                  <a:solidFill>
                    <a:srgbClr val="FFFFFF"/>
                  </a:solidFill>
                  <a:latin typeface="Arial"/>
                  <a:cs typeface="Arial"/>
                </a:rPr>
                <a:t>CTO</a:t>
              </a:r>
              <a:r>
                <a:rPr sz="900" b="1" spc="-5" dirty="0">
                  <a:solidFill>
                    <a:srgbClr val="FFFFFF"/>
                  </a:solidFill>
                  <a:latin typeface="Arial"/>
                  <a:cs typeface="Arial"/>
                </a:rPr>
                <a:t> </a:t>
              </a:r>
              <a:r>
                <a:rPr sz="900" b="1" dirty="0">
                  <a:solidFill>
                    <a:srgbClr val="FFFFFF"/>
                  </a:solidFill>
                  <a:latin typeface="Arial"/>
                  <a:cs typeface="Arial"/>
                </a:rPr>
                <a:t>for</a:t>
              </a:r>
              <a:r>
                <a:rPr sz="900" b="1" spc="25" dirty="0">
                  <a:solidFill>
                    <a:srgbClr val="FFFFFF"/>
                  </a:solidFill>
                  <a:latin typeface="Arial"/>
                  <a:cs typeface="Arial"/>
                </a:rPr>
                <a:t> </a:t>
              </a:r>
              <a:r>
                <a:rPr sz="900" b="1" dirty="0">
                  <a:solidFill>
                    <a:srgbClr val="FFFFFF"/>
                  </a:solidFill>
                  <a:latin typeface="Arial"/>
                  <a:cs typeface="Arial"/>
                </a:rPr>
                <a:t>Science</a:t>
              </a:r>
              <a:r>
                <a:rPr sz="900" b="1" spc="30" dirty="0">
                  <a:solidFill>
                    <a:srgbClr val="FFFFFF"/>
                  </a:solidFill>
                  <a:latin typeface="Arial"/>
                  <a:cs typeface="Arial"/>
                </a:rPr>
                <a:t> </a:t>
              </a:r>
              <a:r>
                <a:rPr sz="900" b="1" dirty="0">
                  <a:solidFill>
                    <a:srgbClr val="FFFFFF"/>
                  </a:solidFill>
                  <a:latin typeface="Arial"/>
                  <a:cs typeface="Arial"/>
                </a:rPr>
                <a:t>&amp;</a:t>
              </a:r>
              <a:r>
                <a:rPr sz="900" b="1" spc="30" dirty="0">
                  <a:solidFill>
                    <a:srgbClr val="FFFFFF"/>
                  </a:solidFill>
                  <a:latin typeface="Arial"/>
                  <a:cs typeface="Arial"/>
                </a:rPr>
                <a:t> </a:t>
              </a:r>
              <a:r>
                <a:rPr sz="900" b="1" dirty="0">
                  <a:solidFill>
                    <a:srgbClr val="FFFFFF"/>
                  </a:solidFill>
                  <a:latin typeface="Arial"/>
                  <a:cs typeface="Arial"/>
                </a:rPr>
                <a:t>Technology</a:t>
              </a:r>
              <a:r>
                <a:rPr sz="900" b="1" spc="-10" dirty="0">
                  <a:solidFill>
                    <a:srgbClr val="FFFFFF"/>
                  </a:solidFill>
                  <a:latin typeface="Arial"/>
                  <a:cs typeface="Arial"/>
                </a:rPr>
                <a:t> (DCTO(S&amp;T))</a:t>
              </a:r>
              <a:endParaRPr sz="900" dirty="0">
                <a:latin typeface="Arial"/>
                <a:cs typeface="Arial"/>
              </a:endParaRPr>
            </a:p>
          </p:txBody>
        </p:sp>
        <p:cxnSp>
          <p:nvCxnSpPr>
            <p:cNvPr id="35" name="Straight Connector 34">
              <a:extLst>
                <a:ext uri="{FF2B5EF4-FFF2-40B4-BE49-F238E27FC236}">
                  <a16:creationId xmlns:a16="http://schemas.microsoft.com/office/drawing/2014/main" id="{18F557AA-437C-6D30-A0D9-709BD3B27236}"/>
                </a:ext>
              </a:extLst>
            </p:cNvPr>
            <p:cNvCxnSpPr>
              <a:cxnSpLocks/>
            </p:cNvCxnSpPr>
            <p:nvPr/>
          </p:nvCxnSpPr>
          <p:spPr>
            <a:xfrm flipV="1">
              <a:off x="2751299" y="3262144"/>
              <a:ext cx="6751705" cy="952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356E4B8-1832-580F-544D-7C935FCFB1F8}"/>
                </a:ext>
              </a:extLst>
            </p:cNvPr>
            <p:cNvGrpSpPr/>
            <p:nvPr/>
          </p:nvGrpSpPr>
          <p:grpSpPr>
            <a:xfrm>
              <a:off x="8077450" y="3252618"/>
              <a:ext cx="2852741" cy="2878244"/>
              <a:chOff x="8077450" y="3252618"/>
              <a:chExt cx="2852741" cy="2878244"/>
            </a:xfrm>
          </p:grpSpPr>
          <p:grpSp>
            <p:nvGrpSpPr>
              <p:cNvPr id="61" name="Group 60">
                <a:extLst>
                  <a:ext uri="{FF2B5EF4-FFF2-40B4-BE49-F238E27FC236}">
                    <a16:creationId xmlns:a16="http://schemas.microsoft.com/office/drawing/2014/main" id="{6BD4585E-FDA4-5435-39F7-BE14EAC6172C}"/>
                  </a:ext>
                </a:extLst>
              </p:cNvPr>
              <p:cNvGrpSpPr/>
              <p:nvPr/>
            </p:nvGrpSpPr>
            <p:grpSpPr>
              <a:xfrm>
                <a:off x="8077450" y="4690802"/>
                <a:ext cx="2852741" cy="1440060"/>
                <a:chOff x="1325745" y="4690802"/>
                <a:chExt cx="2852741" cy="1440060"/>
              </a:xfrm>
            </p:grpSpPr>
            <p:cxnSp>
              <p:nvCxnSpPr>
                <p:cNvPr id="62" name="Straight Connector 61">
                  <a:extLst>
                    <a:ext uri="{FF2B5EF4-FFF2-40B4-BE49-F238E27FC236}">
                      <a16:creationId xmlns:a16="http://schemas.microsoft.com/office/drawing/2014/main" id="{643615FB-10AB-6A0A-BE63-4BC90BF15549}"/>
                    </a:ext>
                  </a:extLst>
                </p:cNvPr>
                <p:cNvCxnSpPr>
                  <a:cxnSpLocks/>
                </p:cNvCxnSpPr>
                <p:nvPr/>
              </p:nvCxnSpPr>
              <p:spPr>
                <a:xfrm flipH="1" flipV="1">
                  <a:off x="2751299" y="4690802"/>
                  <a:ext cx="1632" cy="3669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2A8FDDF-2D37-BCF5-6C70-DACF2D1A7E7F}"/>
                    </a:ext>
                  </a:extLst>
                </p:cNvPr>
                <p:cNvCxnSpPr>
                  <a:cxnSpLocks/>
                </p:cNvCxnSpPr>
                <p:nvPr/>
              </p:nvCxnSpPr>
              <p:spPr>
                <a:xfrm>
                  <a:off x="1962161" y="5057775"/>
                  <a:ext cx="157990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A9BC6D33-E181-2B45-0103-E29E434F7314}"/>
                    </a:ext>
                  </a:extLst>
                </p:cNvPr>
                <p:cNvGrpSpPr/>
                <p:nvPr/>
              </p:nvGrpSpPr>
              <p:grpSpPr>
                <a:xfrm>
                  <a:off x="1325745" y="5055787"/>
                  <a:ext cx="2852741" cy="1075075"/>
                  <a:chOff x="1325745" y="5055787"/>
                  <a:chExt cx="2852741" cy="1075075"/>
                </a:xfrm>
              </p:grpSpPr>
              <p:sp>
                <p:nvSpPr>
                  <p:cNvPr id="65" name="Rectangle 13">
                    <a:extLst>
                      <a:ext uri="{FF2B5EF4-FFF2-40B4-BE49-F238E27FC236}">
                        <a16:creationId xmlns:a16="http://schemas.microsoft.com/office/drawing/2014/main" id="{F0962488-7740-AA30-9681-D27808833416}"/>
                      </a:ext>
                    </a:extLst>
                  </p:cNvPr>
                  <p:cNvSpPr>
                    <a:spLocks noChangeArrowheads="1"/>
                  </p:cNvSpPr>
                  <p:nvPr/>
                </p:nvSpPr>
                <p:spPr bwMode="auto">
                  <a:xfrm>
                    <a:off x="1325745" y="5307902"/>
                    <a:ext cx="1280160" cy="822960"/>
                  </a:xfrm>
                  <a:prstGeom prst="rect">
                    <a:avLst/>
                  </a:prstGeom>
                  <a:solidFill>
                    <a:schemeClr val="bg1">
                      <a:lumMod val="85000"/>
                    </a:schemeClr>
                  </a:solidFill>
                  <a:ln w="12700">
                    <a:solidFill>
                      <a:schemeClr val="tx1"/>
                    </a:solidFill>
                    <a:miter lim="800000"/>
                    <a:headEnd/>
                    <a:tailEnd/>
                  </a:ln>
                </p:spPr>
                <p:txBody>
                  <a:bodyPr wrap="square" tIns="48006" anchor="ctr" anchorCtr="0"/>
                  <a:lstStyle/>
                  <a:p>
                    <a:pPr algn="ctr" defTabSz="987552" fontAlgn="base">
                      <a:lnSpc>
                        <a:spcPts val="650"/>
                      </a:lnSpc>
                      <a:spcBef>
                        <a:spcPct val="0"/>
                      </a:spcBef>
                      <a:spcAft>
                        <a:spcPct val="0"/>
                      </a:spcAft>
                      <a:defRPr/>
                    </a:pPr>
                    <a:r>
                      <a:rPr lang="en-US" sz="1200" b="1" kern="0" dirty="0">
                        <a:solidFill>
                          <a:srgbClr val="111C4E"/>
                        </a:solidFill>
                        <a:latin typeface="Arial Narrow"/>
                        <a:cs typeface="Arial"/>
                      </a:rPr>
                      <a:t>Knowledge</a:t>
                    </a:r>
                    <a:r>
                      <a:rPr kumimoji="0" lang="en-US" sz="1200" b="1" i="0" u="none" strike="noStrike" kern="0" cap="none" spc="0" normalizeH="0" baseline="0" noProof="0" dirty="0">
                        <a:ln>
                          <a:noFill/>
                        </a:ln>
                        <a:solidFill>
                          <a:srgbClr val="111C4E"/>
                        </a:solidFill>
                        <a:effectLst/>
                        <a:uLnTx/>
                        <a:uFillTx/>
                        <a:latin typeface="Arial Narrow"/>
                        <a:cs typeface="Arial"/>
                      </a:rPr>
                      <a:t> </a:t>
                    </a:r>
                    <a:endParaRPr lang="en-US" sz="1200" dirty="0">
                      <a:latin typeface="Arial Narrow"/>
                      <a:cs typeface="Arial"/>
                    </a:endParaRPr>
                  </a:p>
                  <a:p>
                    <a:pPr algn="ctr" defTabSz="987552">
                      <a:lnSpc>
                        <a:spcPts val="650"/>
                      </a:lnSpc>
                      <a:spcBef>
                        <a:spcPct val="0"/>
                      </a:spcBef>
                      <a:spcAft>
                        <a:spcPct val="0"/>
                      </a:spcAft>
                      <a:defRPr/>
                    </a:pPr>
                    <a:endParaRPr lang="en-US" sz="1200" b="1" kern="0" dirty="0">
                      <a:solidFill>
                        <a:srgbClr val="111C4E"/>
                      </a:solidFill>
                      <a:latin typeface="Arial Narrow"/>
                      <a:cs typeface="Arial"/>
                    </a:endParaRPr>
                  </a:p>
                  <a:p>
                    <a:pPr marL="0" marR="0" lvl="0" indent="0" algn="ctr" defTabSz="987552">
                      <a:lnSpc>
                        <a:spcPts val="65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11C4E"/>
                        </a:solidFill>
                        <a:effectLst/>
                        <a:uLnTx/>
                        <a:uFillTx/>
                        <a:latin typeface="Arial Narrow"/>
                        <a:cs typeface="Arial"/>
                      </a:rPr>
                      <a:t>Management</a:t>
                    </a:r>
                    <a:endParaRPr lang="en-US" sz="1200" dirty="0">
                      <a:latin typeface="Arial Narrow"/>
                      <a:cs typeface="Arial"/>
                    </a:endParaRPr>
                  </a:p>
                </p:txBody>
              </p:sp>
              <p:sp>
                <p:nvSpPr>
                  <p:cNvPr id="66" name="Rectangle 13">
                    <a:extLst>
                      <a:ext uri="{FF2B5EF4-FFF2-40B4-BE49-F238E27FC236}">
                        <a16:creationId xmlns:a16="http://schemas.microsoft.com/office/drawing/2014/main" id="{4FD54980-3864-E41C-3BA2-BC7266D571C5}"/>
                      </a:ext>
                    </a:extLst>
                  </p:cNvPr>
                  <p:cNvSpPr>
                    <a:spLocks noChangeArrowheads="1"/>
                  </p:cNvSpPr>
                  <p:nvPr/>
                </p:nvSpPr>
                <p:spPr bwMode="auto">
                  <a:xfrm>
                    <a:off x="2898326" y="5307902"/>
                    <a:ext cx="1280160" cy="822960"/>
                  </a:xfrm>
                  <a:prstGeom prst="rect">
                    <a:avLst/>
                  </a:prstGeom>
                  <a:solidFill>
                    <a:schemeClr val="bg1">
                      <a:lumMod val="85000"/>
                    </a:schemeClr>
                  </a:solidFill>
                  <a:ln w="12700">
                    <a:solidFill>
                      <a:schemeClr val="tx1"/>
                    </a:solidFill>
                    <a:miter lim="800000"/>
                    <a:headEnd/>
                    <a:tailEnd/>
                  </a:ln>
                </p:spPr>
                <p:txBody>
                  <a:bodyPr wrap="square" tIns="48006" anchor="ctr" anchorCtr="0"/>
                  <a:lstStyle/>
                  <a:p>
                    <a:pPr algn="ctr" defTabSz="987552" fontAlgn="base">
                      <a:lnSpc>
                        <a:spcPts val="650"/>
                      </a:lnSpc>
                      <a:spcBef>
                        <a:spcPct val="0"/>
                      </a:spcBef>
                      <a:spcAft>
                        <a:spcPct val="0"/>
                      </a:spcAft>
                      <a:defRPr/>
                    </a:pPr>
                    <a:r>
                      <a:rPr kumimoji="0" lang="en-US" sz="1200" b="1" i="0" u="none" strike="noStrike" kern="0" cap="none" spc="0" normalizeH="0" baseline="0" noProof="0" dirty="0">
                        <a:ln>
                          <a:noFill/>
                        </a:ln>
                        <a:solidFill>
                          <a:srgbClr val="111C4E"/>
                        </a:solidFill>
                        <a:effectLst/>
                        <a:uLnTx/>
                        <a:uFillTx/>
                        <a:latin typeface="Arial Narrow"/>
                        <a:cs typeface="Arial"/>
                      </a:rPr>
                      <a:t>Financial </a:t>
                    </a:r>
                    <a:endParaRPr lang="en-US" sz="1200" dirty="0">
                      <a:latin typeface="Arial Narrow"/>
                      <a:cs typeface="Arial"/>
                    </a:endParaRPr>
                  </a:p>
                  <a:p>
                    <a:pPr algn="ctr" defTabSz="987552">
                      <a:lnSpc>
                        <a:spcPts val="650"/>
                      </a:lnSpc>
                      <a:spcBef>
                        <a:spcPct val="0"/>
                      </a:spcBef>
                      <a:spcAft>
                        <a:spcPct val="0"/>
                      </a:spcAft>
                      <a:defRPr/>
                    </a:pPr>
                    <a:endParaRPr lang="en-US" sz="1200" b="1" kern="0" dirty="0">
                      <a:solidFill>
                        <a:srgbClr val="111C4E"/>
                      </a:solidFill>
                      <a:latin typeface="Arial Narrow"/>
                      <a:cs typeface="Arial"/>
                    </a:endParaRPr>
                  </a:p>
                  <a:p>
                    <a:pPr marL="0" marR="0" lvl="0" indent="0" algn="ctr" defTabSz="987552">
                      <a:lnSpc>
                        <a:spcPts val="65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11C4E"/>
                        </a:solidFill>
                        <a:effectLst/>
                        <a:uLnTx/>
                        <a:uFillTx/>
                        <a:latin typeface="Arial Narrow"/>
                        <a:cs typeface="Arial"/>
                      </a:rPr>
                      <a:t>Management</a:t>
                    </a:r>
                    <a:endParaRPr lang="en-US" sz="1200" dirty="0">
                      <a:latin typeface="Arial Narrow"/>
                      <a:cs typeface="Arial"/>
                    </a:endParaRPr>
                  </a:p>
                </p:txBody>
              </p:sp>
              <p:cxnSp>
                <p:nvCxnSpPr>
                  <p:cNvPr id="67" name="Straight Connector 66">
                    <a:extLst>
                      <a:ext uri="{FF2B5EF4-FFF2-40B4-BE49-F238E27FC236}">
                        <a16:creationId xmlns:a16="http://schemas.microsoft.com/office/drawing/2014/main" id="{C6E13D2A-80DC-DCBD-79B0-4790970600BA}"/>
                      </a:ext>
                    </a:extLst>
                  </p:cNvPr>
                  <p:cNvCxnSpPr>
                    <a:cxnSpLocks/>
                  </p:cNvCxnSpPr>
                  <p:nvPr/>
                </p:nvCxnSpPr>
                <p:spPr>
                  <a:xfrm flipV="1">
                    <a:off x="1965825" y="5055787"/>
                    <a:ext cx="0" cy="2608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146320E-8422-4DBD-CE3C-1A4CBA9E484A}"/>
                      </a:ext>
                    </a:extLst>
                  </p:cNvPr>
                  <p:cNvCxnSpPr>
                    <a:cxnSpLocks/>
                  </p:cNvCxnSpPr>
                  <p:nvPr/>
                </p:nvCxnSpPr>
                <p:spPr>
                  <a:xfrm flipV="1">
                    <a:off x="3538406" y="5055787"/>
                    <a:ext cx="0" cy="2608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31" name="Straight Connector 30">
                <a:extLst>
                  <a:ext uri="{FF2B5EF4-FFF2-40B4-BE49-F238E27FC236}">
                    <a16:creationId xmlns:a16="http://schemas.microsoft.com/office/drawing/2014/main" id="{A8507BD6-6E1B-9B96-62CC-A74A1733D4D1}"/>
                  </a:ext>
                </a:extLst>
              </p:cNvPr>
              <p:cNvCxnSpPr>
                <a:cxnSpLocks/>
              </p:cNvCxnSpPr>
              <p:nvPr/>
            </p:nvCxnSpPr>
            <p:spPr>
              <a:xfrm flipV="1">
                <a:off x="9503820" y="3252618"/>
                <a:ext cx="0" cy="47067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1DBB01BE-E15B-5F26-33AA-0F969D5E8653}"/>
                  </a:ext>
                </a:extLst>
              </p:cNvPr>
              <p:cNvGrpSpPr/>
              <p:nvPr/>
            </p:nvGrpSpPr>
            <p:grpSpPr>
              <a:xfrm>
                <a:off x="8359233" y="3564789"/>
                <a:ext cx="2289175" cy="1183729"/>
                <a:chOff x="7997592" y="3550158"/>
                <a:chExt cx="2289175" cy="1183729"/>
              </a:xfrm>
            </p:grpSpPr>
            <p:sp>
              <p:nvSpPr>
                <p:cNvPr id="19" name="object 87">
                  <a:extLst>
                    <a:ext uri="{FF2B5EF4-FFF2-40B4-BE49-F238E27FC236}">
                      <a16:creationId xmlns:a16="http://schemas.microsoft.com/office/drawing/2014/main" id="{A0A586A6-4F4B-4F16-FF2E-4965741977BF}"/>
                    </a:ext>
                  </a:extLst>
                </p:cNvPr>
                <p:cNvSpPr/>
                <p:nvPr/>
              </p:nvSpPr>
              <p:spPr>
                <a:xfrm>
                  <a:off x="7997592" y="3550158"/>
                  <a:ext cx="2289175" cy="1183729"/>
                </a:xfrm>
                <a:custGeom>
                  <a:avLst/>
                  <a:gdLst/>
                  <a:ahLst/>
                  <a:cxnLst/>
                  <a:rect l="l" t="t" r="r" b="b"/>
                  <a:pathLst>
                    <a:path w="2289175" h="521335">
                      <a:moveTo>
                        <a:pt x="2289048" y="521208"/>
                      </a:moveTo>
                      <a:lnTo>
                        <a:pt x="0" y="521208"/>
                      </a:lnTo>
                      <a:lnTo>
                        <a:pt x="0" y="0"/>
                      </a:lnTo>
                      <a:lnTo>
                        <a:pt x="2289048" y="0"/>
                      </a:lnTo>
                      <a:lnTo>
                        <a:pt x="2289048" y="521208"/>
                      </a:lnTo>
                      <a:close/>
                    </a:path>
                  </a:pathLst>
                </a:custGeom>
                <a:solidFill>
                  <a:srgbClr val="111C4D"/>
                </a:solidFill>
              </p:spPr>
              <p:txBody>
                <a:bodyPr wrap="square" lIns="0" tIns="0" rIns="0" bIns="0" rtlCol="0" anchor="ctr" anchorCtr="0"/>
                <a:lstStyle/>
                <a:p>
                  <a:endParaRPr dirty="0"/>
                </a:p>
              </p:txBody>
            </p:sp>
            <p:sp>
              <p:nvSpPr>
                <p:cNvPr id="20" name="object 89">
                  <a:extLst>
                    <a:ext uri="{FF2B5EF4-FFF2-40B4-BE49-F238E27FC236}">
                      <a16:creationId xmlns:a16="http://schemas.microsoft.com/office/drawing/2014/main" id="{24C58FC1-6802-271E-914E-AB7169CE9A56}"/>
                    </a:ext>
                  </a:extLst>
                </p:cNvPr>
                <p:cNvSpPr txBox="1"/>
                <p:nvPr/>
              </p:nvSpPr>
              <p:spPr>
                <a:xfrm>
                  <a:off x="8150627" y="3943892"/>
                  <a:ext cx="1983105" cy="396262"/>
                </a:xfrm>
                <a:prstGeom prst="rect">
                  <a:avLst/>
                </a:prstGeom>
              </p:spPr>
              <p:txBody>
                <a:bodyPr vert="horz" wrap="square" lIns="0" tIns="13970" rIns="0" bIns="0" rtlCol="0" anchor="ctr" anchorCtr="0">
                  <a:spAutoFit/>
                </a:bodyPr>
                <a:lstStyle/>
                <a:p>
                  <a:pPr algn="ctr">
                    <a:spcBef>
                      <a:spcPts val="110"/>
                    </a:spcBef>
                  </a:pPr>
                  <a:r>
                    <a:rPr lang="en-US" sz="1200" b="1" dirty="0">
                      <a:solidFill>
                        <a:srgbClr val="FFFFFF"/>
                      </a:solidFill>
                      <a:latin typeface="Arial"/>
                      <a:cs typeface="Arial"/>
                    </a:rPr>
                    <a:t>IP&amp;E Operations</a:t>
                  </a:r>
                </a:p>
                <a:p>
                  <a:pPr algn="ctr">
                    <a:spcBef>
                      <a:spcPts val="110"/>
                    </a:spcBef>
                  </a:pPr>
                  <a:r>
                    <a:rPr lang="en-US" sz="1200" b="1" dirty="0">
                      <a:solidFill>
                        <a:schemeClr val="accent2"/>
                      </a:solidFill>
                      <a:latin typeface="Arial"/>
                      <a:cs typeface="Arial"/>
                    </a:rPr>
                    <a:t>Bob Robertson</a:t>
                  </a:r>
                  <a:endParaRPr sz="1200" b="1" dirty="0">
                    <a:solidFill>
                      <a:schemeClr val="accent2"/>
                    </a:solidFill>
                    <a:latin typeface="Arial"/>
                    <a:cs typeface="Arial"/>
                  </a:endParaRPr>
                </a:p>
              </p:txBody>
            </p:sp>
          </p:grpSp>
        </p:grpSp>
        <p:grpSp>
          <p:nvGrpSpPr>
            <p:cNvPr id="73" name="Group 72">
              <a:extLst>
                <a:ext uri="{FF2B5EF4-FFF2-40B4-BE49-F238E27FC236}">
                  <a16:creationId xmlns:a16="http://schemas.microsoft.com/office/drawing/2014/main" id="{3DF3D5ED-A820-4438-4B6F-A3F4FD10C892}"/>
                </a:ext>
              </a:extLst>
            </p:cNvPr>
            <p:cNvGrpSpPr/>
            <p:nvPr/>
          </p:nvGrpSpPr>
          <p:grpSpPr>
            <a:xfrm>
              <a:off x="1325745" y="3262144"/>
              <a:ext cx="2852741" cy="2868718"/>
              <a:chOff x="1325745" y="3262144"/>
              <a:chExt cx="2852741" cy="2868718"/>
            </a:xfrm>
          </p:grpSpPr>
          <p:grpSp>
            <p:nvGrpSpPr>
              <p:cNvPr id="51" name="Group 50">
                <a:extLst>
                  <a:ext uri="{FF2B5EF4-FFF2-40B4-BE49-F238E27FC236}">
                    <a16:creationId xmlns:a16="http://schemas.microsoft.com/office/drawing/2014/main" id="{A1FB402F-1ED6-3E8F-6F20-BB9D1EC1D2B9}"/>
                  </a:ext>
                </a:extLst>
              </p:cNvPr>
              <p:cNvGrpSpPr/>
              <p:nvPr/>
            </p:nvGrpSpPr>
            <p:grpSpPr>
              <a:xfrm>
                <a:off x="1325745" y="4690802"/>
                <a:ext cx="2852741" cy="1440060"/>
                <a:chOff x="1325745" y="4690802"/>
                <a:chExt cx="2852741" cy="1440060"/>
              </a:xfrm>
            </p:grpSpPr>
            <p:cxnSp>
              <p:nvCxnSpPr>
                <p:cNvPr id="10" name="Straight Connector 9">
                  <a:extLst>
                    <a:ext uri="{FF2B5EF4-FFF2-40B4-BE49-F238E27FC236}">
                      <a16:creationId xmlns:a16="http://schemas.microsoft.com/office/drawing/2014/main" id="{CF4FA51E-48B8-67FC-D155-25FE1E3499B4}"/>
                    </a:ext>
                  </a:extLst>
                </p:cNvPr>
                <p:cNvCxnSpPr>
                  <a:cxnSpLocks/>
                </p:cNvCxnSpPr>
                <p:nvPr/>
              </p:nvCxnSpPr>
              <p:spPr>
                <a:xfrm flipH="1" flipV="1">
                  <a:off x="2751299" y="4690802"/>
                  <a:ext cx="1632" cy="3669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9E0EA0-6DF2-150A-4A46-D516716AA710}"/>
                    </a:ext>
                  </a:extLst>
                </p:cNvPr>
                <p:cNvCxnSpPr>
                  <a:cxnSpLocks/>
                </p:cNvCxnSpPr>
                <p:nvPr/>
              </p:nvCxnSpPr>
              <p:spPr>
                <a:xfrm>
                  <a:off x="1962161" y="5057775"/>
                  <a:ext cx="157990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A0DD523B-89E3-20AC-455F-2995DED87A72}"/>
                    </a:ext>
                  </a:extLst>
                </p:cNvPr>
                <p:cNvGrpSpPr/>
                <p:nvPr/>
              </p:nvGrpSpPr>
              <p:grpSpPr>
                <a:xfrm>
                  <a:off x="1325745" y="5055787"/>
                  <a:ext cx="2852741" cy="1075075"/>
                  <a:chOff x="1325745" y="5055787"/>
                  <a:chExt cx="2852741" cy="1075075"/>
                </a:xfrm>
              </p:grpSpPr>
              <p:sp>
                <p:nvSpPr>
                  <p:cNvPr id="28" name="Rectangle 13">
                    <a:extLst>
                      <a:ext uri="{FF2B5EF4-FFF2-40B4-BE49-F238E27FC236}">
                        <a16:creationId xmlns:a16="http://schemas.microsoft.com/office/drawing/2014/main" id="{1601E34B-885C-FA27-5DC8-912FCFC73E89}"/>
                      </a:ext>
                    </a:extLst>
                  </p:cNvPr>
                  <p:cNvSpPr>
                    <a:spLocks noChangeArrowheads="1"/>
                  </p:cNvSpPr>
                  <p:nvPr/>
                </p:nvSpPr>
                <p:spPr bwMode="auto">
                  <a:xfrm>
                    <a:off x="1325745" y="5307902"/>
                    <a:ext cx="1280160" cy="822960"/>
                  </a:xfrm>
                  <a:prstGeom prst="rect">
                    <a:avLst/>
                  </a:prstGeom>
                  <a:solidFill>
                    <a:schemeClr val="bg1">
                      <a:lumMod val="85000"/>
                    </a:schemeClr>
                  </a:solidFill>
                  <a:ln w="12700">
                    <a:solidFill>
                      <a:schemeClr val="tx1"/>
                    </a:solidFill>
                    <a:miter lim="800000"/>
                    <a:headEnd/>
                    <a:tailEnd/>
                  </a:ln>
                </p:spPr>
                <p:txBody>
                  <a:bodyPr wrap="square" tIns="48006" anchor="ctr" anchorCtr="0"/>
                  <a:lstStyle/>
                  <a:p>
                    <a:pPr marL="0" marR="0" lvl="0" indent="0" algn="ctr" defTabSz="987552"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11C4E"/>
                        </a:solidFill>
                        <a:effectLst/>
                        <a:uLnTx/>
                        <a:uFillTx/>
                        <a:latin typeface="Arial Narrow" panose="020B0606020202030204" pitchFamily="34" charset="0"/>
                        <a:cs typeface="Arial" panose="020B0604020202020204" pitchFamily="34" charset="0"/>
                      </a:rPr>
                      <a:t>Desk Officers</a:t>
                    </a:r>
                  </a:p>
                </p:txBody>
              </p:sp>
              <p:sp>
                <p:nvSpPr>
                  <p:cNvPr id="29" name="Rectangle 13">
                    <a:extLst>
                      <a:ext uri="{FF2B5EF4-FFF2-40B4-BE49-F238E27FC236}">
                        <a16:creationId xmlns:a16="http://schemas.microsoft.com/office/drawing/2014/main" id="{61539380-3B59-EAFA-F26D-F59AB27B23AC}"/>
                      </a:ext>
                    </a:extLst>
                  </p:cNvPr>
                  <p:cNvSpPr>
                    <a:spLocks noChangeArrowheads="1"/>
                  </p:cNvSpPr>
                  <p:nvPr/>
                </p:nvSpPr>
                <p:spPr bwMode="auto">
                  <a:xfrm>
                    <a:off x="2898326" y="5307902"/>
                    <a:ext cx="1280160" cy="822960"/>
                  </a:xfrm>
                  <a:prstGeom prst="rect">
                    <a:avLst/>
                  </a:prstGeom>
                  <a:solidFill>
                    <a:schemeClr val="bg1">
                      <a:lumMod val="85000"/>
                    </a:schemeClr>
                  </a:solidFill>
                  <a:ln w="12700">
                    <a:solidFill>
                      <a:schemeClr val="tx1"/>
                    </a:solidFill>
                    <a:miter lim="800000"/>
                    <a:headEnd/>
                    <a:tailEnd/>
                  </a:ln>
                </p:spPr>
                <p:txBody>
                  <a:bodyPr wrap="square" tIns="48006" anchor="ctr" anchorCtr="0"/>
                  <a:lstStyle/>
                  <a:p>
                    <a:pPr lvl="0" algn="ctr" defTabSz="987552" fontAlgn="base">
                      <a:spcBef>
                        <a:spcPct val="0"/>
                      </a:spcBef>
                      <a:spcAft>
                        <a:spcPct val="0"/>
                      </a:spcAft>
                      <a:defRPr/>
                    </a:pPr>
                    <a:r>
                      <a:rPr lang="en-US" sz="1200" b="1" kern="0" dirty="0">
                        <a:solidFill>
                          <a:srgbClr val="111C4E"/>
                        </a:solidFill>
                        <a:latin typeface="Arial Narrow" panose="020B0606020202030204" pitchFamily="34" charset="0"/>
                        <a:cs typeface="Arial" panose="020B0604020202020204" pitchFamily="34" charset="0"/>
                      </a:rPr>
                      <a:t>Service Representatives</a:t>
                    </a:r>
                  </a:p>
                </p:txBody>
              </p:sp>
              <p:cxnSp>
                <p:nvCxnSpPr>
                  <p:cNvPr id="75" name="Straight Connector 74">
                    <a:extLst>
                      <a:ext uri="{FF2B5EF4-FFF2-40B4-BE49-F238E27FC236}">
                        <a16:creationId xmlns:a16="http://schemas.microsoft.com/office/drawing/2014/main" id="{673A9095-2F75-D245-E31E-F31322C93929}"/>
                      </a:ext>
                    </a:extLst>
                  </p:cNvPr>
                  <p:cNvCxnSpPr>
                    <a:cxnSpLocks/>
                  </p:cNvCxnSpPr>
                  <p:nvPr/>
                </p:nvCxnSpPr>
                <p:spPr>
                  <a:xfrm flipV="1">
                    <a:off x="1965825" y="5055787"/>
                    <a:ext cx="0" cy="2608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885173-FB07-79AB-0FC1-BA2E334150D5}"/>
                      </a:ext>
                    </a:extLst>
                  </p:cNvPr>
                  <p:cNvCxnSpPr>
                    <a:cxnSpLocks/>
                  </p:cNvCxnSpPr>
                  <p:nvPr/>
                </p:nvCxnSpPr>
                <p:spPr>
                  <a:xfrm flipV="1">
                    <a:off x="3538406" y="5055787"/>
                    <a:ext cx="0" cy="2608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32" name="Straight Connector 31">
                <a:extLst>
                  <a:ext uri="{FF2B5EF4-FFF2-40B4-BE49-F238E27FC236}">
                    <a16:creationId xmlns:a16="http://schemas.microsoft.com/office/drawing/2014/main" id="{0AD80AD1-30DE-7938-2D01-AF6CC89172F6}"/>
                  </a:ext>
                </a:extLst>
              </p:cNvPr>
              <p:cNvCxnSpPr>
                <a:cxnSpLocks/>
              </p:cNvCxnSpPr>
              <p:nvPr/>
            </p:nvCxnSpPr>
            <p:spPr>
              <a:xfrm flipV="1">
                <a:off x="2752115" y="3262144"/>
                <a:ext cx="0" cy="41524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54D4BF4-60C0-E25F-FC10-A28A62E91914}"/>
                  </a:ext>
                </a:extLst>
              </p:cNvPr>
              <p:cNvGrpSpPr/>
              <p:nvPr/>
            </p:nvGrpSpPr>
            <p:grpSpPr>
              <a:xfrm>
                <a:off x="1609115" y="3562293"/>
                <a:ext cx="2286000" cy="1188720"/>
                <a:chOff x="1351991" y="3562293"/>
                <a:chExt cx="2286000" cy="1188720"/>
              </a:xfrm>
            </p:grpSpPr>
            <p:sp>
              <p:nvSpPr>
                <p:cNvPr id="17" name="object 82">
                  <a:extLst>
                    <a:ext uri="{FF2B5EF4-FFF2-40B4-BE49-F238E27FC236}">
                      <a16:creationId xmlns:a16="http://schemas.microsoft.com/office/drawing/2014/main" id="{F733935B-7856-7C62-3179-BCD2D6D5FBAC}"/>
                    </a:ext>
                  </a:extLst>
                </p:cNvPr>
                <p:cNvSpPr/>
                <p:nvPr/>
              </p:nvSpPr>
              <p:spPr>
                <a:xfrm>
                  <a:off x="1351991" y="3562293"/>
                  <a:ext cx="2286000" cy="1188720"/>
                </a:xfrm>
                <a:custGeom>
                  <a:avLst/>
                  <a:gdLst/>
                  <a:ahLst/>
                  <a:cxnLst/>
                  <a:rect l="l" t="t" r="r" b="b"/>
                  <a:pathLst>
                    <a:path w="2231390" h="520064">
                      <a:moveTo>
                        <a:pt x="2231136" y="519683"/>
                      </a:moveTo>
                      <a:lnTo>
                        <a:pt x="0" y="519683"/>
                      </a:lnTo>
                      <a:lnTo>
                        <a:pt x="0" y="0"/>
                      </a:lnTo>
                      <a:lnTo>
                        <a:pt x="2231136" y="0"/>
                      </a:lnTo>
                      <a:lnTo>
                        <a:pt x="2231136" y="519683"/>
                      </a:lnTo>
                      <a:close/>
                    </a:path>
                  </a:pathLst>
                </a:custGeom>
                <a:solidFill>
                  <a:srgbClr val="111C4D"/>
                </a:solidFill>
              </p:spPr>
              <p:txBody>
                <a:bodyPr wrap="square" lIns="0" tIns="0" rIns="0" bIns="0" rtlCol="0"/>
                <a:lstStyle/>
                <a:p>
                  <a:endParaRPr dirty="0"/>
                </a:p>
              </p:txBody>
            </p:sp>
            <p:sp>
              <p:nvSpPr>
                <p:cNvPr id="18" name="object 44">
                  <a:extLst>
                    <a:ext uri="{FF2B5EF4-FFF2-40B4-BE49-F238E27FC236}">
                      <a16:creationId xmlns:a16="http://schemas.microsoft.com/office/drawing/2014/main" id="{70492784-4A67-E149-C7BC-4FD47546AAE1}"/>
                    </a:ext>
                  </a:extLst>
                </p:cNvPr>
                <p:cNvSpPr txBox="1"/>
                <p:nvPr/>
              </p:nvSpPr>
              <p:spPr>
                <a:xfrm>
                  <a:off x="1439304" y="3958523"/>
                  <a:ext cx="2111375" cy="396261"/>
                </a:xfrm>
                <a:prstGeom prst="rect">
                  <a:avLst/>
                </a:prstGeom>
              </p:spPr>
              <p:txBody>
                <a:bodyPr vert="horz" wrap="square" lIns="0" tIns="13970" rIns="0" bIns="0" rtlCol="0" anchor="ctr" anchorCtr="0">
                  <a:spAutoFit/>
                </a:bodyPr>
                <a:lstStyle/>
                <a:p>
                  <a:pPr algn="ctr">
                    <a:lnSpc>
                      <a:spcPct val="100000"/>
                    </a:lnSpc>
                    <a:spcBef>
                      <a:spcPts val="110"/>
                    </a:spcBef>
                  </a:pPr>
                  <a:r>
                    <a:rPr lang="en-US" sz="1200" b="1" dirty="0">
                      <a:solidFill>
                        <a:srgbClr val="FFFFFF"/>
                      </a:solidFill>
                      <a:latin typeface="Arial"/>
                      <a:cs typeface="Arial"/>
                    </a:rPr>
                    <a:t>Foreign Comparative Testing (FCT)</a:t>
                  </a:r>
                </a:p>
                <a:p>
                  <a:pPr algn="ctr">
                    <a:lnSpc>
                      <a:spcPct val="100000"/>
                    </a:lnSpc>
                    <a:spcBef>
                      <a:spcPts val="110"/>
                    </a:spcBef>
                  </a:pPr>
                  <a:r>
                    <a:rPr lang="en-US" sz="1200" b="1" dirty="0">
                      <a:solidFill>
                        <a:schemeClr val="accent2"/>
                      </a:solidFill>
                      <a:latin typeface="Arial"/>
                      <a:cs typeface="Arial"/>
                    </a:rPr>
                    <a:t>Col. Jeffrey Naff</a:t>
                  </a:r>
                  <a:endParaRPr sz="1200" dirty="0">
                    <a:solidFill>
                      <a:schemeClr val="accent2"/>
                    </a:solidFill>
                    <a:latin typeface="Arial"/>
                    <a:cs typeface="Arial"/>
                  </a:endParaRPr>
                </a:p>
              </p:txBody>
            </p:sp>
          </p:grpSp>
        </p:grpSp>
        <p:grpSp>
          <p:nvGrpSpPr>
            <p:cNvPr id="72" name="Group 71">
              <a:extLst>
                <a:ext uri="{FF2B5EF4-FFF2-40B4-BE49-F238E27FC236}">
                  <a16:creationId xmlns:a16="http://schemas.microsoft.com/office/drawing/2014/main" id="{5AE48ED9-B2B2-81D2-9818-A7DFB679E167}"/>
                </a:ext>
              </a:extLst>
            </p:cNvPr>
            <p:cNvGrpSpPr/>
            <p:nvPr/>
          </p:nvGrpSpPr>
          <p:grpSpPr>
            <a:xfrm>
              <a:off x="4669630" y="1710174"/>
              <a:ext cx="2852741" cy="4420688"/>
              <a:chOff x="4669630" y="1710174"/>
              <a:chExt cx="2852741" cy="4420688"/>
            </a:xfrm>
          </p:grpSpPr>
          <p:grpSp>
            <p:nvGrpSpPr>
              <p:cNvPr id="52" name="Group 51">
                <a:extLst>
                  <a:ext uri="{FF2B5EF4-FFF2-40B4-BE49-F238E27FC236}">
                    <a16:creationId xmlns:a16="http://schemas.microsoft.com/office/drawing/2014/main" id="{BAF0DF75-9249-293C-1D20-8E5A90B24E2B}"/>
                  </a:ext>
                </a:extLst>
              </p:cNvPr>
              <p:cNvGrpSpPr/>
              <p:nvPr/>
            </p:nvGrpSpPr>
            <p:grpSpPr>
              <a:xfrm>
                <a:off x="4669630" y="4690802"/>
                <a:ext cx="2852741" cy="1440060"/>
                <a:chOff x="1325745" y="4690802"/>
                <a:chExt cx="2852741" cy="1440060"/>
              </a:xfrm>
            </p:grpSpPr>
            <p:cxnSp>
              <p:nvCxnSpPr>
                <p:cNvPr id="53" name="Straight Connector 52">
                  <a:extLst>
                    <a:ext uri="{FF2B5EF4-FFF2-40B4-BE49-F238E27FC236}">
                      <a16:creationId xmlns:a16="http://schemas.microsoft.com/office/drawing/2014/main" id="{CA3D592A-BD41-AE74-D557-0A58DE31273A}"/>
                    </a:ext>
                  </a:extLst>
                </p:cNvPr>
                <p:cNvCxnSpPr>
                  <a:cxnSpLocks/>
                </p:cNvCxnSpPr>
                <p:nvPr/>
              </p:nvCxnSpPr>
              <p:spPr>
                <a:xfrm flipH="1" flipV="1">
                  <a:off x="2751299" y="4690802"/>
                  <a:ext cx="1632" cy="3669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4612693-3E19-F762-C097-C34D0C67C71F}"/>
                    </a:ext>
                  </a:extLst>
                </p:cNvPr>
                <p:cNvCxnSpPr>
                  <a:cxnSpLocks/>
                </p:cNvCxnSpPr>
                <p:nvPr/>
              </p:nvCxnSpPr>
              <p:spPr>
                <a:xfrm>
                  <a:off x="1962161" y="5057775"/>
                  <a:ext cx="157990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C02A00D9-AA63-C3FE-E15B-CC1FB0A5EC04}"/>
                    </a:ext>
                  </a:extLst>
                </p:cNvPr>
                <p:cNvGrpSpPr/>
                <p:nvPr/>
              </p:nvGrpSpPr>
              <p:grpSpPr>
                <a:xfrm>
                  <a:off x="1325745" y="5055787"/>
                  <a:ext cx="2852741" cy="1075075"/>
                  <a:chOff x="1325745" y="5055787"/>
                  <a:chExt cx="2852741" cy="1075075"/>
                </a:xfrm>
              </p:grpSpPr>
              <p:sp>
                <p:nvSpPr>
                  <p:cNvPr id="56" name="Rectangle 13">
                    <a:extLst>
                      <a:ext uri="{FF2B5EF4-FFF2-40B4-BE49-F238E27FC236}">
                        <a16:creationId xmlns:a16="http://schemas.microsoft.com/office/drawing/2014/main" id="{4BC14107-729C-EDC8-88DB-9D7E40FDACF7}"/>
                      </a:ext>
                    </a:extLst>
                  </p:cNvPr>
                  <p:cNvSpPr>
                    <a:spLocks noChangeArrowheads="1"/>
                  </p:cNvSpPr>
                  <p:nvPr/>
                </p:nvSpPr>
                <p:spPr bwMode="auto">
                  <a:xfrm>
                    <a:off x="1325745" y="5307902"/>
                    <a:ext cx="1280160" cy="822960"/>
                  </a:xfrm>
                  <a:prstGeom prst="rect">
                    <a:avLst/>
                  </a:prstGeom>
                  <a:solidFill>
                    <a:schemeClr val="bg1">
                      <a:lumMod val="85000"/>
                    </a:schemeClr>
                  </a:solidFill>
                  <a:ln w="12700">
                    <a:solidFill>
                      <a:schemeClr val="tx1"/>
                    </a:solidFill>
                    <a:miter lim="800000"/>
                    <a:headEnd/>
                    <a:tailEnd/>
                  </a:ln>
                </p:spPr>
                <p:txBody>
                  <a:bodyPr wrap="square" tIns="48006" anchor="ctr" anchorCtr="0"/>
                  <a:lstStyle/>
                  <a:p>
                    <a:pPr marL="0" marR="0" lvl="0" indent="0" algn="ctr" defTabSz="987552" eaLnBrk="1" fontAlgn="base" latinLnBrk="0" hangingPunct="1">
                      <a:lnSpc>
                        <a:spcPts val="650"/>
                      </a:lnSpc>
                      <a:spcBef>
                        <a:spcPct val="0"/>
                      </a:spcBef>
                      <a:spcAft>
                        <a:spcPct val="0"/>
                      </a:spcAft>
                      <a:buClrTx/>
                      <a:buSzTx/>
                      <a:buFontTx/>
                      <a:buNone/>
                      <a:tabLst/>
                      <a:defRPr/>
                    </a:pPr>
                    <a:r>
                      <a:rPr lang="en-US" sz="1200" b="1" kern="0" dirty="0">
                        <a:solidFill>
                          <a:srgbClr val="111C4E"/>
                        </a:solidFill>
                        <a:latin typeface="Arial Narrow" panose="020B0606020202030204" pitchFamily="34" charset="0"/>
                        <a:cs typeface="Arial" panose="020B0604020202020204" pitchFamily="34" charset="0"/>
                      </a:rPr>
                      <a:t>Country </a:t>
                    </a:r>
                  </a:p>
                  <a:p>
                    <a:pPr marL="0" marR="0" lvl="0" indent="0" algn="ctr" defTabSz="987552" eaLnBrk="1" fontAlgn="base" latinLnBrk="0" hangingPunct="1">
                      <a:lnSpc>
                        <a:spcPts val="650"/>
                      </a:lnSpc>
                      <a:spcBef>
                        <a:spcPct val="0"/>
                      </a:spcBef>
                      <a:spcAft>
                        <a:spcPct val="0"/>
                      </a:spcAft>
                      <a:buClrTx/>
                      <a:buSzTx/>
                      <a:buFontTx/>
                      <a:buNone/>
                      <a:tabLst/>
                      <a:defRPr/>
                    </a:pPr>
                    <a:endParaRPr lang="en-US" sz="1200" b="1" kern="0" dirty="0">
                      <a:solidFill>
                        <a:srgbClr val="111C4E"/>
                      </a:solidFill>
                      <a:latin typeface="Arial Narrow" panose="020B0606020202030204" pitchFamily="34" charset="0"/>
                      <a:cs typeface="Arial" panose="020B0604020202020204" pitchFamily="34" charset="0"/>
                    </a:endParaRPr>
                  </a:p>
                  <a:p>
                    <a:pPr marL="0" marR="0" lvl="0" indent="0" algn="ctr" defTabSz="987552" eaLnBrk="1" fontAlgn="base" latinLnBrk="0" hangingPunct="1">
                      <a:lnSpc>
                        <a:spcPts val="65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11C4E"/>
                        </a:solidFill>
                        <a:effectLst/>
                        <a:uLnTx/>
                        <a:uFillTx/>
                        <a:latin typeface="Arial Narrow" panose="020B0606020202030204" pitchFamily="34" charset="0"/>
                        <a:cs typeface="Arial" panose="020B0604020202020204" pitchFamily="34" charset="0"/>
                      </a:rPr>
                      <a:t>Engagement</a:t>
                    </a:r>
                  </a:p>
                </p:txBody>
              </p:sp>
              <p:sp>
                <p:nvSpPr>
                  <p:cNvPr id="57" name="Rectangle 13">
                    <a:extLst>
                      <a:ext uri="{FF2B5EF4-FFF2-40B4-BE49-F238E27FC236}">
                        <a16:creationId xmlns:a16="http://schemas.microsoft.com/office/drawing/2014/main" id="{0B99B871-03F5-94F8-8948-60208A662DA1}"/>
                      </a:ext>
                    </a:extLst>
                  </p:cNvPr>
                  <p:cNvSpPr>
                    <a:spLocks noChangeArrowheads="1"/>
                  </p:cNvSpPr>
                  <p:nvPr/>
                </p:nvSpPr>
                <p:spPr bwMode="auto">
                  <a:xfrm>
                    <a:off x="2898326" y="5307902"/>
                    <a:ext cx="1280160" cy="822960"/>
                  </a:xfrm>
                  <a:prstGeom prst="rect">
                    <a:avLst/>
                  </a:prstGeom>
                  <a:solidFill>
                    <a:schemeClr val="bg1">
                      <a:lumMod val="85000"/>
                    </a:schemeClr>
                  </a:solidFill>
                  <a:ln w="12700">
                    <a:solidFill>
                      <a:schemeClr val="tx1"/>
                    </a:solidFill>
                    <a:miter lim="800000"/>
                    <a:headEnd/>
                    <a:tailEnd/>
                  </a:ln>
                </p:spPr>
                <p:txBody>
                  <a:bodyPr wrap="square" tIns="48006" anchor="ctr" anchorCtr="0"/>
                  <a:lstStyle/>
                  <a:p>
                    <a:pPr marL="0" marR="0" lvl="0" indent="0" algn="ctr" defTabSz="987552" eaLnBrk="1" fontAlgn="base" latinLnBrk="0" hangingPunct="1">
                      <a:lnSpc>
                        <a:spcPts val="650"/>
                      </a:lnSpc>
                      <a:spcBef>
                        <a:spcPct val="0"/>
                      </a:spcBef>
                      <a:spcAft>
                        <a:spcPct val="0"/>
                      </a:spcAft>
                      <a:buClrTx/>
                      <a:buSzTx/>
                      <a:buFontTx/>
                      <a:buNone/>
                      <a:tabLst/>
                      <a:defRPr/>
                    </a:pPr>
                    <a:r>
                      <a:rPr lang="en-US" sz="1200" b="1" kern="0" dirty="0">
                        <a:solidFill>
                          <a:srgbClr val="111C4E"/>
                        </a:solidFill>
                        <a:latin typeface="Arial Narrow" panose="020B0606020202030204" pitchFamily="34" charset="0"/>
                        <a:cs typeface="Arial" panose="020B0604020202020204" pitchFamily="34" charset="0"/>
                      </a:rPr>
                      <a:t>Plans and</a:t>
                    </a:r>
                  </a:p>
                  <a:p>
                    <a:pPr marL="0" marR="0" lvl="0" indent="0" algn="ctr" defTabSz="987552" eaLnBrk="1" fontAlgn="base" latinLnBrk="0" hangingPunct="1">
                      <a:lnSpc>
                        <a:spcPts val="650"/>
                      </a:lnSpc>
                      <a:spcBef>
                        <a:spcPct val="0"/>
                      </a:spcBef>
                      <a:spcAft>
                        <a:spcPct val="0"/>
                      </a:spcAft>
                      <a:buClrTx/>
                      <a:buSzTx/>
                      <a:buFontTx/>
                      <a:buNone/>
                      <a:tabLst/>
                      <a:defRPr/>
                    </a:pPr>
                    <a:endParaRPr lang="en-US" sz="1200" b="1" kern="0" dirty="0">
                      <a:solidFill>
                        <a:srgbClr val="111C4E"/>
                      </a:solidFill>
                      <a:latin typeface="Arial Narrow" panose="020B0606020202030204" pitchFamily="34" charset="0"/>
                      <a:cs typeface="Arial" panose="020B0604020202020204" pitchFamily="34" charset="0"/>
                    </a:endParaRPr>
                  </a:p>
                  <a:p>
                    <a:pPr marL="0" marR="0" lvl="0" indent="0" algn="ctr" defTabSz="987552" eaLnBrk="1" fontAlgn="base" latinLnBrk="0" hangingPunct="1">
                      <a:lnSpc>
                        <a:spcPts val="65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111C4E"/>
                        </a:solidFill>
                        <a:effectLst/>
                        <a:uLnTx/>
                        <a:uFillTx/>
                        <a:latin typeface="Arial Narrow" panose="020B0606020202030204" pitchFamily="34" charset="0"/>
                        <a:cs typeface="Arial" panose="020B0604020202020204" pitchFamily="34" charset="0"/>
                      </a:rPr>
                      <a:t>Programs</a:t>
                    </a:r>
                  </a:p>
                </p:txBody>
              </p:sp>
              <p:cxnSp>
                <p:nvCxnSpPr>
                  <p:cNvPr id="58" name="Straight Connector 57">
                    <a:extLst>
                      <a:ext uri="{FF2B5EF4-FFF2-40B4-BE49-F238E27FC236}">
                        <a16:creationId xmlns:a16="http://schemas.microsoft.com/office/drawing/2014/main" id="{68388268-021C-8607-B0D7-BFC1771ACB8B}"/>
                      </a:ext>
                    </a:extLst>
                  </p:cNvPr>
                  <p:cNvCxnSpPr>
                    <a:cxnSpLocks/>
                  </p:cNvCxnSpPr>
                  <p:nvPr/>
                </p:nvCxnSpPr>
                <p:spPr>
                  <a:xfrm flipV="1">
                    <a:off x="1965825" y="5055787"/>
                    <a:ext cx="0" cy="2608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0BE4B51-5D41-3E48-AD33-0A4A21A4B02C}"/>
                      </a:ext>
                    </a:extLst>
                  </p:cNvPr>
                  <p:cNvCxnSpPr>
                    <a:cxnSpLocks/>
                  </p:cNvCxnSpPr>
                  <p:nvPr/>
                </p:nvCxnSpPr>
                <p:spPr>
                  <a:xfrm flipV="1">
                    <a:off x="3538406" y="5055787"/>
                    <a:ext cx="0" cy="2608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5" name="Straight Connector 4">
                <a:extLst>
                  <a:ext uri="{FF2B5EF4-FFF2-40B4-BE49-F238E27FC236}">
                    <a16:creationId xmlns:a16="http://schemas.microsoft.com/office/drawing/2014/main" id="{E350CB52-9324-6D59-F734-4BE6B106067E}"/>
                  </a:ext>
                </a:extLst>
              </p:cNvPr>
              <p:cNvCxnSpPr>
                <a:cxnSpLocks/>
              </p:cNvCxnSpPr>
              <p:nvPr/>
            </p:nvCxnSpPr>
            <p:spPr>
              <a:xfrm flipV="1">
                <a:off x="6096000" y="2854414"/>
                <a:ext cx="0" cy="707879"/>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6BEF32F-ED63-E0A6-59C4-1ED14C510ADA}"/>
                  </a:ext>
                </a:extLst>
              </p:cNvPr>
              <p:cNvGrpSpPr/>
              <p:nvPr/>
            </p:nvGrpSpPr>
            <p:grpSpPr>
              <a:xfrm>
                <a:off x="4953000" y="3562293"/>
                <a:ext cx="2286000" cy="1188720"/>
                <a:chOff x="4745502" y="3560540"/>
                <a:chExt cx="2286000" cy="1188720"/>
              </a:xfrm>
            </p:grpSpPr>
            <p:sp>
              <p:nvSpPr>
                <p:cNvPr id="21" name="object 82">
                  <a:extLst>
                    <a:ext uri="{FF2B5EF4-FFF2-40B4-BE49-F238E27FC236}">
                      <a16:creationId xmlns:a16="http://schemas.microsoft.com/office/drawing/2014/main" id="{7CEA3AD5-EAF7-65B9-1024-1B3B7EB3132E}"/>
                    </a:ext>
                  </a:extLst>
                </p:cNvPr>
                <p:cNvSpPr/>
                <p:nvPr/>
              </p:nvSpPr>
              <p:spPr>
                <a:xfrm>
                  <a:off x="4745502" y="3560540"/>
                  <a:ext cx="2286000" cy="1188720"/>
                </a:xfrm>
                <a:custGeom>
                  <a:avLst/>
                  <a:gdLst/>
                  <a:ahLst/>
                  <a:cxnLst/>
                  <a:rect l="l" t="t" r="r" b="b"/>
                  <a:pathLst>
                    <a:path w="2231390" h="520064">
                      <a:moveTo>
                        <a:pt x="2231136" y="519683"/>
                      </a:moveTo>
                      <a:lnTo>
                        <a:pt x="0" y="519683"/>
                      </a:lnTo>
                      <a:lnTo>
                        <a:pt x="0" y="0"/>
                      </a:lnTo>
                      <a:lnTo>
                        <a:pt x="2231136" y="0"/>
                      </a:lnTo>
                      <a:lnTo>
                        <a:pt x="2231136" y="519683"/>
                      </a:lnTo>
                      <a:close/>
                    </a:path>
                  </a:pathLst>
                </a:custGeom>
                <a:solidFill>
                  <a:srgbClr val="111C4D"/>
                </a:solidFill>
              </p:spPr>
              <p:txBody>
                <a:bodyPr wrap="square" lIns="0" tIns="0" rIns="0" bIns="0" rtlCol="0"/>
                <a:lstStyle/>
                <a:p>
                  <a:endParaRPr dirty="0"/>
                </a:p>
              </p:txBody>
            </p:sp>
            <p:sp>
              <p:nvSpPr>
                <p:cNvPr id="22" name="object 84">
                  <a:extLst>
                    <a:ext uri="{FF2B5EF4-FFF2-40B4-BE49-F238E27FC236}">
                      <a16:creationId xmlns:a16="http://schemas.microsoft.com/office/drawing/2014/main" id="{834DB006-4442-2E99-CCDF-9116492CB0F9}"/>
                    </a:ext>
                  </a:extLst>
                </p:cNvPr>
                <p:cNvSpPr txBox="1"/>
                <p:nvPr/>
              </p:nvSpPr>
              <p:spPr>
                <a:xfrm>
                  <a:off x="4884885" y="3864436"/>
                  <a:ext cx="2007235" cy="580928"/>
                </a:xfrm>
                <a:prstGeom prst="rect">
                  <a:avLst/>
                </a:prstGeom>
              </p:spPr>
              <p:txBody>
                <a:bodyPr vert="horz" wrap="square" lIns="0" tIns="13970" rIns="0" bIns="0" rtlCol="0" anchor="ctr" anchorCtr="0">
                  <a:spAutoFit/>
                </a:bodyPr>
                <a:lstStyle/>
                <a:p>
                  <a:pPr algn="ctr">
                    <a:spcBef>
                      <a:spcPts val="110"/>
                    </a:spcBef>
                  </a:pPr>
                  <a:r>
                    <a:rPr lang="en-US" sz="1200" b="1" dirty="0">
                      <a:solidFill>
                        <a:srgbClr val="FFFFFF"/>
                      </a:solidFill>
                      <a:latin typeface="Arial"/>
                      <a:cs typeface="Arial"/>
                    </a:rPr>
                    <a:t>International Collaboration &amp; Experimentation (ICE)</a:t>
                  </a:r>
                </a:p>
                <a:p>
                  <a:pPr algn="ctr">
                    <a:spcBef>
                      <a:spcPts val="110"/>
                    </a:spcBef>
                  </a:pPr>
                  <a:r>
                    <a:rPr lang="en-US" sz="1200" b="1" dirty="0">
                      <a:solidFill>
                        <a:schemeClr val="accent2"/>
                      </a:solidFill>
                      <a:latin typeface="Arial"/>
                      <a:cs typeface="Arial"/>
                    </a:rPr>
                    <a:t>Mark Morgan </a:t>
                  </a:r>
                </a:p>
              </p:txBody>
            </p:sp>
          </p:grpSp>
          <p:grpSp>
            <p:nvGrpSpPr>
              <p:cNvPr id="38" name="Group 37">
                <a:extLst>
                  <a:ext uri="{FF2B5EF4-FFF2-40B4-BE49-F238E27FC236}">
                    <a16:creationId xmlns:a16="http://schemas.microsoft.com/office/drawing/2014/main" id="{5F10DE6E-BA5D-0A32-2A0B-381A9A60F5FC}"/>
                  </a:ext>
                </a:extLst>
              </p:cNvPr>
              <p:cNvGrpSpPr/>
              <p:nvPr/>
            </p:nvGrpSpPr>
            <p:grpSpPr>
              <a:xfrm>
                <a:off x="4980305" y="1710174"/>
                <a:ext cx="2231390" cy="1180847"/>
                <a:chOff x="4771629" y="1710174"/>
                <a:chExt cx="2231390" cy="1180847"/>
              </a:xfrm>
            </p:grpSpPr>
            <p:sp>
              <p:nvSpPr>
                <p:cNvPr id="15" name="object 82">
                  <a:extLst>
                    <a:ext uri="{FF2B5EF4-FFF2-40B4-BE49-F238E27FC236}">
                      <a16:creationId xmlns:a16="http://schemas.microsoft.com/office/drawing/2014/main" id="{45BC5046-6D47-B30C-B02A-5DE7C047BA6C}"/>
                    </a:ext>
                  </a:extLst>
                </p:cNvPr>
                <p:cNvSpPr/>
                <p:nvPr/>
              </p:nvSpPr>
              <p:spPr>
                <a:xfrm>
                  <a:off x="4771629" y="1710174"/>
                  <a:ext cx="2231390" cy="1180847"/>
                </a:xfrm>
                <a:custGeom>
                  <a:avLst/>
                  <a:gdLst/>
                  <a:ahLst/>
                  <a:cxnLst/>
                  <a:rect l="l" t="t" r="r" b="b"/>
                  <a:pathLst>
                    <a:path w="2231390" h="520064">
                      <a:moveTo>
                        <a:pt x="2231136" y="519683"/>
                      </a:moveTo>
                      <a:lnTo>
                        <a:pt x="0" y="519683"/>
                      </a:lnTo>
                      <a:lnTo>
                        <a:pt x="0" y="0"/>
                      </a:lnTo>
                      <a:lnTo>
                        <a:pt x="2231136" y="0"/>
                      </a:lnTo>
                      <a:lnTo>
                        <a:pt x="2231136" y="519683"/>
                      </a:lnTo>
                      <a:close/>
                    </a:path>
                  </a:pathLst>
                </a:custGeom>
                <a:solidFill>
                  <a:srgbClr val="111C4D"/>
                </a:solidFill>
              </p:spPr>
              <p:txBody>
                <a:bodyPr wrap="square" lIns="0" tIns="0" rIns="0" bIns="0" rtlCol="0"/>
                <a:lstStyle/>
                <a:p>
                  <a:endParaRPr dirty="0"/>
                </a:p>
              </p:txBody>
            </p:sp>
            <p:sp>
              <p:nvSpPr>
                <p:cNvPr id="16" name="object 84">
                  <a:extLst>
                    <a:ext uri="{FF2B5EF4-FFF2-40B4-BE49-F238E27FC236}">
                      <a16:creationId xmlns:a16="http://schemas.microsoft.com/office/drawing/2014/main" id="{22E38C21-D989-BE88-DE9A-6002E68B02ED}"/>
                    </a:ext>
                  </a:extLst>
                </p:cNvPr>
                <p:cNvSpPr txBox="1"/>
                <p:nvPr/>
              </p:nvSpPr>
              <p:spPr>
                <a:xfrm>
                  <a:off x="4883707" y="2016545"/>
                  <a:ext cx="2007235" cy="568105"/>
                </a:xfrm>
                <a:prstGeom prst="rect">
                  <a:avLst/>
                </a:prstGeom>
              </p:spPr>
              <p:txBody>
                <a:bodyPr vert="horz" wrap="square" lIns="0" tIns="13970" rIns="0" bIns="0" rtlCol="0" anchor="ctr" anchorCtr="0">
                  <a:spAutoFit/>
                </a:bodyPr>
                <a:lstStyle/>
                <a:p>
                  <a:pPr algn="ctr">
                    <a:spcBef>
                      <a:spcPts val="110"/>
                    </a:spcBef>
                  </a:pPr>
                  <a:r>
                    <a:rPr lang="en-US" sz="1200" b="1" dirty="0">
                      <a:solidFill>
                        <a:srgbClr val="FFFFFF"/>
                      </a:solidFill>
                      <a:latin typeface="Arial"/>
                      <a:cs typeface="Arial"/>
                    </a:rPr>
                    <a:t>International Prototypes and Experiments (IP&amp;E)</a:t>
                  </a:r>
                  <a:br>
                    <a:rPr lang="en-US" sz="1200" b="1" dirty="0">
                      <a:solidFill>
                        <a:srgbClr val="FFFFFF"/>
                      </a:solidFill>
                      <a:latin typeface="Arial"/>
                      <a:cs typeface="Arial"/>
                    </a:rPr>
                  </a:br>
                  <a:r>
                    <a:rPr lang="en-US" sz="1200" b="1" dirty="0">
                      <a:solidFill>
                        <a:schemeClr val="accent2"/>
                      </a:solidFill>
                      <a:latin typeface="Arial"/>
                      <a:cs typeface="Arial"/>
                    </a:rPr>
                    <a:t>Gerry Tighe - Director</a:t>
                  </a:r>
                </a:p>
              </p:txBody>
            </p:sp>
          </p:grpSp>
        </p:grpSp>
      </p:grpSp>
    </p:spTree>
    <p:extLst>
      <p:ext uri="{BB962C8B-B14F-4D97-AF65-F5344CB8AC3E}">
        <p14:creationId xmlns:p14="http://schemas.microsoft.com/office/powerpoint/2010/main" val="141121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089826-1749-B47E-F1A1-52EFE4F79BCD}"/>
              </a:ext>
            </a:extLst>
          </p:cNvPr>
          <p:cNvSpPr>
            <a:spLocks noGrp="1"/>
          </p:cNvSpPr>
          <p:nvPr>
            <p:ph type="sldNum" sz="quarter" idx="12"/>
          </p:nvPr>
        </p:nvSpPr>
        <p:spPr/>
        <p:txBody>
          <a:bodyPr/>
          <a:lstStyle/>
          <a:p>
            <a:fld id="{A95DF160-2252-4507-9087-606C83CDB7D9}" type="slidenum">
              <a:rPr lang="en-US" smtClean="0"/>
              <a:pPr/>
              <a:t>5</a:t>
            </a:fld>
            <a:endParaRPr lang="en-US" dirty="0"/>
          </a:p>
        </p:txBody>
      </p:sp>
      <p:sp>
        <p:nvSpPr>
          <p:cNvPr id="3" name="Content Placeholder 2">
            <a:extLst>
              <a:ext uri="{FF2B5EF4-FFF2-40B4-BE49-F238E27FC236}">
                <a16:creationId xmlns:a16="http://schemas.microsoft.com/office/drawing/2014/main" id="{5BDC37D6-2797-011D-D81C-15AFBC25469A}"/>
              </a:ext>
            </a:extLst>
          </p:cNvPr>
          <p:cNvSpPr>
            <a:spLocks noGrp="1"/>
          </p:cNvSpPr>
          <p:nvPr>
            <p:ph idx="1"/>
          </p:nvPr>
        </p:nvSpPr>
        <p:spPr>
          <a:xfrm>
            <a:off x="278780" y="1577787"/>
            <a:ext cx="11641874" cy="4703483"/>
          </a:xfrm>
        </p:spPr>
        <p:txBody>
          <a:bodyPr>
            <a:normAutofit lnSpcReduction="10000"/>
          </a:bodyPr>
          <a:lstStyle/>
          <a:p>
            <a:pPr marL="0" indent="0">
              <a:buNone/>
            </a:pPr>
            <a:r>
              <a:rPr lang="en-US" b="1" dirty="0"/>
              <a:t>OUSD(R&amp;E) Lead for International Experimentation.  </a:t>
            </a:r>
          </a:p>
          <a:p>
            <a:r>
              <a:rPr lang="en-US" sz="2000" dirty="0">
                <a:latin typeface="Arial"/>
                <a:cs typeface="Arial"/>
              </a:rPr>
              <a:t>Leads engagement with Partner Nations on experimentation of critical technologies and systems.</a:t>
            </a:r>
          </a:p>
          <a:p>
            <a:r>
              <a:rPr lang="en-US" sz="2000" dirty="0">
                <a:latin typeface="Arial"/>
                <a:cs typeface="Arial"/>
              </a:rPr>
              <a:t>Identifies venues and events to conduct International Collaboration and Experimentation.</a:t>
            </a:r>
          </a:p>
          <a:p>
            <a:r>
              <a:rPr lang="en-US" sz="2000" dirty="0">
                <a:latin typeface="Arial"/>
                <a:cs typeface="Arial"/>
              </a:rPr>
              <a:t>Provides oversight of the Foreign Comparative Test Program.</a:t>
            </a:r>
          </a:p>
          <a:p>
            <a:pPr marL="0" indent="0">
              <a:spcBef>
                <a:spcPts val="105"/>
              </a:spcBef>
              <a:buNone/>
            </a:pPr>
            <a:endParaRPr lang="en-US" sz="2000" b="1" spc="-5" dirty="0">
              <a:solidFill>
                <a:srgbClr val="001F5F"/>
              </a:solidFill>
              <a:latin typeface="Arial"/>
              <a:cs typeface="Arial"/>
            </a:endParaRPr>
          </a:p>
          <a:p>
            <a:pPr marL="0" indent="0">
              <a:spcBef>
                <a:spcPts val="105"/>
              </a:spcBef>
              <a:buNone/>
            </a:pPr>
            <a:r>
              <a:rPr lang="en-US" sz="3000" b="1" spc="-5" dirty="0">
                <a:solidFill>
                  <a:srgbClr val="001F5F"/>
                </a:solidFill>
                <a:latin typeface="Arial"/>
                <a:cs typeface="Arial"/>
              </a:rPr>
              <a:t>Strategic</a:t>
            </a:r>
            <a:r>
              <a:rPr lang="en-US" sz="3000" b="1" spc="-70" dirty="0">
                <a:solidFill>
                  <a:srgbClr val="001F5F"/>
                </a:solidFill>
                <a:latin typeface="Arial"/>
                <a:cs typeface="Arial"/>
              </a:rPr>
              <a:t> </a:t>
            </a:r>
            <a:r>
              <a:rPr lang="en-US" sz="3000" b="1" spc="-5" dirty="0">
                <a:solidFill>
                  <a:srgbClr val="001F5F"/>
                </a:solidFill>
                <a:latin typeface="Arial"/>
                <a:cs typeface="Arial"/>
              </a:rPr>
              <a:t>Construct</a:t>
            </a:r>
            <a:endParaRPr lang="en-US" sz="3000" dirty="0">
              <a:latin typeface="Arial"/>
              <a:cs typeface="Arial"/>
            </a:endParaRPr>
          </a:p>
          <a:p>
            <a:pPr marR="585470">
              <a:lnSpc>
                <a:spcPct val="100000"/>
              </a:lnSpc>
              <a:tabLst>
                <a:tab pos="300355" algn="l"/>
                <a:tab pos="300990" algn="l"/>
              </a:tabLst>
            </a:pPr>
            <a:r>
              <a:rPr lang="en-US" sz="2000" dirty="0">
                <a:latin typeface="Arial"/>
                <a:cs typeface="Arial"/>
              </a:rPr>
              <a:t>Cooperative, structured US and Partner-Nation R&amp;D maximizes modernization, increases interoperability, and reduces vulnerabilities.</a:t>
            </a:r>
          </a:p>
          <a:p>
            <a:pPr marR="585470">
              <a:lnSpc>
                <a:spcPct val="100000"/>
              </a:lnSpc>
              <a:tabLst>
                <a:tab pos="300355" algn="l"/>
                <a:tab pos="300990" algn="l"/>
              </a:tabLst>
            </a:pPr>
            <a:r>
              <a:rPr lang="en-US" sz="2000" dirty="0">
                <a:latin typeface="Arial"/>
                <a:cs typeface="Arial"/>
              </a:rPr>
              <a:t>Allies and Partner Nations are committing R&amp;D resources to modernize their military capabilities in similar priority areas.</a:t>
            </a:r>
          </a:p>
          <a:p>
            <a:pPr marR="585470">
              <a:lnSpc>
                <a:spcPct val="100000"/>
              </a:lnSpc>
              <a:tabLst>
                <a:tab pos="300355" algn="l"/>
                <a:tab pos="300990" algn="l"/>
              </a:tabLst>
            </a:pPr>
            <a:r>
              <a:rPr lang="en-US" sz="2000" dirty="0">
                <a:latin typeface="Arial"/>
                <a:cs typeface="Arial"/>
              </a:rPr>
              <a:t>Early Collaboration and Experimentation provides an opportunity to identify interoperability improvements before fielding.</a:t>
            </a:r>
          </a:p>
          <a:p>
            <a:pPr marL="111125" marR="585470" indent="0">
              <a:spcBef>
                <a:spcPts val="605"/>
              </a:spcBef>
              <a:buNone/>
              <a:tabLst>
                <a:tab pos="300355" algn="l"/>
                <a:tab pos="300990" algn="l"/>
              </a:tabLst>
            </a:pPr>
            <a:r>
              <a:rPr lang="en-US" sz="2200" spc="-5" dirty="0">
                <a:latin typeface="Arial"/>
                <a:cs typeface="Arial"/>
              </a:rPr>
              <a:t> </a:t>
            </a:r>
          </a:p>
          <a:p>
            <a:pPr marL="300038" marR="585470" indent="-188913">
              <a:spcBef>
                <a:spcPts val="605"/>
              </a:spcBef>
              <a:buFont typeface="Arial" panose="020B0604020202020204" pitchFamily="34" charset="0"/>
              <a:buChar char="•"/>
              <a:tabLst>
                <a:tab pos="300355" algn="l"/>
                <a:tab pos="300990" algn="l"/>
              </a:tabLst>
            </a:pPr>
            <a:endParaRPr lang="en-US" sz="2000" spc="-5" dirty="0">
              <a:latin typeface="Arial"/>
              <a:cs typeface="Arial"/>
            </a:endParaRPr>
          </a:p>
          <a:p>
            <a:endParaRPr lang="en-US" spc="-5" dirty="0">
              <a:latin typeface="Arial"/>
              <a:cs typeface="Arial"/>
            </a:endParaRPr>
          </a:p>
          <a:p>
            <a:endParaRPr lang="en-US" dirty="0"/>
          </a:p>
        </p:txBody>
      </p:sp>
      <p:sp>
        <p:nvSpPr>
          <p:cNvPr id="4" name="Title 3">
            <a:extLst>
              <a:ext uri="{FF2B5EF4-FFF2-40B4-BE49-F238E27FC236}">
                <a16:creationId xmlns:a16="http://schemas.microsoft.com/office/drawing/2014/main" id="{F94E19F5-4938-E3DD-3F1F-C9CC37C7D030}"/>
              </a:ext>
            </a:extLst>
          </p:cNvPr>
          <p:cNvSpPr>
            <a:spLocks noGrp="1"/>
          </p:cNvSpPr>
          <p:nvPr>
            <p:ph type="title"/>
          </p:nvPr>
        </p:nvSpPr>
        <p:spPr/>
        <p:txBody>
          <a:bodyPr>
            <a:normAutofit/>
          </a:bodyPr>
          <a:lstStyle/>
          <a:p>
            <a:r>
              <a:rPr lang="en-US" sz="4000" dirty="0"/>
              <a:t>International Prototypes and Experiments (IP&amp;E)</a:t>
            </a:r>
          </a:p>
        </p:txBody>
      </p:sp>
    </p:spTree>
    <p:extLst>
      <p:ext uri="{BB962C8B-B14F-4D97-AF65-F5344CB8AC3E}">
        <p14:creationId xmlns:p14="http://schemas.microsoft.com/office/powerpoint/2010/main" val="184132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3852B8-6A15-1FB3-871E-A387236B49F0}"/>
              </a:ext>
            </a:extLst>
          </p:cNvPr>
          <p:cNvSpPr>
            <a:spLocks noGrp="1"/>
          </p:cNvSpPr>
          <p:nvPr>
            <p:ph type="sldNum" sz="quarter" idx="12"/>
          </p:nvPr>
        </p:nvSpPr>
        <p:spPr/>
        <p:txBody>
          <a:bodyPr/>
          <a:lstStyle/>
          <a:p>
            <a:fld id="{A95DF160-2252-4507-9087-606C83CDB7D9}" type="slidenum">
              <a:rPr lang="en-US" smtClean="0"/>
              <a:pPr/>
              <a:t>6</a:t>
            </a:fld>
            <a:endParaRPr lang="en-US" dirty="0"/>
          </a:p>
        </p:txBody>
      </p:sp>
      <p:sp>
        <p:nvSpPr>
          <p:cNvPr id="3" name="Content Placeholder 2">
            <a:extLst>
              <a:ext uri="{FF2B5EF4-FFF2-40B4-BE49-F238E27FC236}">
                <a16:creationId xmlns:a16="http://schemas.microsoft.com/office/drawing/2014/main" id="{FB52277F-AE48-348F-F1C9-2EA1ECB8AD08}"/>
              </a:ext>
            </a:extLst>
          </p:cNvPr>
          <p:cNvSpPr>
            <a:spLocks noGrp="1"/>
          </p:cNvSpPr>
          <p:nvPr>
            <p:ph idx="1"/>
          </p:nvPr>
        </p:nvSpPr>
        <p:spPr>
          <a:xfrm>
            <a:off x="336884" y="1523357"/>
            <a:ext cx="11733195" cy="4915088"/>
          </a:xfrm>
        </p:spPr>
        <p:txBody>
          <a:bodyPr vert="horz" lIns="91440" tIns="45720" rIns="91440" bIns="45720" rtlCol="0" anchor="t">
            <a:noAutofit/>
          </a:bodyPr>
          <a:lstStyle/>
          <a:p>
            <a:r>
              <a:rPr lang="en-US" sz="2200" dirty="0">
                <a:effectLst/>
                <a:latin typeface="Arial"/>
                <a:ea typeface="Calibri" panose="020F0502020204030204" pitchFamily="34" charset="0"/>
                <a:cs typeface="Arial"/>
              </a:rPr>
              <a:t>10 USC 2350a(g) Directs the Secretary of Defense to conduct testing of foreign technology “to </a:t>
            </a:r>
            <a:r>
              <a:rPr lang="en-US" sz="2200" b="1" i="1" dirty="0">
                <a:effectLst/>
                <a:latin typeface="Arial"/>
                <a:ea typeface="Calibri" panose="020F0502020204030204" pitchFamily="34" charset="0"/>
                <a:cs typeface="Arial"/>
              </a:rPr>
              <a:t>satisfy United States military requirements </a:t>
            </a:r>
            <a:r>
              <a:rPr lang="en-US" sz="2200" dirty="0">
                <a:effectLst/>
                <a:latin typeface="Arial"/>
                <a:ea typeface="Calibri" panose="020F0502020204030204" pitchFamily="34" charset="0"/>
                <a:cs typeface="Arial"/>
              </a:rPr>
              <a:t>or to </a:t>
            </a:r>
            <a:r>
              <a:rPr lang="en-US" sz="2200" b="1" i="1" dirty="0">
                <a:effectLst/>
                <a:latin typeface="Arial"/>
                <a:ea typeface="Calibri" panose="020F0502020204030204" pitchFamily="34" charset="0"/>
                <a:cs typeface="Arial"/>
              </a:rPr>
              <a:t>correct operational deficiencies.”</a:t>
            </a:r>
          </a:p>
          <a:p>
            <a:pPr lvl="1"/>
            <a:r>
              <a:rPr lang="en-US" sz="1800" dirty="0">
                <a:effectLst/>
                <a:latin typeface="Arial"/>
                <a:ea typeface="Calibri" panose="020F0502020204030204" pitchFamily="34" charset="0"/>
                <a:cs typeface="Arial"/>
              </a:rPr>
              <a:t>SECDEF delegated the 2350a(g) role to OUSD(R&amp;E).</a:t>
            </a:r>
          </a:p>
          <a:p>
            <a:pPr lvl="1"/>
            <a:r>
              <a:rPr lang="en-US" sz="1800" dirty="0">
                <a:latin typeface="Arial"/>
                <a:ea typeface="Calibri" panose="020F0502020204030204" pitchFamily="34" charset="0"/>
                <a:cs typeface="Arial"/>
              </a:rPr>
              <a:t>International Prototyping and Experimentation (IP&amp;E) provides oversight to the FCT program.</a:t>
            </a:r>
          </a:p>
          <a:p>
            <a:pPr marL="457200" lvl="1" indent="0">
              <a:buNone/>
            </a:pPr>
            <a:endParaRPr lang="en-US" sz="2000" dirty="0">
              <a:effectLst/>
              <a:ea typeface="Calibri" panose="020F0502020204030204" pitchFamily="34" charset="0"/>
            </a:endParaRPr>
          </a:p>
          <a:p>
            <a:r>
              <a:rPr lang="en-US" sz="2200" b="1" dirty="0">
                <a:latin typeface="Arial"/>
                <a:cs typeface="Arial"/>
              </a:rPr>
              <a:t>FCT Mission: </a:t>
            </a:r>
            <a:r>
              <a:rPr lang="en-US" sz="2200" dirty="0">
                <a:latin typeface="Arial"/>
                <a:cs typeface="Arial"/>
              </a:rPr>
              <a:t> Find, </a:t>
            </a:r>
            <a:r>
              <a:rPr lang="en-US" sz="2200" spc="-10" dirty="0">
                <a:latin typeface="Arial"/>
                <a:cs typeface="Arial"/>
              </a:rPr>
              <a:t>Assess, </a:t>
            </a:r>
            <a:r>
              <a:rPr lang="en-US" sz="2200" dirty="0">
                <a:latin typeface="Arial"/>
                <a:cs typeface="Arial"/>
              </a:rPr>
              <a:t>&amp; Field </a:t>
            </a:r>
            <a:r>
              <a:rPr lang="en-US" sz="2200" spc="-10" dirty="0">
                <a:latin typeface="Arial"/>
                <a:cs typeface="Arial"/>
              </a:rPr>
              <a:t>World-Class </a:t>
            </a:r>
            <a:r>
              <a:rPr lang="en-US" sz="2200" spc="-15" dirty="0">
                <a:latin typeface="Arial"/>
                <a:cs typeface="Arial"/>
              </a:rPr>
              <a:t>Technologies to </a:t>
            </a:r>
            <a:r>
              <a:rPr lang="en-US" sz="2200" spc="-10" dirty="0">
                <a:latin typeface="Arial"/>
                <a:cs typeface="Arial"/>
              </a:rPr>
              <a:t>Enhance </a:t>
            </a:r>
            <a:r>
              <a:rPr lang="en-US" sz="2200" spc="-5" dirty="0">
                <a:latin typeface="Arial"/>
                <a:cs typeface="Arial"/>
              </a:rPr>
              <a:t>Military Capabilities </a:t>
            </a:r>
            <a:r>
              <a:rPr lang="en-US" sz="2200" dirty="0">
                <a:latin typeface="Arial"/>
                <a:cs typeface="Arial"/>
              </a:rPr>
              <a:t>and </a:t>
            </a:r>
            <a:r>
              <a:rPr lang="en-US" sz="2200" spc="-5" dirty="0">
                <a:latin typeface="Arial"/>
                <a:cs typeface="Arial"/>
              </a:rPr>
              <a:t>Provide </a:t>
            </a:r>
            <a:r>
              <a:rPr lang="en-US" sz="2200" spc="-20" dirty="0">
                <a:latin typeface="Arial"/>
                <a:cs typeface="Arial"/>
              </a:rPr>
              <a:t>Long-Term</a:t>
            </a:r>
            <a:r>
              <a:rPr lang="en-US" sz="2200" spc="-220" dirty="0">
                <a:latin typeface="Arial"/>
                <a:cs typeface="Arial"/>
              </a:rPr>
              <a:t> </a:t>
            </a:r>
            <a:r>
              <a:rPr lang="en-US" sz="2200" spc="-35" dirty="0">
                <a:latin typeface="Arial"/>
                <a:cs typeface="Arial"/>
              </a:rPr>
              <a:t>Value</a:t>
            </a:r>
          </a:p>
          <a:p>
            <a:pPr lvl="1"/>
            <a:r>
              <a:rPr lang="en-US" sz="1800" dirty="0">
                <a:latin typeface="Arial"/>
                <a:ea typeface="Calibri" panose="020F0502020204030204" pitchFamily="34" charset="0"/>
                <a:cs typeface="Arial"/>
              </a:rPr>
              <a:t>Accelerates capability fielding at lower cost and an average of 3 years ahead of organic</a:t>
            </a:r>
            <a:r>
              <a:rPr lang="en-US" sz="1800" dirty="0">
                <a:effectLst/>
                <a:latin typeface="Arial"/>
                <a:ea typeface="Calibri" panose="020F0502020204030204" pitchFamily="34" charset="0"/>
                <a:cs typeface="Arial"/>
              </a:rPr>
              <a:t> </a:t>
            </a:r>
            <a:r>
              <a:rPr lang="en-US" sz="1800" dirty="0">
                <a:latin typeface="Arial"/>
                <a:ea typeface="Calibri" panose="020F0502020204030204" pitchFamily="34" charset="0"/>
                <a:cs typeface="Arial"/>
              </a:rPr>
              <a:t>U.S. RDT&amp;E.</a:t>
            </a:r>
          </a:p>
          <a:p>
            <a:pPr lvl="1"/>
            <a:r>
              <a:rPr lang="en-US" sz="1800" dirty="0">
                <a:effectLst/>
                <a:latin typeface="Arial"/>
                <a:ea typeface="Calibri" panose="020F0502020204030204" pitchFamily="34" charset="0"/>
                <a:cs typeface="Arial"/>
              </a:rPr>
              <a:t>Strengthens alliances by sourcing world-class solutions to shared defense problems.</a:t>
            </a:r>
          </a:p>
          <a:p>
            <a:pPr lvl="1"/>
            <a:endParaRPr lang="en-US" sz="1600" dirty="0">
              <a:latin typeface="Arial"/>
              <a:cs typeface="Arial"/>
            </a:endParaRPr>
          </a:p>
          <a:p>
            <a:r>
              <a:rPr lang="en-US" sz="2200" dirty="0">
                <a:latin typeface="Arial"/>
                <a:ea typeface="Calibri" panose="020F0502020204030204" pitchFamily="34" charset="0"/>
                <a:cs typeface="Arial"/>
              </a:rPr>
              <a:t>Connects Foreign Technologies to U.S. DoD Development and Acquisition Programs</a:t>
            </a:r>
          </a:p>
          <a:p>
            <a:pPr lvl="1"/>
            <a:r>
              <a:rPr lang="en-US" sz="1800" dirty="0">
                <a:latin typeface="Arial"/>
                <a:cs typeface="Arial"/>
              </a:rPr>
              <a:t>FCT provides ‘try before you buy’ for partner-nation capabilities, technology, and weapon systems.</a:t>
            </a:r>
          </a:p>
          <a:p>
            <a:pPr lvl="1"/>
            <a:r>
              <a:rPr lang="en-US" sz="1800" dirty="0">
                <a:latin typeface="Arial"/>
                <a:ea typeface="Calibri" panose="020F0502020204030204" pitchFamily="34" charset="0"/>
                <a:cs typeface="Arial"/>
              </a:rPr>
              <a:t>Roughly 1/3 of foreign vendors participating in FCT establish a U.S. presence or partner with U.S. industry.</a:t>
            </a:r>
          </a:p>
          <a:p>
            <a:pPr lvl="1"/>
            <a:r>
              <a:rPr lang="en-US" sz="1800" dirty="0">
                <a:latin typeface="Arial"/>
                <a:ea typeface="Calibri" panose="020F0502020204030204" pitchFamily="34" charset="0"/>
                <a:cs typeface="Arial"/>
              </a:rPr>
              <a:t>S</a:t>
            </a:r>
            <a:r>
              <a:rPr lang="en-US" sz="1800" dirty="0">
                <a:effectLst/>
                <a:latin typeface="Arial"/>
                <a:ea typeface="Calibri" panose="020F0502020204030204" pitchFamily="34" charset="0"/>
                <a:cs typeface="Arial"/>
              </a:rPr>
              <a:t>trengthens industrial base and </a:t>
            </a:r>
            <a:r>
              <a:rPr lang="en-US" sz="1800" dirty="0">
                <a:latin typeface="Arial"/>
                <a:ea typeface="Calibri" panose="020F0502020204030204" pitchFamily="34" charset="0"/>
                <a:cs typeface="Arial"/>
              </a:rPr>
              <a:t>builds</a:t>
            </a:r>
            <a:r>
              <a:rPr lang="en-US" sz="1800" dirty="0">
                <a:effectLst/>
                <a:latin typeface="Arial"/>
                <a:ea typeface="Calibri" panose="020F0502020204030204" pitchFamily="34" charset="0"/>
                <a:cs typeface="Arial"/>
              </a:rPr>
              <a:t> resilient supply chains across coalition partners.</a:t>
            </a:r>
            <a:endParaRPr lang="en-US" sz="1800" dirty="0">
              <a:latin typeface="Arial"/>
              <a:cs typeface="Arial"/>
            </a:endParaRPr>
          </a:p>
        </p:txBody>
      </p:sp>
      <p:sp>
        <p:nvSpPr>
          <p:cNvPr id="4" name="Title 3">
            <a:extLst>
              <a:ext uri="{FF2B5EF4-FFF2-40B4-BE49-F238E27FC236}">
                <a16:creationId xmlns:a16="http://schemas.microsoft.com/office/drawing/2014/main" id="{2C188B85-C86A-F42B-E8F0-7320E5284C71}"/>
              </a:ext>
            </a:extLst>
          </p:cNvPr>
          <p:cNvSpPr>
            <a:spLocks noGrp="1"/>
          </p:cNvSpPr>
          <p:nvPr>
            <p:ph type="title"/>
          </p:nvPr>
        </p:nvSpPr>
        <p:spPr/>
        <p:txBody>
          <a:bodyPr>
            <a:normAutofit/>
          </a:bodyPr>
          <a:lstStyle/>
          <a:p>
            <a:r>
              <a:rPr lang="en-US" sz="4000" dirty="0">
                <a:latin typeface="Franklin Gothic Medium Cond"/>
                <a:cs typeface="Arial"/>
              </a:rPr>
              <a:t> Foreign Comparative Testing (FCT)</a:t>
            </a:r>
          </a:p>
        </p:txBody>
      </p:sp>
    </p:spTree>
    <p:extLst>
      <p:ext uri="{BB962C8B-B14F-4D97-AF65-F5344CB8AC3E}">
        <p14:creationId xmlns:p14="http://schemas.microsoft.com/office/powerpoint/2010/main" val="199818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089826-1749-B47E-F1A1-52EFE4F79BCD}"/>
              </a:ext>
            </a:extLst>
          </p:cNvPr>
          <p:cNvSpPr>
            <a:spLocks noGrp="1"/>
          </p:cNvSpPr>
          <p:nvPr>
            <p:ph type="sldNum" sz="quarter" idx="12"/>
          </p:nvPr>
        </p:nvSpPr>
        <p:spPr/>
        <p:txBody>
          <a:bodyPr/>
          <a:lstStyle/>
          <a:p>
            <a:fld id="{A95DF160-2252-4507-9087-606C83CDB7D9}" type="slidenum">
              <a:rPr lang="en-US" smtClean="0"/>
              <a:pPr/>
              <a:t>7</a:t>
            </a:fld>
            <a:endParaRPr lang="en-US" dirty="0"/>
          </a:p>
        </p:txBody>
      </p:sp>
      <p:sp>
        <p:nvSpPr>
          <p:cNvPr id="3" name="Content Placeholder 2">
            <a:extLst>
              <a:ext uri="{FF2B5EF4-FFF2-40B4-BE49-F238E27FC236}">
                <a16:creationId xmlns:a16="http://schemas.microsoft.com/office/drawing/2014/main" id="{5BDC37D6-2797-011D-D81C-15AFBC25469A}"/>
              </a:ext>
            </a:extLst>
          </p:cNvPr>
          <p:cNvSpPr>
            <a:spLocks noGrp="1"/>
          </p:cNvSpPr>
          <p:nvPr>
            <p:ph idx="1"/>
          </p:nvPr>
        </p:nvSpPr>
        <p:spPr>
          <a:xfrm>
            <a:off x="110020" y="1709653"/>
            <a:ext cx="7787071" cy="4703483"/>
          </a:xfrm>
        </p:spPr>
        <p:txBody>
          <a:bodyPr vert="horz" lIns="91440" tIns="45720" rIns="91440" bIns="45720" rtlCol="0" anchor="t">
            <a:normAutofit/>
          </a:bodyPr>
          <a:lstStyle/>
          <a:p>
            <a:r>
              <a:rPr lang="en-US" dirty="0">
                <a:latin typeface="Arial"/>
                <a:cs typeface="Arial"/>
              </a:rPr>
              <a:t>Collaboration </a:t>
            </a:r>
            <a:endParaRPr lang="en-US" dirty="0"/>
          </a:p>
          <a:p>
            <a:pPr lvl="1"/>
            <a:r>
              <a:rPr lang="en-US" sz="2000" dirty="0">
                <a:latin typeface="Arial"/>
                <a:cs typeface="Arial"/>
              </a:rPr>
              <a:t>Engage with Partner-Nations and Allied Organizations.</a:t>
            </a:r>
          </a:p>
          <a:p>
            <a:pPr lvl="1"/>
            <a:r>
              <a:rPr lang="en-US" sz="2000" dirty="0">
                <a:latin typeface="Arial"/>
                <a:cs typeface="Arial"/>
              </a:rPr>
              <a:t>Act as liaison for all international OUSD R&amp;E Prototyping and Experimenting efforts and events.</a:t>
            </a:r>
          </a:p>
          <a:p>
            <a:pPr lvl="1"/>
            <a:r>
              <a:rPr lang="en-US" sz="2000" dirty="0">
                <a:latin typeface="Arial"/>
                <a:cs typeface="Arial"/>
              </a:rPr>
              <a:t>Improve interoperability through Multi-National interactions.</a:t>
            </a:r>
          </a:p>
          <a:p>
            <a:endParaRPr lang="en-US" dirty="0"/>
          </a:p>
          <a:p>
            <a:r>
              <a:rPr lang="en-US" dirty="0">
                <a:latin typeface="Arial"/>
                <a:cs typeface="Arial"/>
              </a:rPr>
              <a:t>Experimentation</a:t>
            </a:r>
          </a:p>
          <a:p>
            <a:pPr lvl="1"/>
            <a:r>
              <a:rPr lang="en-US" sz="2000" dirty="0">
                <a:latin typeface="Arial"/>
                <a:cs typeface="Arial"/>
              </a:rPr>
              <a:t>Manage extended/enhanced testing of FCT Projects.</a:t>
            </a:r>
          </a:p>
          <a:p>
            <a:pPr lvl="1"/>
            <a:r>
              <a:rPr lang="en-US" sz="2000" dirty="0">
                <a:latin typeface="Arial"/>
                <a:cs typeface="Arial"/>
              </a:rPr>
              <a:t>Identify non-US based experimentation and exercise events.</a:t>
            </a:r>
          </a:p>
          <a:p>
            <a:pPr lvl="1"/>
            <a:r>
              <a:rPr lang="en-US" sz="2000" dirty="0">
                <a:latin typeface="Arial"/>
                <a:cs typeface="Arial"/>
              </a:rPr>
              <a:t>Facilitate military utility evaluation/assessment of technologies in a Coalition/International environment.</a:t>
            </a:r>
          </a:p>
          <a:p>
            <a:pPr lvl="1"/>
            <a:r>
              <a:rPr lang="en-US" sz="2000" dirty="0">
                <a:latin typeface="Arial"/>
                <a:cs typeface="Arial"/>
              </a:rPr>
              <a:t>Enable a data-focused Service acquisition decision.</a:t>
            </a:r>
            <a:endParaRPr lang="en-US" sz="2000" dirty="0"/>
          </a:p>
          <a:p>
            <a:pPr lvl="1"/>
            <a:endParaRPr lang="en-US" dirty="0"/>
          </a:p>
        </p:txBody>
      </p:sp>
      <p:sp>
        <p:nvSpPr>
          <p:cNvPr id="4" name="Title 3">
            <a:extLst>
              <a:ext uri="{FF2B5EF4-FFF2-40B4-BE49-F238E27FC236}">
                <a16:creationId xmlns:a16="http://schemas.microsoft.com/office/drawing/2014/main" id="{F94E19F5-4938-E3DD-3F1F-C9CC37C7D030}"/>
              </a:ext>
            </a:extLst>
          </p:cNvPr>
          <p:cNvSpPr>
            <a:spLocks noGrp="1"/>
          </p:cNvSpPr>
          <p:nvPr>
            <p:ph type="title"/>
          </p:nvPr>
        </p:nvSpPr>
        <p:spPr/>
        <p:txBody>
          <a:bodyPr>
            <a:normAutofit/>
          </a:bodyPr>
          <a:lstStyle/>
          <a:p>
            <a:r>
              <a:rPr lang="en-US" sz="4000" dirty="0"/>
              <a:t>International Collaboration and Experimentation (ICE)</a:t>
            </a:r>
          </a:p>
        </p:txBody>
      </p:sp>
      <p:sp>
        <p:nvSpPr>
          <p:cNvPr id="5" name="TextBox 15">
            <a:extLst>
              <a:ext uri="{FF2B5EF4-FFF2-40B4-BE49-F238E27FC236}">
                <a16:creationId xmlns:a16="http://schemas.microsoft.com/office/drawing/2014/main" id="{786D28E2-45CA-8253-8242-0855280797DE}"/>
              </a:ext>
            </a:extLst>
          </p:cNvPr>
          <p:cNvSpPr txBox="1"/>
          <p:nvPr/>
        </p:nvSpPr>
        <p:spPr>
          <a:xfrm>
            <a:off x="7777836" y="5233322"/>
            <a:ext cx="4304144" cy="60016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100" dirty="0">
                <a:solidFill>
                  <a:srgbClr val="002060"/>
                </a:solidFill>
                <a:latin typeface="Arial"/>
                <a:cs typeface="Arial"/>
              </a:rPr>
              <a:t>TRAPS lightweight, modular, towed variable depth SONAR (CAN) </a:t>
            </a:r>
            <a:endParaRPr lang="en-US" sz="900" dirty="0">
              <a:solidFill>
                <a:srgbClr val="000000"/>
              </a:solidFill>
              <a:latin typeface="Calibri" panose="020F0502020204030204"/>
              <a:cs typeface="Calibri"/>
            </a:endParaRPr>
          </a:p>
          <a:p>
            <a:pPr algn="ctr">
              <a:defRPr/>
            </a:pPr>
            <a:r>
              <a:rPr lang="en-US" sz="1100" dirty="0">
                <a:solidFill>
                  <a:srgbClr val="002060"/>
                </a:solidFill>
                <a:latin typeface="Arial"/>
                <a:cs typeface="Arial"/>
              </a:rPr>
              <a:t> Demonstrated at NATO REPMUS 22 EXERCISE</a:t>
            </a:r>
          </a:p>
          <a:p>
            <a:pPr algn="ctr">
              <a:defRPr/>
            </a:pPr>
            <a:r>
              <a:rPr lang="en-US" sz="1100" dirty="0">
                <a:solidFill>
                  <a:srgbClr val="002060"/>
                </a:solidFill>
                <a:latin typeface="Arial"/>
                <a:cs typeface="Arial"/>
              </a:rPr>
              <a:t>October 2022</a:t>
            </a:r>
            <a:endParaRPr lang="en-US" sz="900" i="0" u="none" strike="noStrike" kern="1200" cap="none" spc="0" normalizeH="0" baseline="0" noProof="0" dirty="0">
              <a:ln>
                <a:noFill/>
              </a:ln>
              <a:solidFill>
                <a:srgbClr val="000000"/>
              </a:solidFill>
              <a:effectLst/>
              <a:uLnTx/>
              <a:uFillTx/>
              <a:cs typeface="Calibri"/>
            </a:endParaRPr>
          </a:p>
        </p:txBody>
      </p:sp>
      <p:pic>
        <p:nvPicPr>
          <p:cNvPr id="6" name="Picture 5">
            <a:extLst>
              <a:ext uri="{FF2B5EF4-FFF2-40B4-BE49-F238E27FC236}">
                <a16:creationId xmlns:a16="http://schemas.microsoft.com/office/drawing/2014/main" id="{460AE0E0-C207-457F-3E9A-04860D76E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691" y="1709653"/>
            <a:ext cx="3862434" cy="3414610"/>
          </a:xfrm>
          <a:prstGeom prst="rect">
            <a:avLst/>
          </a:prstGeom>
        </p:spPr>
      </p:pic>
    </p:spTree>
    <p:extLst>
      <p:ext uri="{BB962C8B-B14F-4D97-AF65-F5344CB8AC3E}">
        <p14:creationId xmlns:p14="http://schemas.microsoft.com/office/powerpoint/2010/main" val="257338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CDFAC192-06CA-2084-673B-0403C17E7D11}"/>
              </a:ext>
            </a:extLst>
          </p:cNvPr>
          <p:cNvGrpSpPr/>
          <p:nvPr/>
        </p:nvGrpSpPr>
        <p:grpSpPr>
          <a:xfrm>
            <a:off x="2565602" y="4817421"/>
            <a:ext cx="7062554" cy="988528"/>
            <a:chOff x="2565602" y="4817421"/>
            <a:chExt cx="7062554" cy="988528"/>
          </a:xfrm>
        </p:grpSpPr>
        <p:sp>
          <p:nvSpPr>
            <p:cNvPr id="42" name="Arrow: Right 41">
              <a:extLst>
                <a:ext uri="{FF2B5EF4-FFF2-40B4-BE49-F238E27FC236}">
                  <a16:creationId xmlns:a16="http://schemas.microsoft.com/office/drawing/2014/main" id="{C8EAB7E3-1ACF-55BB-2F31-6A899E933DB8}"/>
                </a:ext>
              </a:extLst>
            </p:cNvPr>
            <p:cNvSpPr/>
            <p:nvPr/>
          </p:nvSpPr>
          <p:spPr>
            <a:xfrm rot="8683683">
              <a:off x="2565602" y="4817421"/>
              <a:ext cx="1809699" cy="544972"/>
            </a:xfrm>
            <a:prstGeom prst="rightArrow">
              <a:avLst/>
            </a:prstGeom>
            <a:solidFill>
              <a:schemeClr val="accent6">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Right 42">
              <a:extLst>
                <a:ext uri="{FF2B5EF4-FFF2-40B4-BE49-F238E27FC236}">
                  <a16:creationId xmlns:a16="http://schemas.microsoft.com/office/drawing/2014/main" id="{DF962BF0-0705-07B5-F34F-07B7FD5DA4D7}"/>
                </a:ext>
              </a:extLst>
            </p:cNvPr>
            <p:cNvSpPr/>
            <p:nvPr/>
          </p:nvSpPr>
          <p:spPr>
            <a:xfrm rot="12916317" flipH="1">
              <a:off x="7818457" y="4817421"/>
              <a:ext cx="1809699" cy="544972"/>
            </a:xfrm>
            <a:prstGeom prst="rightArrow">
              <a:avLst/>
            </a:prstGeom>
            <a:solidFill>
              <a:schemeClr val="accent6">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row: Right 43">
              <a:extLst>
                <a:ext uri="{FF2B5EF4-FFF2-40B4-BE49-F238E27FC236}">
                  <a16:creationId xmlns:a16="http://schemas.microsoft.com/office/drawing/2014/main" id="{E1046857-CCF5-EFA1-564A-A855D1FCD61D}"/>
                </a:ext>
              </a:extLst>
            </p:cNvPr>
            <p:cNvSpPr/>
            <p:nvPr/>
          </p:nvSpPr>
          <p:spPr>
            <a:xfrm rot="6547535">
              <a:off x="4765198" y="5110408"/>
              <a:ext cx="846111" cy="544972"/>
            </a:xfrm>
            <a:prstGeom prst="rightArrow">
              <a:avLst/>
            </a:prstGeom>
            <a:solidFill>
              <a:schemeClr val="accent6">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Arrow: Right 44">
              <a:extLst>
                <a:ext uri="{FF2B5EF4-FFF2-40B4-BE49-F238E27FC236}">
                  <a16:creationId xmlns:a16="http://schemas.microsoft.com/office/drawing/2014/main" id="{A8271C9E-8E2F-8292-50E2-399239A84CF6}"/>
                </a:ext>
              </a:extLst>
            </p:cNvPr>
            <p:cNvSpPr/>
            <p:nvPr/>
          </p:nvSpPr>
          <p:spPr>
            <a:xfrm rot="15052465" flipH="1">
              <a:off x="6602585" y="5110408"/>
              <a:ext cx="846111" cy="544972"/>
            </a:xfrm>
            <a:prstGeom prst="rightArrow">
              <a:avLst/>
            </a:prstGeom>
            <a:solidFill>
              <a:schemeClr val="accent6">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A4D2C8DC-18F7-677B-0374-49FAFF9FB6AB}"/>
              </a:ext>
            </a:extLst>
          </p:cNvPr>
          <p:cNvSpPr>
            <a:spLocks noGrp="1"/>
          </p:cNvSpPr>
          <p:nvPr>
            <p:ph type="sldNum" sz="quarter" idx="12"/>
          </p:nvPr>
        </p:nvSpPr>
        <p:spPr/>
        <p:txBody>
          <a:bodyPr/>
          <a:lstStyle/>
          <a:p>
            <a:fld id="{A95DF160-2252-4507-9087-606C83CDB7D9}" type="slidenum">
              <a:rPr lang="en-US" smtClean="0">
                <a:latin typeface="+mn-lt"/>
              </a:rPr>
              <a:pPr/>
              <a:t>8</a:t>
            </a:fld>
            <a:endParaRPr lang="en-US" dirty="0">
              <a:latin typeface="+mn-lt"/>
            </a:endParaRPr>
          </a:p>
        </p:txBody>
      </p:sp>
      <p:sp>
        <p:nvSpPr>
          <p:cNvPr id="5" name="Title 4">
            <a:extLst>
              <a:ext uri="{FF2B5EF4-FFF2-40B4-BE49-F238E27FC236}">
                <a16:creationId xmlns:a16="http://schemas.microsoft.com/office/drawing/2014/main" id="{DCA83112-30D6-6D87-7B03-79D05FCCB407}"/>
              </a:ext>
            </a:extLst>
          </p:cNvPr>
          <p:cNvSpPr>
            <a:spLocks noGrp="1"/>
          </p:cNvSpPr>
          <p:nvPr>
            <p:ph type="title"/>
          </p:nvPr>
        </p:nvSpPr>
        <p:spPr/>
        <p:txBody>
          <a:bodyPr>
            <a:normAutofit fontScale="90000"/>
          </a:bodyPr>
          <a:lstStyle/>
          <a:p>
            <a:r>
              <a:rPr lang="en-US" sz="4400" dirty="0">
                <a:latin typeface="Franklin Gothic Medium Cond"/>
                <a:cs typeface="Arial"/>
              </a:rPr>
              <a:t>FCT Project Ecosystem </a:t>
            </a:r>
            <a:endParaRPr lang="en-US" dirty="0">
              <a:latin typeface="Franklin Gothic Medium Cond"/>
              <a:cs typeface="Arial"/>
            </a:endParaRPr>
          </a:p>
        </p:txBody>
      </p:sp>
      <p:sp>
        <p:nvSpPr>
          <p:cNvPr id="16" name="Google Shape;869;p80">
            <a:extLst>
              <a:ext uri="{FF2B5EF4-FFF2-40B4-BE49-F238E27FC236}">
                <a16:creationId xmlns:a16="http://schemas.microsoft.com/office/drawing/2014/main" id="{3A8233F8-90EE-F88A-867D-A398525A3608}"/>
              </a:ext>
            </a:extLst>
          </p:cNvPr>
          <p:cNvSpPr txBox="1"/>
          <p:nvPr/>
        </p:nvSpPr>
        <p:spPr>
          <a:xfrm>
            <a:off x="6968589" y="2088605"/>
            <a:ext cx="1112271"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200" b="1">
                <a:cs typeface="Arial" panose="020B0604020202020204" pitchFamily="34" charset="0"/>
              </a:rPr>
              <a:t>Product</a:t>
            </a:r>
          </a:p>
        </p:txBody>
      </p:sp>
      <p:sp>
        <p:nvSpPr>
          <p:cNvPr id="17" name="Google Shape;871;p80">
            <a:extLst>
              <a:ext uri="{FF2B5EF4-FFF2-40B4-BE49-F238E27FC236}">
                <a16:creationId xmlns:a16="http://schemas.microsoft.com/office/drawing/2014/main" id="{7706005E-AAED-F254-A743-74348F4BA781}"/>
              </a:ext>
            </a:extLst>
          </p:cNvPr>
          <p:cNvSpPr txBox="1"/>
          <p:nvPr/>
        </p:nvSpPr>
        <p:spPr>
          <a:xfrm>
            <a:off x="9998165" y="2088605"/>
            <a:ext cx="87731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200" b="1">
                <a:cs typeface="Arial" panose="020B0604020202020204" pitchFamily="34" charset="0"/>
              </a:rPr>
              <a:t>Scale</a:t>
            </a:r>
            <a:endParaRPr sz="1200" b="1" dirty="0">
              <a:cs typeface="Arial" panose="020B0604020202020204" pitchFamily="34" charset="0"/>
            </a:endParaRPr>
          </a:p>
        </p:txBody>
      </p:sp>
      <p:sp>
        <p:nvSpPr>
          <p:cNvPr id="18" name="Google Shape;869;p80">
            <a:extLst>
              <a:ext uri="{FF2B5EF4-FFF2-40B4-BE49-F238E27FC236}">
                <a16:creationId xmlns:a16="http://schemas.microsoft.com/office/drawing/2014/main" id="{D748FDF8-6EE3-D282-1B7E-EED0036AB5BC}"/>
              </a:ext>
            </a:extLst>
          </p:cNvPr>
          <p:cNvSpPr txBox="1"/>
          <p:nvPr/>
        </p:nvSpPr>
        <p:spPr>
          <a:xfrm>
            <a:off x="4017760" y="2088605"/>
            <a:ext cx="1223499"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200" b="1">
                <a:cs typeface="Arial" panose="020B0604020202020204" pitchFamily="34" charset="0"/>
              </a:rPr>
              <a:t>Prototype</a:t>
            </a:r>
            <a:endParaRPr sz="1200" b="1" dirty="0">
              <a:cs typeface="Arial" panose="020B0604020202020204" pitchFamily="34" charset="0"/>
            </a:endParaRPr>
          </a:p>
        </p:txBody>
      </p:sp>
      <p:sp>
        <p:nvSpPr>
          <p:cNvPr id="19" name="Google Shape;869;p80">
            <a:extLst>
              <a:ext uri="{FF2B5EF4-FFF2-40B4-BE49-F238E27FC236}">
                <a16:creationId xmlns:a16="http://schemas.microsoft.com/office/drawing/2014/main" id="{760A8E9F-E388-6D1F-58DA-D6EF6D86D60A}"/>
              </a:ext>
            </a:extLst>
          </p:cNvPr>
          <p:cNvSpPr txBox="1"/>
          <p:nvPr/>
        </p:nvSpPr>
        <p:spPr>
          <a:xfrm>
            <a:off x="1395319" y="2088605"/>
            <a:ext cx="1011156"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200" b="1">
                <a:cs typeface="Arial" panose="020B0604020202020204" pitchFamily="34" charset="0"/>
              </a:rPr>
              <a:t>Lab</a:t>
            </a:r>
            <a:endParaRPr sz="1200" b="1" dirty="0">
              <a:cs typeface="Arial" panose="020B0604020202020204" pitchFamily="34" charset="0"/>
            </a:endParaRPr>
          </a:p>
        </p:txBody>
      </p:sp>
      <p:sp>
        <p:nvSpPr>
          <p:cNvPr id="87" name="Isosceles Triangle 86">
            <a:extLst>
              <a:ext uri="{FF2B5EF4-FFF2-40B4-BE49-F238E27FC236}">
                <a16:creationId xmlns:a16="http://schemas.microsoft.com/office/drawing/2014/main" id="{3B041736-BE51-57FD-79EC-6AAAED898C89}"/>
              </a:ext>
            </a:extLst>
          </p:cNvPr>
          <p:cNvSpPr/>
          <p:nvPr/>
        </p:nvSpPr>
        <p:spPr>
          <a:xfrm rot="10800000">
            <a:off x="2101885" y="3697099"/>
            <a:ext cx="2071862" cy="548640"/>
          </a:xfrm>
          <a:prstGeom prst="triangle">
            <a:avLst>
              <a:gd name="adj" fmla="val 4976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Isosceles Triangle 87">
            <a:extLst>
              <a:ext uri="{FF2B5EF4-FFF2-40B4-BE49-F238E27FC236}">
                <a16:creationId xmlns:a16="http://schemas.microsoft.com/office/drawing/2014/main" id="{D5C6A999-61AD-BBA4-114F-B091CCB2CE5C}"/>
              </a:ext>
            </a:extLst>
          </p:cNvPr>
          <p:cNvSpPr/>
          <p:nvPr/>
        </p:nvSpPr>
        <p:spPr>
          <a:xfrm rot="10800000">
            <a:off x="5064095" y="3697106"/>
            <a:ext cx="2071862" cy="548640"/>
          </a:xfrm>
          <a:prstGeom prst="triangle">
            <a:avLst>
              <a:gd name="adj" fmla="val 49760"/>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a:extLst>
              <a:ext uri="{FF2B5EF4-FFF2-40B4-BE49-F238E27FC236}">
                <a16:creationId xmlns:a16="http://schemas.microsoft.com/office/drawing/2014/main" id="{AAB0B673-320B-A65C-8DE2-1B5BCE3F3947}"/>
              </a:ext>
            </a:extLst>
          </p:cNvPr>
          <p:cNvSpPr/>
          <p:nvPr/>
        </p:nvSpPr>
        <p:spPr>
          <a:xfrm rot="10800000">
            <a:off x="8019365" y="3697106"/>
            <a:ext cx="2071862" cy="548640"/>
          </a:xfrm>
          <a:prstGeom prst="triangle">
            <a:avLst>
              <a:gd name="adj" fmla="val 49760"/>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61B23A5F-68D4-029E-CF70-A9DAED25B956}"/>
              </a:ext>
            </a:extLst>
          </p:cNvPr>
          <p:cNvGrpSpPr/>
          <p:nvPr/>
        </p:nvGrpSpPr>
        <p:grpSpPr>
          <a:xfrm>
            <a:off x="154366" y="1983598"/>
            <a:ext cx="11887201" cy="1703675"/>
            <a:chOff x="87691" y="2107890"/>
            <a:chExt cx="11887201" cy="1828800"/>
          </a:xfrm>
        </p:grpSpPr>
        <p:sp>
          <p:nvSpPr>
            <p:cNvPr id="9" name="Google Shape;851;p80">
              <a:extLst>
                <a:ext uri="{FF2B5EF4-FFF2-40B4-BE49-F238E27FC236}">
                  <a16:creationId xmlns:a16="http://schemas.microsoft.com/office/drawing/2014/main" id="{BA43F1FE-4EEF-D4A4-CBE9-98E5338C7E09}"/>
                </a:ext>
              </a:extLst>
            </p:cNvPr>
            <p:cNvSpPr/>
            <p:nvPr/>
          </p:nvSpPr>
          <p:spPr>
            <a:xfrm>
              <a:off x="89011" y="2107890"/>
              <a:ext cx="2971800" cy="18288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Arial" panose="020B0604020202020204" pitchFamily="34" charset="0"/>
              </a:endParaRPr>
            </a:p>
          </p:txBody>
        </p:sp>
        <p:sp>
          <p:nvSpPr>
            <p:cNvPr id="10" name="Google Shape;850;p80">
              <a:extLst>
                <a:ext uri="{FF2B5EF4-FFF2-40B4-BE49-F238E27FC236}">
                  <a16:creationId xmlns:a16="http://schemas.microsoft.com/office/drawing/2014/main" id="{6790A113-89B1-211A-956E-37FF58467DEC}"/>
                </a:ext>
              </a:extLst>
            </p:cNvPr>
            <p:cNvSpPr/>
            <p:nvPr/>
          </p:nvSpPr>
          <p:spPr>
            <a:xfrm>
              <a:off x="3060371" y="2107890"/>
              <a:ext cx="2971800" cy="1828800"/>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Arial" panose="020B0604020202020204" pitchFamily="34" charset="0"/>
              </a:endParaRPr>
            </a:p>
          </p:txBody>
        </p:sp>
        <p:sp>
          <p:nvSpPr>
            <p:cNvPr id="11" name="Google Shape;849;p80">
              <a:extLst>
                <a:ext uri="{FF2B5EF4-FFF2-40B4-BE49-F238E27FC236}">
                  <a16:creationId xmlns:a16="http://schemas.microsoft.com/office/drawing/2014/main" id="{287DE25F-638F-1788-4157-8CF65D7A39A4}"/>
                </a:ext>
              </a:extLst>
            </p:cNvPr>
            <p:cNvSpPr/>
            <p:nvPr/>
          </p:nvSpPr>
          <p:spPr>
            <a:xfrm>
              <a:off x="9003092" y="2107890"/>
              <a:ext cx="2971800" cy="1828800"/>
            </a:xfrm>
            <a:prstGeom prst="rect">
              <a:avLst/>
            </a:pr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Arial" panose="020B0604020202020204" pitchFamily="34" charset="0"/>
              </a:endParaRPr>
            </a:p>
          </p:txBody>
        </p:sp>
        <p:sp>
          <p:nvSpPr>
            <p:cNvPr id="12" name="Google Shape;850;p80">
              <a:extLst>
                <a:ext uri="{FF2B5EF4-FFF2-40B4-BE49-F238E27FC236}">
                  <a16:creationId xmlns:a16="http://schemas.microsoft.com/office/drawing/2014/main" id="{CFF66B9E-58C3-ED5A-7F12-B0A25E22620F}"/>
                </a:ext>
              </a:extLst>
            </p:cNvPr>
            <p:cNvSpPr/>
            <p:nvPr/>
          </p:nvSpPr>
          <p:spPr>
            <a:xfrm>
              <a:off x="6031731" y="2107890"/>
              <a:ext cx="2971800" cy="1828800"/>
            </a:xfrm>
            <a:prstGeom prst="rect">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Arial" panose="020B0604020202020204" pitchFamily="34" charset="0"/>
              </a:endParaRPr>
            </a:p>
          </p:txBody>
        </p:sp>
        <p:sp>
          <p:nvSpPr>
            <p:cNvPr id="105" name="Rectangle 104">
              <a:extLst>
                <a:ext uri="{FF2B5EF4-FFF2-40B4-BE49-F238E27FC236}">
                  <a16:creationId xmlns:a16="http://schemas.microsoft.com/office/drawing/2014/main" id="{5DB00905-8D94-54F4-AB2E-30EC906330FF}"/>
                </a:ext>
              </a:extLst>
            </p:cNvPr>
            <p:cNvSpPr/>
            <p:nvPr/>
          </p:nvSpPr>
          <p:spPr>
            <a:xfrm>
              <a:off x="87691" y="2107890"/>
              <a:ext cx="118872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9EBC4C69-F89D-3ADB-BE29-5B9822307370}"/>
              </a:ext>
            </a:extLst>
          </p:cNvPr>
          <p:cNvGrpSpPr/>
          <p:nvPr/>
        </p:nvGrpSpPr>
        <p:grpSpPr>
          <a:xfrm>
            <a:off x="1983298" y="1422004"/>
            <a:ext cx="2309034" cy="928755"/>
            <a:chOff x="1996523" y="1546296"/>
            <a:chExt cx="2309034" cy="928755"/>
          </a:xfrm>
        </p:grpSpPr>
        <p:sp>
          <p:nvSpPr>
            <p:cNvPr id="20" name="Isosceles Triangle 33">
              <a:extLst>
                <a:ext uri="{FF2B5EF4-FFF2-40B4-BE49-F238E27FC236}">
                  <a16:creationId xmlns:a16="http://schemas.microsoft.com/office/drawing/2014/main" id="{3AC377FA-7459-25CD-88C5-586CDB38D501}"/>
                </a:ext>
              </a:extLst>
            </p:cNvPr>
            <p:cNvSpPr/>
            <p:nvPr/>
          </p:nvSpPr>
          <p:spPr>
            <a:xfrm flipV="1">
              <a:off x="2495557" y="2099858"/>
              <a:ext cx="1310966" cy="259588"/>
            </a:xfrm>
            <a:prstGeom prst="triangl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lumOff val="10000"/>
                  </a:schemeClr>
                </a:solidFill>
                <a:cs typeface="Arial" panose="020B0604020202020204" pitchFamily="34" charset="0"/>
              </a:endParaRPr>
            </a:p>
          </p:txBody>
        </p:sp>
        <p:sp>
          <p:nvSpPr>
            <p:cNvPr id="23" name="TextBox 22">
              <a:extLst>
                <a:ext uri="{FF2B5EF4-FFF2-40B4-BE49-F238E27FC236}">
                  <a16:creationId xmlns:a16="http://schemas.microsoft.com/office/drawing/2014/main" id="{5833EFE8-182F-BA7F-288D-B66CD1DE3BE4}"/>
                </a:ext>
              </a:extLst>
            </p:cNvPr>
            <p:cNvSpPr txBox="1"/>
            <p:nvPr/>
          </p:nvSpPr>
          <p:spPr>
            <a:xfrm>
              <a:off x="2921473" y="2019630"/>
              <a:ext cx="301686" cy="369332"/>
            </a:xfrm>
            <a:prstGeom prst="rect">
              <a:avLst/>
            </a:prstGeom>
            <a:noFill/>
          </p:spPr>
          <p:txBody>
            <a:bodyPr wrap="none" rtlCol="0">
              <a:spAutoFit/>
            </a:bodyPr>
            <a:lstStyle/>
            <a:p>
              <a:r>
                <a:rPr lang="en-US" b="1" dirty="0">
                  <a:cs typeface="Arial" panose="020B0604020202020204" pitchFamily="34" charset="0"/>
                </a:rPr>
                <a:t>1</a:t>
              </a:r>
            </a:p>
          </p:txBody>
        </p:sp>
        <p:sp>
          <p:nvSpPr>
            <p:cNvPr id="28" name="Rectangle 27">
              <a:extLst>
                <a:ext uri="{FF2B5EF4-FFF2-40B4-BE49-F238E27FC236}">
                  <a16:creationId xmlns:a16="http://schemas.microsoft.com/office/drawing/2014/main" id="{C8560698-0429-B281-A0B1-1F593EB22132}"/>
                </a:ext>
              </a:extLst>
            </p:cNvPr>
            <p:cNvSpPr/>
            <p:nvPr/>
          </p:nvSpPr>
          <p:spPr>
            <a:xfrm rot="5400000">
              <a:off x="2841498" y="701321"/>
              <a:ext cx="619084" cy="23090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5B032B3B-C93A-FCA6-AE41-AB31D305AE81}"/>
                </a:ext>
              </a:extLst>
            </p:cNvPr>
            <p:cNvSpPr/>
            <p:nvPr/>
          </p:nvSpPr>
          <p:spPr>
            <a:xfrm rot="10800000">
              <a:off x="2447934" y="2138104"/>
              <a:ext cx="1406213" cy="336947"/>
            </a:xfrm>
            <a:prstGeom prst="triangle">
              <a:avLst>
                <a:gd name="adj" fmla="val 4976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Google Shape;877;p80">
              <a:extLst>
                <a:ext uri="{FF2B5EF4-FFF2-40B4-BE49-F238E27FC236}">
                  <a16:creationId xmlns:a16="http://schemas.microsoft.com/office/drawing/2014/main" id="{682F75F6-F20C-DBF7-F8CA-793CF979C22D}"/>
                </a:ext>
              </a:extLst>
            </p:cNvPr>
            <p:cNvSpPr txBox="1"/>
            <p:nvPr/>
          </p:nvSpPr>
          <p:spPr>
            <a:xfrm>
              <a:off x="1996523" y="1640850"/>
              <a:ext cx="2309034" cy="346249"/>
            </a:xfrm>
            <a:prstGeom prst="rect">
              <a:avLst/>
            </a:prstGeom>
            <a:noFill/>
            <a:ln>
              <a:noFill/>
            </a:ln>
          </p:spPr>
          <p:txBody>
            <a:bodyPr spcFirstLastPara="1" wrap="square" lIns="0" tIns="0" rIns="0" bIns="0" anchor="t" anchorCtr="0">
              <a:spAutoFit/>
            </a:bodyPr>
            <a:lstStyle/>
            <a:p>
              <a:pPr algn="ctr"/>
              <a:r>
                <a:rPr lang="en-US" sz="1200" b="1" dirty="0">
                  <a:solidFill>
                    <a:schemeClr val="bg1"/>
                  </a:solidFill>
                  <a:cs typeface="Arial" panose="020B0604020202020204" pitchFamily="34" charset="0"/>
                </a:rPr>
                <a:t>VALLEY 1</a:t>
              </a:r>
            </a:p>
            <a:p>
              <a:pPr algn="ctr"/>
              <a:r>
                <a:rPr lang="en-US" sz="1050" dirty="0">
                  <a:solidFill>
                    <a:schemeClr val="bg1"/>
                  </a:solidFill>
                  <a:cs typeface="Arial" panose="020B0604020202020204" pitchFamily="34" charset="0"/>
                </a:rPr>
                <a:t>from </a:t>
              </a:r>
              <a:r>
                <a:rPr lang="en-US" sz="1050" i="1" dirty="0">
                  <a:solidFill>
                    <a:schemeClr val="bg1"/>
                  </a:solidFill>
                  <a:cs typeface="Arial" panose="020B0604020202020204" pitchFamily="34" charset="0"/>
                </a:rPr>
                <a:t>Lab</a:t>
              </a:r>
              <a:r>
                <a:rPr lang="en-US" sz="1050" dirty="0">
                  <a:solidFill>
                    <a:schemeClr val="bg1"/>
                  </a:solidFill>
                  <a:cs typeface="Arial" panose="020B0604020202020204" pitchFamily="34" charset="0"/>
                </a:rPr>
                <a:t> to </a:t>
              </a:r>
              <a:r>
                <a:rPr lang="en-US" sz="1050" i="1" dirty="0">
                  <a:solidFill>
                    <a:schemeClr val="bg1"/>
                  </a:solidFill>
                  <a:cs typeface="Arial" panose="020B0604020202020204" pitchFamily="34" charset="0"/>
                </a:rPr>
                <a:t>Prototype</a:t>
              </a:r>
              <a:endParaRPr sz="900" i="1" dirty="0">
                <a:solidFill>
                  <a:schemeClr val="bg1"/>
                </a:solidFill>
                <a:cs typeface="Arial" panose="020B0604020202020204" pitchFamily="34" charset="0"/>
              </a:endParaRPr>
            </a:p>
          </p:txBody>
        </p:sp>
        <p:sp>
          <p:nvSpPr>
            <p:cNvPr id="75" name="Rectangle 74">
              <a:extLst>
                <a:ext uri="{FF2B5EF4-FFF2-40B4-BE49-F238E27FC236}">
                  <a16:creationId xmlns:a16="http://schemas.microsoft.com/office/drawing/2014/main" id="{CFABAB26-21E3-3898-83D6-EFE30260CE30}"/>
                </a:ext>
              </a:extLst>
            </p:cNvPr>
            <p:cNvSpPr/>
            <p:nvPr/>
          </p:nvSpPr>
          <p:spPr>
            <a:xfrm>
              <a:off x="2977893" y="2041838"/>
              <a:ext cx="346295" cy="369332"/>
            </a:xfrm>
            <a:prstGeom prst="rect">
              <a:avLst/>
            </a:prstGeom>
            <a:ln>
              <a:noFill/>
            </a:ln>
          </p:spPr>
          <p:txBody>
            <a:bodyPr wrap="square">
              <a:spAutoFit/>
            </a:bodyPr>
            <a:lstStyle/>
            <a:p>
              <a:r>
                <a:rPr lang="en-US" b="1" dirty="0">
                  <a:solidFill>
                    <a:schemeClr val="bg1"/>
                  </a:solidFill>
                  <a:cs typeface="Arial" panose="020B0604020202020204" pitchFamily="34" charset="0"/>
                </a:rPr>
                <a:t>1</a:t>
              </a:r>
              <a:endParaRPr lang="en-US" dirty="0">
                <a:solidFill>
                  <a:schemeClr val="bg1"/>
                </a:solidFill>
              </a:endParaRPr>
            </a:p>
          </p:txBody>
        </p:sp>
      </p:grpSp>
      <p:grpSp>
        <p:nvGrpSpPr>
          <p:cNvPr id="113" name="Group 112">
            <a:extLst>
              <a:ext uri="{FF2B5EF4-FFF2-40B4-BE49-F238E27FC236}">
                <a16:creationId xmlns:a16="http://schemas.microsoft.com/office/drawing/2014/main" id="{CCCEEB41-F42C-A3C8-2061-CB7AE1E5A473}"/>
              </a:ext>
            </a:extLst>
          </p:cNvPr>
          <p:cNvGrpSpPr/>
          <p:nvPr/>
        </p:nvGrpSpPr>
        <p:grpSpPr>
          <a:xfrm>
            <a:off x="4945508" y="1422005"/>
            <a:ext cx="2309035" cy="928755"/>
            <a:chOff x="4807811" y="1546297"/>
            <a:chExt cx="2309035" cy="928755"/>
          </a:xfrm>
        </p:grpSpPr>
        <p:sp>
          <p:nvSpPr>
            <p:cNvPr id="21" name="Isosceles Triangle 34">
              <a:extLst>
                <a:ext uri="{FF2B5EF4-FFF2-40B4-BE49-F238E27FC236}">
                  <a16:creationId xmlns:a16="http://schemas.microsoft.com/office/drawing/2014/main" id="{3D94FE7E-1A18-385B-4846-7C1E43B37C88}"/>
                </a:ext>
              </a:extLst>
            </p:cNvPr>
            <p:cNvSpPr/>
            <p:nvPr/>
          </p:nvSpPr>
          <p:spPr>
            <a:xfrm flipV="1">
              <a:off x="5306874" y="2099857"/>
              <a:ext cx="1310909" cy="308965"/>
            </a:xfrm>
            <a:prstGeom prs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panose="020B0604020202020204" pitchFamily="34" charset="0"/>
              </a:endParaRPr>
            </a:p>
          </p:txBody>
        </p:sp>
        <p:sp>
          <p:nvSpPr>
            <p:cNvPr id="24" name="TextBox 23">
              <a:extLst>
                <a:ext uri="{FF2B5EF4-FFF2-40B4-BE49-F238E27FC236}">
                  <a16:creationId xmlns:a16="http://schemas.microsoft.com/office/drawing/2014/main" id="{E8B9D165-E3DF-491C-09D0-513011187CC0}"/>
                </a:ext>
              </a:extLst>
            </p:cNvPr>
            <p:cNvSpPr txBox="1"/>
            <p:nvPr/>
          </p:nvSpPr>
          <p:spPr>
            <a:xfrm>
              <a:off x="5747672" y="2043107"/>
              <a:ext cx="301686" cy="369332"/>
            </a:xfrm>
            <a:prstGeom prst="rect">
              <a:avLst/>
            </a:prstGeom>
            <a:noFill/>
          </p:spPr>
          <p:txBody>
            <a:bodyPr wrap="none" rtlCol="0">
              <a:spAutoFit/>
            </a:bodyPr>
            <a:lstStyle/>
            <a:p>
              <a:r>
                <a:rPr lang="en-US" b="1" dirty="0">
                  <a:solidFill>
                    <a:schemeClr val="bg1"/>
                  </a:solidFill>
                  <a:cs typeface="Arial" panose="020B0604020202020204" pitchFamily="34" charset="0"/>
                </a:rPr>
                <a:t>2</a:t>
              </a:r>
            </a:p>
          </p:txBody>
        </p:sp>
        <p:sp>
          <p:nvSpPr>
            <p:cNvPr id="31" name="Rectangle 30">
              <a:extLst>
                <a:ext uri="{FF2B5EF4-FFF2-40B4-BE49-F238E27FC236}">
                  <a16:creationId xmlns:a16="http://schemas.microsoft.com/office/drawing/2014/main" id="{9949D972-9826-6E55-CBDD-289223889F10}"/>
                </a:ext>
              </a:extLst>
            </p:cNvPr>
            <p:cNvSpPr/>
            <p:nvPr/>
          </p:nvSpPr>
          <p:spPr>
            <a:xfrm rot="5400000">
              <a:off x="5652786" y="701322"/>
              <a:ext cx="619084" cy="2309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6081A394-CBE6-C90D-C445-ADC47C81B36D}"/>
                </a:ext>
              </a:extLst>
            </p:cNvPr>
            <p:cNvSpPr/>
            <p:nvPr/>
          </p:nvSpPr>
          <p:spPr>
            <a:xfrm rot="10800000">
              <a:off x="5259222" y="2138105"/>
              <a:ext cx="1406213" cy="336947"/>
            </a:xfrm>
            <a:prstGeom prst="triangle">
              <a:avLst>
                <a:gd name="adj" fmla="val 497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Google Shape;877;p80">
              <a:extLst>
                <a:ext uri="{FF2B5EF4-FFF2-40B4-BE49-F238E27FC236}">
                  <a16:creationId xmlns:a16="http://schemas.microsoft.com/office/drawing/2014/main" id="{441B3725-2E9E-45A8-EF2E-250FAF848CD0}"/>
                </a:ext>
              </a:extLst>
            </p:cNvPr>
            <p:cNvSpPr txBox="1"/>
            <p:nvPr/>
          </p:nvSpPr>
          <p:spPr>
            <a:xfrm>
              <a:off x="4807811" y="1641414"/>
              <a:ext cx="2309035" cy="346249"/>
            </a:xfrm>
            <a:prstGeom prst="rect">
              <a:avLst/>
            </a:prstGeom>
            <a:noFill/>
            <a:ln>
              <a:noFill/>
            </a:ln>
          </p:spPr>
          <p:txBody>
            <a:bodyPr spcFirstLastPara="1" wrap="square" lIns="0" tIns="0" rIns="0" bIns="0" anchor="t" anchorCtr="0">
              <a:spAutoFit/>
            </a:bodyPr>
            <a:lstStyle/>
            <a:p>
              <a:pPr algn="ctr"/>
              <a:r>
                <a:rPr lang="en-US" sz="1200" b="1" dirty="0">
                  <a:solidFill>
                    <a:schemeClr val="bg1"/>
                  </a:solidFill>
                  <a:cs typeface="Arial" panose="020B0604020202020204" pitchFamily="34" charset="0"/>
                </a:rPr>
                <a:t>VALLEY 2</a:t>
              </a:r>
            </a:p>
            <a:p>
              <a:pPr algn="ctr"/>
              <a:r>
                <a:rPr lang="en-US" sz="1050" dirty="0">
                  <a:solidFill>
                    <a:schemeClr val="bg1"/>
                  </a:solidFill>
                  <a:cs typeface="Arial" panose="020B0604020202020204" pitchFamily="34" charset="0"/>
                </a:rPr>
                <a:t>from </a:t>
              </a:r>
              <a:r>
                <a:rPr lang="en-US" sz="1050" i="1" dirty="0">
                  <a:solidFill>
                    <a:schemeClr val="bg1"/>
                  </a:solidFill>
                  <a:cs typeface="Arial" panose="020B0604020202020204" pitchFamily="34" charset="0"/>
                </a:rPr>
                <a:t>Prototype</a:t>
              </a:r>
              <a:r>
                <a:rPr lang="en-US" sz="1050" dirty="0">
                  <a:solidFill>
                    <a:schemeClr val="bg1"/>
                  </a:solidFill>
                  <a:cs typeface="Arial" panose="020B0604020202020204" pitchFamily="34" charset="0"/>
                </a:rPr>
                <a:t> to </a:t>
              </a:r>
              <a:r>
                <a:rPr lang="en-US" sz="1050" i="1" dirty="0">
                  <a:solidFill>
                    <a:schemeClr val="bg1"/>
                  </a:solidFill>
                  <a:cs typeface="Arial" panose="020B0604020202020204" pitchFamily="34" charset="0"/>
                </a:rPr>
                <a:t>Product</a:t>
              </a:r>
              <a:endParaRPr sz="900" i="1" dirty="0">
                <a:solidFill>
                  <a:schemeClr val="bg1"/>
                </a:solidFill>
                <a:cs typeface="Arial" panose="020B0604020202020204" pitchFamily="34" charset="0"/>
              </a:endParaRPr>
            </a:p>
          </p:txBody>
        </p:sp>
        <p:sp>
          <p:nvSpPr>
            <p:cNvPr id="76" name="Rectangle 75">
              <a:extLst>
                <a:ext uri="{FF2B5EF4-FFF2-40B4-BE49-F238E27FC236}">
                  <a16:creationId xmlns:a16="http://schemas.microsoft.com/office/drawing/2014/main" id="{13B1BA6A-947F-7BFD-EE89-4C0C3F825192}"/>
                </a:ext>
              </a:extLst>
            </p:cNvPr>
            <p:cNvSpPr/>
            <p:nvPr/>
          </p:nvSpPr>
          <p:spPr>
            <a:xfrm>
              <a:off x="5789181" y="2056415"/>
              <a:ext cx="346295" cy="369332"/>
            </a:xfrm>
            <a:prstGeom prst="rect">
              <a:avLst/>
            </a:prstGeom>
            <a:ln>
              <a:noFill/>
            </a:ln>
          </p:spPr>
          <p:txBody>
            <a:bodyPr wrap="square">
              <a:spAutoFit/>
            </a:bodyPr>
            <a:lstStyle/>
            <a:p>
              <a:r>
                <a:rPr lang="en-US" b="1" dirty="0">
                  <a:solidFill>
                    <a:schemeClr val="bg1"/>
                  </a:solidFill>
                  <a:cs typeface="Arial" panose="020B0604020202020204" pitchFamily="34" charset="0"/>
                </a:rPr>
                <a:t>2</a:t>
              </a:r>
              <a:endParaRPr lang="en-US" dirty="0">
                <a:solidFill>
                  <a:schemeClr val="bg1"/>
                </a:solidFill>
              </a:endParaRPr>
            </a:p>
          </p:txBody>
        </p:sp>
      </p:grpSp>
      <p:grpSp>
        <p:nvGrpSpPr>
          <p:cNvPr id="114" name="Group 113">
            <a:extLst>
              <a:ext uri="{FF2B5EF4-FFF2-40B4-BE49-F238E27FC236}">
                <a16:creationId xmlns:a16="http://schemas.microsoft.com/office/drawing/2014/main" id="{AF9686DA-23C5-0696-6F3C-D524B6584B97}"/>
              </a:ext>
            </a:extLst>
          </p:cNvPr>
          <p:cNvGrpSpPr/>
          <p:nvPr/>
        </p:nvGrpSpPr>
        <p:grpSpPr>
          <a:xfrm>
            <a:off x="7900779" y="1420124"/>
            <a:ext cx="2309034" cy="928756"/>
            <a:chOff x="7771960" y="1544416"/>
            <a:chExt cx="2309034" cy="928756"/>
          </a:xfrm>
        </p:grpSpPr>
        <p:sp>
          <p:nvSpPr>
            <p:cNvPr id="22" name="Isosceles Triangle 34">
              <a:extLst>
                <a:ext uri="{FF2B5EF4-FFF2-40B4-BE49-F238E27FC236}">
                  <a16:creationId xmlns:a16="http://schemas.microsoft.com/office/drawing/2014/main" id="{A655B6C9-0C6B-17D1-5FD0-6A24919FCCDF}"/>
                </a:ext>
              </a:extLst>
            </p:cNvPr>
            <p:cNvSpPr/>
            <p:nvPr/>
          </p:nvSpPr>
          <p:spPr>
            <a:xfrm flipV="1">
              <a:off x="8271023" y="2099857"/>
              <a:ext cx="1310909" cy="308965"/>
            </a:xfrm>
            <a:prstGeom prst="triangle">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panose="020B0604020202020204" pitchFamily="34" charset="0"/>
              </a:endParaRPr>
            </a:p>
          </p:txBody>
        </p:sp>
        <p:sp>
          <p:nvSpPr>
            <p:cNvPr id="25" name="TextBox 24">
              <a:extLst>
                <a:ext uri="{FF2B5EF4-FFF2-40B4-BE49-F238E27FC236}">
                  <a16:creationId xmlns:a16="http://schemas.microsoft.com/office/drawing/2014/main" id="{1422D1BE-ADB6-3D02-C4EA-F6FF6387A8A3}"/>
                </a:ext>
              </a:extLst>
            </p:cNvPr>
            <p:cNvSpPr txBox="1"/>
            <p:nvPr/>
          </p:nvSpPr>
          <p:spPr>
            <a:xfrm>
              <a:off x="8711821" y="2043109"/>
              <a:ext cx="429313" cy="369332"/>
            </a:xfrm>
            <a:prstGeom prst="rect">
              <a:avLst/>
            </a:prstGeom>
            <a:noFill/>
          </p:spPr>
          <p:txBody>
            <a:bodyPr wrap="square" rtlCol="0">
              <a:spAutoFit/>
            </a:bodyPr>
            <a:lstStyle/>
            <a:p>
              <a:r>
                <a:rPr lang="en-US" b="1" dirty="0">
                  <a:solidFill>
                    <a:schemeClr val="bg1"/>
                  </a:solidFill>
                  <a:cs typeface="Arial" panose="020B0604020202020204" pitchFamily="34" charset="0"/>
                </a:rPr>
                <a:t>3</a:t>
              </a:r>
            </a:p>
          </p:txBody>
        </p:sp>
        <p:grpSp>
          <p:nvGrpSpPr>
            <p:cNvPr id="33" name="Group 32">
              <a:extLst>
                <a:ext uri="{FF2B5EF4-FFF2-40B4-BE49-F238E27FC236}">
                  <a16:creationId xmlns:a16="http://schemas.microsoft.com/office/drawing/2014/main" id="{3CA9724A-0E8D-8398-49C3-166CAF6B7BEB}"/>
                </a:ext>
              </a:extLst>
            </p:cNvPr>
            <p:cNvGrpSpPr/>
            <p:nvPr/>
          </p:nvGrpSpPr>
          <p:grpSpPr>
            <a:xfrm>
              <a:off x="7771961" y="1544416"/>
              <a:ext cx="2309033" cy="928756"/>
              <a:chOff x="6164927" y="2294417"/>
              <a:chExt cx="1682946" cy="846972"/>
            </a:xfrm>
          </p:grpSpPr>
          <p:sp>
            <p:nvSpPr>
              <p:cNvPr id="34" name="Rectangle 33">
                <a:extLst>
                  <a:ext uri="{FF2B5EF4-FFF2-40B4-BE49-F238E27FC236}">
                    <a16:creationId xmlns:a16="http://schemas.microsoft.com/office/drawing/2014/main" id="{CCD9E0D8-0580-ADB4-215A-E13380943F21}"/>
                  </a:ext>
                </a:extLst>
              </p:cNvPr>
              <p:cNvSpPr/>
              <p:nvPr/>
            </p:nvSpPr>
            <p:spPr>
              <a:xfrm rot="5400000">
                <a:off x="6724115" y="1735229"/>
                <a:ext cx="564569" cy="1682946"/>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534F3878-B88A-6C9D-9712-3D0F9DAEA188}"/>
                  </a:ext>
                </a:extLst>
              </p:cNvPr>
              <p:cNvSpPr/>
              <p:nvPr/>
            </p:nvSpPr>
            <p:spPr>
              <a:xfrm rot="10800000">
                <a:off x="6504765" y="2834113"/>
                <a:ext cx="1024923" cy="307276"/>
              </a:xfrm>
              <a:prstGeom prst="triangle">
                <a:avLst>
                  <a:gd name="adj" fmla="val 49760"/>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Google Shape;879;p80">
              <a:extLst>
                <a:ext uri="{FF2B5EF4-FFF2-40B4-BE49-F238E27FC236}">
                  <a16:creationId xmlns:a16="http://schemas.microsoft.com/office/drawing/2014/main" id="{EE5CB03F-8126-582D-3923-E66018F3CD38}"/>
                </a:ext>
              </a:extLst>
            </p:cNvPr>
            <p:cNvSpPr txBox="1"/>
            <p:nvPr/>
          </p:nvSpPr>
          <p:spPr>
            <a:xfrm>
              <a:off x="7771960" y="1641416"/>
              <a:ext cx="2300501" cy="346249"/>
            </a:xfrm>
            <a:prstGeom prst="rect">
              <a:avLst/>
            </a:prstGeom>
            <a:noFill/>
            <a:ln>
              <a:noFill/>
            </a:ln>
          </p:spPr>
          <p:txBody>
            <a:bodyPr spcFirstLastPara="1" wrap="square" lIns="0" tIns="0" rIns="0" bIns="0" anchor="t" anchorCtr="0">
              <a:spAutoFit/>
            </a:bodyPr>
            <a:lstStyle/>
            <a:p>
              <a:pPr algn="ctr"/>
              <a:r>
                <a:rPr lang="en-US" sz="1200" b="1" dirty="0">
                  <a:solidFill>
                    <a:schemeClr val="bg1"/>
                  </a:solidFill>
                  <a:cs typeface="Arial" panose="020B0604020202020204" pitchFamily="34" charset="0"/>
                </a:rPr>
                <a:t>VALLEY 3</a:t>
              </a:r>
            </a:p>
            <a:p>
              <a:pPr algn="ctr"/>
              <a:r>
                <a:rPr lang="en-US" sz="1050" dirty="0">
                  <a:solidFill>
                    <a:schemeClr val="bg1"/>
                  </a:solidFill>
                  <a:cs typeface="Arial" panose="020B0604020202020204" pitchFamily="34" charset="0"/>
                </a:rPr>
                <a:t>from </a:t>
              </a:r>
              <a:r>
                <a:rPr lang="en-US" sz="1050" i="1" dirty="0">
                  <a:solidFill>
                    <a:schemeClr val="bg1"/>
                  </a:solidFill>
                  <a:cs typeface="Arial" panose="020B0604020202020204" pitchFamily="34" charset="0"/>
                </a:rPr>
                <a:t>Product</a:t>
              </a:r>
              <a:r>
                <a:rPr lang="en-US" sz="1050" dirty="0">
                  <a:solidFill>
                    <a:schemeClr val="bg1"/>
                  </a:solidFill>
                  <a:cs typeface="Arial" panose="020B0604020202020204" pitchFamily="34" charset="0"/>
                </a:rPr>
                <a:t> to </a:t>
              </a:r>
              <a:r>
                <a:rPr lang="en-US" sz="1050" i="1" dirty="0">
                  <a:solidFill>
                    <a:schemeClr val="bg1"/>
                  </a:solidFill>
                  <a:cs typeface="Arial" panose="020B0604020202020204" pitchFamily="34" charset="0"/>
                </a:rPr>
                <a:t>Scale</a:t>
              </a:r>
              <a:endParaRPr sz="900" i="1" dirty="0">
                <a:solidFill>
                  <a:schemeClr val="bg1"/>
                </a:solidFill>
                <a:cs typeface="Arial" panose="020B0604020202020204" pitchFamily="34" charset="0"/>
              </a:endParaRPr>
            </a:p>
          </p:txBody>
        </p:sp>
        <p:sp>
          <p:nvSpPr>
            <p:cNvPr id="77" name="Rectangle 76">
              <a:extLst>
                <a:ext uri="{FF2B5EF4-FFF2-40B4-BE49-F238E27FC236}">
                  <a16:creationId xmlns:a16="http://schemas.microsoft.com/office/drawing/2014/main" id="{764CF2D6-8BD1-9B42-3D6B-189953F66820}"/>
                </a:ext>
              </a:extLst>
            </p:cNvPr>
            <p:cNvSpPr/>
            <p:nvPr/>
          </p:nvSpPr>
          <p:spPr>
            <a:xfrm>
              <a:off x="8753330" y="2048992"/>
              <a:ext cx="346295" cy="369332"/>
            </a:xfrm>
            <a:prstGeom prst="rect">
              <a:avLst/>
            </a:prstGeom>
            <a:ln>
              <a:noFill/>
            </a:ln>
          </p:spPr>
          <p:txBody>
            <a:bodyPr wrap="square">
              <a:spAutoFit/>
            </a:bodyPr>
            <a:lstStyle/>
            <a:p>
              <a:r>
                <a:rPr lang="en-US" b="1" dirty="0">
                  <a:solidFill>
                    <a:schemeClr val="bg1"/>
                  </a:solidFill>
                  <a:cs typeface="Arial" panose="020B0604020202020204" pitchFamily="34" charset="0"/>
                </a:rPr>
                <a:t>3</a:t>
              </a:r>
              <a:endParaRPr lang="en-US" dirty="0">
                <a:solidFill>
                  <a:schemeClr val="bg1"/>
                </a:solidFill>
              </a:endParaRPr>
            </a:p>
          </p:txBody>
        </p:sp>
      </p:grpSp>
      <p:cxnSp>
        <p:nvCxnSpPr>
          <p:cNvPr id="14" name="Google Shape;853;p80">
            <a:extLst>
              <a:ext uri="{FF2B5EF4-FFF2-40B4-BE49-F238E27FC236}">
                <a16:creationId xmlns:a16="http://schemas.microsoft.com/office/drawing/2014/main" id="{FB4F2C57-9141-A325-4762-40DAE4CB8A33}"/>
              </a:ext>
            </a:extLst>
          </p:cNvPr>
          <p:cNvCxnSpPr>
            <a:cxnSpLocks/>
          </p:cNvCxnSpPr>
          <p:nvPr/>
        </p:nvCxnSpPr>
        <p:spPr>
          <a:xfrm>
            <a:off x="425809" y="2550040"/>
            <a:ext cx="11157254" cy="0"/>
          </a:xfrm>
          <a:prstGeom prst="straightConnector1">
            <a:avLst/>
          </a:prstGeom>
          <a:noFill/>
          <a:ln w="12700" cap="flat" cmpd="sng">
            <a:solidFill>
              <a:schemeClr val="tx1"/>
            </a:solidFill>
            <a:prstDash val="dash"/>
            <a:round/>
            <a:headEnd type="none" w="med" len="med"/>
            <a:tailEnd type="triangle" w="med" len="med"/>
          </a:ln>
        </p:spPr>
      </p:cxnSp>
      <p:sp>
        <p:nvSpPr>
          <p:cNvPr id="15" name="Google Shape;856;p80">
            <a:extLst>
              <a:ext uri="{FF2B5EF4-FFF2-40B4-BE49-F238E27FC236}">
                <a16:creationId xmlns:a16="http://schemas.microsoft.com/office/drawing/2014/main" id="{0FB88BA9-FC74-AE25-FC71-060C25B78A4A}"/>
              </a:ext>
            </a:extLst>
          </p:cNvPr>
          <p:cNvSpPr txBox="1"/>
          <p:nvPr/>
        </p:nvSpPr>
        <p:spPr>
          <a:xfrm>
            <a:off x="117457" y="2266115"/>
            <a:ext cx="1358073" cy="3693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200">
                <a:cs typeface="Arial" panose="020B0604020202020204" pitchFamily="34" charset="0"/>
              </a:rPr>
              <a:t>R&amp;D Progression</a:t>
            </a:r>
            <a:endParaRPr sz="1200" dirty="0">
              <a:cs typeface="Arial" panose="020B0604020202020204" pitchFamily="34" charset="0"/>
            </a:endParaRPr>
          </a:p>
        </p:txBody>
      </p:sp>
      <p:sp>
        <p:nvSpPr>
          <p:cNvPr id="26" name="Rectangle 25">
            <a:extLst>
              <a:ext uri="{FF2B5EF4-FFF2-40B4-BE49-F238E27FC236}">
                <a16:creationId xmlns:a16="http://schemas.microsoft.com/office/drawing/2014/main" id="{F23D80E4-C6A3-F6E7-D1BC-160EBF327E49}"/>
              </a:ext>
            </a:extLst>
          </p:cNvPr>
          <p:cNvSpPr/>
          <p:nvPr/>
        </p:nvSpPr>
        <p:spPr>
          <a:xfrm>
            <a:off x="6724252" y="2759369"/>
            <a:ext cx="1608409" cy="215444"/>
          </a:xfrm>
          <a:prstGeom prst="rect">
            <a:avLst/>
          </a:prstGeom>
        </p:spPr>
        <p:txBody>
          <a:bodyPr wrap="square">
            <a:spAutoFit/>
          </a:bodyPr>
          <a:lstStyle/>
          <a:p>
            <a:pPr algn="ctr"/>
            <a:r>
              <a:rPr lang="en" sz="800" b="1"/>
              <a:t>Low-Rate Initial Production (LRIP)</a:t>
            </a:r>
            <a:endParaRPr lang="en-US" sz="800" b="1" dirty="0"/>
          </a:p>
        </p:txBody>
      </p:sp>
      <p:sp>
        <p:nvSpPr>
          <p:cNvPr id="27" name="Rectangle 26">
            <a:extLst>
              <a:ext uri="{FF2B5EF4-FFF2-40B4-BE49-F238E27FC236}">
                <a16:creationId xmlns:a16="http://schemas.microsoft.com/office/drawing/2014/main" id="{E2A33385-C3BC-3922-8D21-7FAEDEEE3294}"/>
              </a:ext>
            </a:extLst>
          </p:cNvPr>
          <p:cNvSpPr/>
          <p:nvPr/>
        </p:nvSpPr>
        <p:spPr>
          <a:xfrm>
            <a:off x="9620548" y="2759369"/>
            <a:ext cx="1608409" cy="215444"/>
          </a:xfrm>
          <a:prstGeom prst="rect">
            <a:avLst/>
          </a:prstGeom>
        </p:spPr>
        <p:txBody>
          <a:bodyPr wrap="square">
            <a:spAutoFit/>
          </a:bodyPr>
          <a:lstStyle/>
          <a:p>
            <a:pPr algn="ctr"/>
            <a:r>
              <a:rPr lang="en" sz="800" b="1"/>
              <a:t>Full-Rate Production (FRP)</a:t>
            </a:r>
            <a:endParaRPr lang="en-US" sz="800" b="1" dirty="0"/>
          </a:p>
        </p:txBody>
      </p:sp>
      <p:pic>
        <p:nvPicPr>
          <p:cNvPr id="78" name="Picture 77">
            <a:extLst>
              <a:ext uri="{FF2B5EF4-FFF2-40B4-BE49-F238E27FC236}">
                <a16:creationId xmlns:a16="http://schemas.microsoft.com/office/drawing/2014/main" id="{880D8C98-191A-1B42-AE03-F8C9CF731F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1433" y="2198048"/>
            <a:ext cx="2526750" cy="416165"/>
          </a:xfrm>
          <a:prstGeom prst="rect">
            <a:avLst/>
          </a:prstGeom>
        </p:spPr>
      </p:pic>
      <p:pic>
        <p:nvPicPr>
          <p:cNvPr id="79" name="Picture 78">
            <a:extLst>
              <a:ext uri="{FF2B5EF4-FFF2-40B4-BE49-F238E27FC236}">
                <a16:creationId xmlns:a16="http://schemas.microsoft.com/office/drawing/2014/main" id="{B60D00F0-0AF7-C9CF-AA74-E02D9B370B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813" y="2218837"/>
            <a:ext cx="2388038" cy="392413"/>
          </a:xfrm>
          <a:prstGeom prst="rect">
            <a:avLst/>
          </a:prstGeom>
        </p:spPr>
      </p:pic>
      <p:pic>
        <p:nvPicPr>
          <p:cNvPr id="80" name="Picture 79">
            <a:extLst>
              <a:ext uri="{FF2B5EF4-FFF2-40B4-BE49-F238E27FC236}">
                <a16:creationId xmlns:a16="http://schemas.microsoft.com/office/drawing/2014/main" id="{6FEBB2D5-5F34-21F8-B7FA-3FFD3BC3E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3596" y="2228253"/>
            <a:ext cx="2376588" cy="391434"/>
          </a:xfrm>
          <a:prstGeom prst="rect">
            <a:avLst/>
          </a:prstGeom>
        </p:spPr>
      </p:pic>
      <p:grpSp>
        <p:nvGrpSpPr>
          <p:cNvPr id="81" name="Group 80">
            <a:extLst>
              <a:ext uri="{FF2B5EF4-FFF2-40B4-BE49-F238E27FC236}">
                <a16:creationId xmlns:a16="http://schemas.microsoft.com/office/drawing/2014/main" id="{5D23E670-8CEB-F919-38D1-9B3CA22CFC45}"/>
              </a:ext>
            </a:extLst>
          </p:cNvPr>
          <p:cNvGrpSpPr/>
          <p:nvPr/>
        </p:nvGrpSpPr>
        <p:grpSpPr>
          <a:xfrm>
            <a:off x="1576920" y="2295297"/>
            <a:ext cx="649999" cy="519500"/>
            <a:chOff x="1496138" y="3268143"/>
            <a:chExt cx="473754" cy="473754"/>
          </a:xfrm>
        </p:grpSpPr>
        <p:sp>
          <p:nvSpPr>
            <p:cNvPr id="82" name="Oval 81">
              <a:extLst>
                <a:ext uri="{FF2B5EF4-FFF2-40B4-BE49-F238E27FC236}">
                  <a16:creationId xmlns:a16="http://schemas.microsoft.com/office/drawing/2014/main" id="{9DBC8AA7-474A-6B58-D681-D268EB156A34}"/>
                </a:ext>
              </a:extLst>
            </p:cNvPr>
            <p:cNvSpPr/>
            <p:nvPr/>
          </p:nvSpPr>
          <p:spPr>
            <a:xfrm>
              <a:off x="1496138" y="3268143"/>
              <a:ext cx="473754" cy="47375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Picture 82">
              <a:extLst>
                <a:ext uri="{FF2B5EF4-FFF2-40B4-BE49-F238E27FC236}">
                  <a16:creationId xmlns:a16="http://schemas.microsoft.com/office/drawing/2014/main" id="{5D884D2B-9057-1C84-E8EB-9A0D93426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573" y="3296120"/>
              <a:ext cx="447142" cy="414424"/>
            </a:xfrm>
            <a:prstGeom prst="rect">
              <a:avLst/>
            </a:prstGeom>
          </p:spPr>
        </p:pic>
      </p:grpSp>
      <p:grpSp>
        <p:nvGrpSpPr>
          <p:cNvPr id="84" name="Group 83">
            <a:extLst>
              <a:ext uri="{FF2B5EF4-FFF2-40B4-BE49-F238E27FC236}">
                <a16:creationId xmlns:a16="http://schemas.microsoft.com/office/drawing/2014/main" id="{847A8F69-8F01-CADA-43E8-B89E27CB2817}"/>
              </a:ext>
            </a:extLst>
          </p:cNvPr>
          <p:cNvGrpSpPr/>
          <p:nvPr/>
        </p:nvGrpSpPr>
        <p:grpSpPr>
          <a:xfrm>
            <a:off x="4291234" y="2295297"/>
            <a:ext cx="649999" cy="519500"/>
            <a:chOff x="3474474" y="3268143"/>
            <a:chExt cx="473754" cy="473754"/>
          </a:xfrm>
        </p:grpSpPr>
        <p:sp>
          <p:nvSpPr>
            <p:cNvPr id="85" name="Oval 84">
              <a:extLst>
                <a:ext uri="{FF2B5EF4-FFF2-40B4-BE49-F238E27FC236}">
                  <a16:creationId xmlns:a16="http://schemas.microsoft.com/office/drawing/2014/main" id="{BA6A2D68-8984-0CD4-3609-1B0D33863286}"/>
                </a:ext>
              </a:extLst>
            </p:cNvPr>
            <p:cNvSpPr/>
            <p:nvPr/>
          </p:nvSpPr>
          <p:spPr>
            <a:xfrm>
              <a:off x="3474474" y="3268143"/>
              <a:ext cx="473754" cy="473754"/>
            </a:xfrm>
            <a:prstGeom prst="ellipse">
              <a:avLst/>
            </a:prstGeom>
            <a:solidFill>
              <a:schemeClr val="bg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85">
              <a:extLst>
                <a:ext uri="{FF2B5EF4-FFF2-40B4-BE49-F238E27FC236}">
                  <a16:creationId xmlns:a16="http://schemas.microsoft.com/office/drawing/2014/main" id="{F630DC50-52E5-588E-9A78-B89C99D715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1536" y="3347262"/>
              <a:ext cx="348076" cy="325436"/>
            </a:xfrm>
            <a:prstGeom prst="rect">
              <a:avLst/>
            </a:prstGeom>
          </p:spPr>
        </p:pic>
      </p:grpSp>
      <p:grpSp>
        <p:nvGrpSpPr>
          <p:cNvPr id="90" name="Group 89">
            <a:extLst>
              <a:ext uri="{FF2B5EF4-FFF2-40B4-BE49-F238E27FC236}">
                <a16:creationId xmlns:a16="http://schemas.microsoft.com/office/drawing/2014/main" id="{67588A90-945D-F14D-4F99-0656F5F271BC}"/>
              </a:ext>
            </a:extLst>
          </p:cNvPr>
          <p:cNvGrpSpPr/>
          <p:nvPr/>
        </p:nvGrpSpPr>
        <p:grpSpPr>
          <a:xfrm>
            <a:off x="7173018" y="2293756"/>
            <a:ext cx="649999" cy="519500"/>
            <a:chOff x="5574340" y="3268143"/>
            <a:chExt cx="473754" cy="473754"/>
          </a:xfrm>
        </p:grpSpPr>
        <p:sp>
          <p:nvSpPr>
            <p:cNvPr id="91" name="Oval 90">
              <a:extLst>
                <a:ext uri="{FF2B5EF4-FFF2-40B4-BE49-F238E27FC236}">
                  <a16:creationId xmlns:a16="http://schemas.microsoft.com/office/drawing/2014/main" id="{4742F933-8ABC-1DC0-13E5-D5277A863D93}"/>
                </a:ext>
              </a:extLst>
            </p:cNvPr>
            <p:cNvSpPr/>
            <p:nvPr/>
          </p:nvSpPr>
          <p:spPr>
            <a:xfrm>
              <a:off x="5574340" y="3268143"/>
              <a:ext cx="473754" cy="473754"/>
            </a:xfrm>
            <a:prstGeom prst="ellipse">
              <a:avLst/>
            </a:prstGeom>
            <a:solidFill>
              <a:schemeClr val="bg1"/>
            </a:solidFill>
            <a:ln>
              <a:solidFill>
                <a:srgbClr val="6F0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Picture 91">
              <a:extLst>
                <a:ext uri="{FF2B5EF4-FFF2-40B4-BE49-F238E27FC236}">
                  <a16:creationId xmlns:a16="http://schemas.microsoft.com/office/drawing/2014/main" id="{9006CCB6-D76C-DF51-D24D-7A3A451429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2726" y="3311962"/>
              <a:ext cx="405093" cy="378746"/>
            </a:xfrm>
            <a:prstGeom prst="rect">
              <a:avLst/>
            </a:prstGeom>
          </p:spPr>
        </p:pic>
      </p:grpSp>
      <p:grpSp>
        <p:nvGrpSpPr>
          <p:cNvPr id="93" name="Group 92">
            <a:extLst>
              <a:ext uri="{FF2B5EF4-FFF2-40B4-BE49-F238E27FC236}">
                <a16:creationId xmlns:a16="http://schemas.microsoft.com/office/drawing/2014/main" id="{D288C978-19B6-A19D-0F19-7739AE8C199C}"/>
              </a:ext>
            </a:extLst>
          </p:cNvPr>
          <p:cNvGrpSpPr/>
          <p:nvPr/>
        </p:nvGrpSpPr>
        <p:grpSpPr>
          <a:xfrm>
            <a:off x="10082551" y="2293756"/>
            <a:ext cx="649999" cy="519500"/>
            <a:chOff x="7694962" y="3268143"/>
            <a:chExt cx="473754" cy="473754"/>
          </a:xfrm>
        </p:grpSpPr>
        <p:sp>
          <p:nvSpPr>
            <p:cNvPr id="94" name="Oval 93">
              <a:extLst>
                <a:ext uri="{FF2B5EF4-FFF2-40B4-BE49-F238E27FC236}">
                  <a16:creationId xmlns:a16="http://schemas.microsoft.com/office/drawing/2014/main" id="{58DADA81-4004-2716-38FA-B671F9A6142C}"/>
                </a:ext>
              </a:extLst>
            </p:cNvPr>
            <p:cNvSpPr/>
            <p:nvPr/>
          </p:nvSpPr>
          <p:spPr>
            <a:xfrm>
              <a:off x="7694962" y="3268143"/>
              <a:ext cx="473754" cy="473754"/>
            </a:xfrm>
            <a:prstGeom prst="ellipse">
              <a:avLst/>
            </a:prstGeom>
            <a:solidFill>
              <a:schemeClr val="bg1"/>
            </a:solidFill>
            <a:ln>
              <a:solidFill>
                <a:srgbClr val="111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5" name="Picture 94">
              <a:extLst>
                <a:ext uri="{FF2B5EF4-FFF2-40B4-BE49-F238E27FC236}">
                  <a16:creationId xmlns:a16="http://schemas.microsoft.com/office/drawing/2014/main" id="{D549A8F6-9DBD-D10F-8E7F-486B8B24DF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6204" y="3318922"/>
              <a:ext cx="391269" cy="368819"/>
            </a:xfrm>
            <a:prstGeom prst="rect">
              <a:avLst/>
            </a:prstGeom>
          </p:spPr>
        </p:pic>
      </p:grpSp>
      <p:graphicFrame>
        <p:nvGraphicFramePr>
          <p:cNvPr id="117" name="Table 117">
            <a:extLst>
              <a:ext uri="{FF2B5EF4-FFF2-40B4-BE49-F238E27FC236}">
                <a16:creationId xmlns:a16="http://schemas.microsoft.com/office/drawing/2014/main" id="{D3F9BB14-D4BA-4115-A4DF-A4E52F65212D}"/>
              </a:ext>
            </a:extLst>
          </p:cNvPr>
          <p:cNvGraphicFramePr>
            <a:graphicFrameLocks noGrp="1"/>
          </p:cNvGraphicFramePr>
          <p:nvPr/>
        </p:nvGraphicFramePr>
        <p:xfrm>
          <a:off x="704494" y="2995408"/>
          <a:ext cx="1897180" cy="274320"/>
        </p:xfrm>
        <a:graphic>
          <a:graphicData uri="http://schemas.openxmlformats.org/drawingml/2006/table">
            <a:tbl>
              <a:tblPr firstRow="1" bandRow="1">
                <a:tableStyleId>{5C22544A-7EE6-4342-B048-85BDC9FD1C3A}</a:tableStyleId>
              </a:tblPr>
              <a:tblGrid>
                <a:gridCol w="379436">
                  <a:extLst>
                    <a:ext uri="{9D8B030D-6E8A-4147-A177-3AD203B41FA5}">
                      <a16:colId xmlns:a16="http://schemas.microsoft.com/office/drawing/2014/main" val="1957792607"/>
                    </a:ext>
                  </a:extLst>
                </a:gridCol>
                <a:gridCol w="379436">
                  <a:extLst>
                    <a:ext uri="{9D8B030D-6E8A-4147-A177-3AD203B41FA5}">
                      <a16:colId xmlns:a16="http://schemas.microsoft.com/office/drawing/2014/main" val="739521042"/>
                    </a:ext>
                  </a:extLst>
                </a:gridCol>
                <a:gridCol w="379436">
                  <a:extLst>
                    <a:ext uri="{9D8B030D-6E8A-4147-A177-3AD203B41FA5}">
                      <a16:colId xmlns:a16="http://schemas.microsoft.com/office/drawing/2014/main" val="556435981"/>
                    </a:ext>
                  </a:extLst>
                </a:gridCol>
                <a:gridCol w="379436">
                  <a:extLst>
                    <a:ext uri="{9D8B030D-6E8A-4147-A177-3AD203B41FA5}">
                      <a16:colId xmlns:a16="http://schemas.microsoft.com/office/drawing/2014/main" val="1550341758"/>
                    </a:ext>
                  </a:extLst>
                </a:gridCol>
                <a:gridCol w="379436">
                  <a:extLst>
                    <a:ext uri="{9D8B030D-6E8A-4147-A177-3AD203B41FA5}">
                      <a16:colId xmlns:a16="http://schemas.microsoft.com/office/drawing/2014/main" val="3559020170"/>
                    </a:ext>
                  </a:extLst>
                </a:gridCol>
              </a:tblGrid>
              <a:tr h="0">
                <a:tc>
                  <a:txBody>
                    <a:bodyPr/>
                    <a:lstStyle/>
                    <a:p>
                      <a:pPr algn="ctr"/>
                      <a:r>
                        <a:rPr lang="en-US"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2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2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667007279"/>
                  </a:ext>
                </a:extLst>
              </a:tr>
            </a:tbl>
          </a:graphicData>
        </a:graphic>
      </p:graphicFrame>
      <p:graphicFrame>
        <p:nvGraphicFramePr>
          <p:cNvPr id="118" name="Table 117">
            <a:extLst>
              <a:ext uri="{FF2B5EF4-FFF2-40B4-BE49-F238E27FC236}">
                <a16:creationId xmlns:a16="http://schemas.microsoft.com/office/drawing/2014/main" id="{4058C9AE-1932-6D69-E085-BE7C17D299E4}"/>
              </a:ext>
            </a:extLst>
          </p:cNvPr>
          <p:cNvGraphicFramePr>
            <a:graphicFrameLocks noGrp="1"/>
          </p:cNvGraphicFramePr>
          <p:nvPr/>
        </p:nvGraphicFramePr>
        <p:xfrm>
          <a:off x="3890543" y="2995408"/>
          <a:ext cx="1462968" cy="274320"/>
        </p:xfrm>
        <a:graphic>
          <a:graphicData uri="http://schemas.openxmlformats.org/drawingml/2006/table">
            <a:tbl>
              <a:tblPr firstRow="1" bandRow="1">
                <a:tableStyleId>{5C22544A-7EE6-4342-B048-85BDC9FD1C3A}</a:tableStyleId>
              </a:tblPr>
              <a:tblGrid>
                <a:gridCol w="731484">
                  <a:extLst>
                    <a:ext uri="{9D8B030D-6E8A-4147-A177-3AD203B41FA5}">
                      <a16:colId xmlns:a16="http://schemas.microsoft.com/office/drawing/2014/main" val="1957792607"/>
                    </a:ext>
                  </a:extLst>
                </a:gridCol>
                <a:gridCol w="731484">
                  <a:extLst>
                    <a:ext uri="{9D8B030D-6E8A-4147-A177-3AD203B41FA5}">
                      <a16:colId xmlns:a16="http://schemas.microsoft.com/office/drawing/2014/main" val="739521042"/>
                    </a:ext>
                  </a:extLst>
                </a:gridCol>
              </a:tblGrid>
              <a:tr h="0">
                <a:tc>
                  <a:txBody>
                    <a:bodyPr/>
                    <a:lstStyle/>
                    <a:p>
                      <a:pPr algn="ctr"/>
                      <a:r>
                        <a:rPr lang="en-US" sz="12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007279"/>
                  </a:ext>
                </a:extLst>
              </a:tr>
            </a:tbl>
          </a:graphicData>
        </a:graphic>
      </p:graphicFrame>
      <p:graphicFrame>
        <p:nvGraphicFramePr>
          <p:cNvPr id="119" name="Table 118">
            <a:extLst>
              <a:ext uri="{FF2B5EF4-FFF2-40B4-BE49-F238E27FC236}">
                <a16:creationId xmlns:a16="http://schemas.microsoft.com/office/drawing/2014/main" id="{7CE03C16-BEC0-2FB5-F525-C0C8556395FF}"/>
              </a:ext>
            </a:extLst>
          </p:cNvPr>
          <p:cNvGraphicFramePr>
            <a:graphicFrameLocks noGrp="1"/>
          </p:cNvGraphicFramePr>
          <p:nvPr/>
        </p:nvGraphicFramePr>
        <p:xfrm>
          <a:off x="6852822" y="2995408"/>
          <a:ext cx="1462968" cy="274320"/>
        </p:xfrm>
        <a:graphic>
          <a:graphicData uri="http://schemas.openxmlformats.org/drawingml/2006/table">
            <a:tbl>
              <a:tblPr firstRow="1" bandRow="1">
                <a:tableStyleId>{5C22544A-7EE6-4342-B048-85BDC9FD1C3A}</a:tableStyleId>
              </a:tblPr>
              <a:tblGrid>
                <a:gridCol w="731484">
                  <a:extLst>
                    <a:ext uri="{9D8B030D-6E8A-4147-A177-3AD203B41FA5}">
                      <a16:colId xmlns:a16="http://schemas.microsoft.com/office/drawing/2014/main" val="1957792607"/>
                    </a:ext>
                  </a:extLst>
                </a:gridCol>
                <a:gridCol w="731484">
                  <a:extLst>
                    <a:ext uri="{9D8B030D-6E8A-4147-A177-3AD203B41FA5}">
                      <a16:colId xmlns:a16="http://schemas.microsoft.com/office/drawing/2014/main" val="739521042"/>
                    </a:ext>
                  </a:extLst>
                </a:gridCol>
              </a:tblGrid>
              <a:tr h="0">
                <a:tc>
                  <a:txBody>
                    <a:bodyPr/>
                    <a:lstStyle/>
                    <a:p>
                      <a:pPr algn="ctr"/>
                      <a:r>
                        <a:rPr lang="en-US" sz="12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007279"/>
                  </a:ext>
                </a:extLst>
              </a:tr>
            </a:tbl>
          </a:graphicData>
        </a:graphic>
      </p:graphicFrame>
      <p:sp>
        <p:nvSpPr>
          <p:cNvPr id="128" name="TextBox 127">
            <a:extLst>
              <a:ext uri="{FF2B5EF4-FFF2-40B4-BE49-F238E27FC236}">
                <a16:creationId xmlns:a16="http://schemas.microsoft.com/office/drawing/2014/main" id="{CA4D1F42-B70A-A905-A920-7F945E9451F9}"/>
              </a:ext>
            </a:extLst>
          </p:cNvPr>
          <p:cNvSpPr txBox="1"/>
          <p:nvPr/>
        </p:nvSpPr>
        <p:spPr>
          <a:xfrm>
            <a:off x="184601" y="2983691"/>
            <a:ext cx="635960" cy="338554"/>
          </a:xfrm>
          <a:prstGeom prst="rect">
            <a:avLst/>
          </a:prstGeom>
          <a:noFill/>
        </p:spPr>
        <p:txBody>
          <a:bodyPr wrap="square" rtlCol="0">
            <a:spAutoFit/>
          </a:bodyPr>
          <a:lstStyle/>
          <a:p>
            <a:r>
              <a:rPr lang="en-US" sz="1600" dirty="0"/>
              <a:t>TRL:</a:t>
            </a:r>
          </a:p>
        </p:txBody>
      </p:sp>
      <p:graphicFrame>
        <p:nvGraphicFramePr>
          <p:cNvPr id="133" name="Table 117">
            <a:extLst>
              <a:ext uri="{FF2B5EF4-FFF2-40B4-BE49-F238E27FC236}">
                <a16:creationId xmlns:a16="http://schemas.microsoft.com/office/drawing/2014/main" id="{5721B16E-6F32-31EB-C80E-D76FDBD9033B}"/>
              </a:ext>
            </a:extLst>
          </p:cNvPr>
          <p:cNvGraphicFramePr>
            <a:graphicFrameLocks noGrp="1"/>
          </p:cNvGraphicFramePr>
          <p:nvPr/>
        </p:nvGraphicFramePr>
        <p:xfrm>
          <a:off x="709174" y="3281947"/>
          <a:ext cx="1892500" cy="274320"/>
        </p:xfrm>
        <a:graphic>
          <a:graphicData uri="http://schemas.openxmlformats.org/drawingml/2006/table">
            <a:tbl>
              <a:tblPr firstRow="1" bandRow="1">
                <a:tableStyleId>{5C22544A-7EE6-4342-B048-85BDC9FD1C3A}</a:tableStyleId>
              </a:tblPr>
              <a:tblGrid>
                <a:gridCol w="473125">
                  <a:extLst>
                    <a:ext uri="{9D8B030D-6E8A-4147-A177-3AD203B41FA5}">
                      <a16:colId xmlns:a16="http://schemas.microsoft.com/office/drawing/2014/main" val="1957792607"/>
                    </a:ext>
                  </a:extLst>
                </a:gridCol>
                <a:gridCol w="473125">
                  <a:extLst>
                    <a:ext uri="{9D8B030D-6E8A-4147-A177-3AD203B41FA5}">
                      <a16:colId xmlns:a16="http://schemas.microsoft.com/office/drawing/2014/main" val="739521042"/>
                    </a:ext>
                  </a:extLst>
                </a:gridCol>
                <a:gridCol w="473125">
                  <a:extLst>
                    <a:ext uri="{9D8B030D-6E8A-4147-A177-3AD203B41FA5}">
                      <a16:colId xmlns:a16="http://schemas.microsoft.com/office/drawing/2014/main" val="556435981"/>
                    </a:ext>
                  </a:extLst>
                </a:gridCol>
                <a:gridCol w="473125">
                  <a:extLst>
                    <a:ext uri="{9D8B030D-6E8A-4147-A177-3AD203B41FA5}">
                      <a16:colId xmlns:a16="http://schemas.microsoft.com/office/drawing/2014/main" val="3559020170"/>
                    </a:ext>
                  </a:extLst>
                </a:gridCol>
              </a:tblGrid>
              <a:tr h="0">
                <a:tc>
                  <a:txBody>
                    <a:bodyPr/>
                    <a:lstStyle/>
                    <a:p>
                      <a:pPr algn="ctr"/>
                      <a:r>
                        <a:rPr lang="en-US"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2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667007279"/>
                  </a:ext>
                </a:extLst>
              </a:tr>
            </a:tbl>
          </a:graphicData>
        </a:graphic>
      </p:graphicFrame>
      <p:sp>
        <p:nvSpPr>
          <p:cNvPr id="134" name="TextBox 133">
            <a:extLst>
              <a:ext uri="{FF2B5EF4-FFF2-40B4-BE49-F238E27FC236}">
                <a16:creationId xmlns:a16="http://schemas.microsoft.com/office/drawing/2014/main" id="{82F9EDC4-5E92-99D8-20AF-FAFCAC5F980C}"/>
              </a:ext>
            </a:extLst>
          </p:cNvPr>
          <p:cNvSpPr txBox="1"/>
          <p:nvPr/>
        </p:nvSpPr>
        <p:spPr>
          <a:xfrm>
            <a:off x="102187" y="3251505"/>
            <a:ext cx="728731" cy="338554"/>
          </a:xfrm>
          <a:prstGeom prst="rect">
            <a:avLst/>
          </a:prstGeom>
          <a:noFill/>
        </p:spPr>
        <p:txBody>
          <a:bodyPr wrap="square" rtlCol="0">
            <a:spAutoFit/>
          </a:bodyPr>
          <a:lstStyle/>
          <a:p>
            <a:r>
              <a:rPr lang="en-US" sz="1600" dirty="0"/>
              <a:t>MRL:</a:t>
            </a:r>
          </a:p>
        </p:txBody>
      </p:sp>
      <p:graphicFrame>
        <p:nvGraphicFramePr>
          <p:cNvPr id="135" name="Table 134">
            <a:extLst>
              <a:ext uri="{FF2B5EF4-FFF2-40B4-BE49-F238E27FC236}">
                <a16:creationId xmlns:a16="http://schemas.microsoft.com/office/drawing/2014/main" id="{D211A670-D347-6743-170F-B1C087724C66}"/>
              </a:ext>
            </a:extLst>
          </p:cNvPr>
          <p:cNvGraphicFramePr>
            <a:graphicFrameLocks noGrp="1"/>
          </p:cNvGraphicFramePr>
          <p:nvPr/>
        </p:nvGraphicFramePr>
        <p:xfrm>
          <a:off x="3890543" y="3254825"/>
          <a:ext cx="1462968" cy="274320"/>
        </p:xfrm>
        <a:graphic>
          <a:graphicData uri="http://schemas.openxmlformats.org/drawingml/2006/table">
            <a:tbl>
              <a:tblPr firstRow="1" bandRow="1">
                <a:tableStyleId>{5C22544A-7EE6-4342-B048-85BDC9FD1C3A}</a:tableStyleId>
              </a:tblPr>
              <a:tblGrid>
                <a:gridCol w="731484">
                  <a:extLst>
                    <a:ext uri="{9D8B030D-6E8A-4147-A177-3AD203B41FA5}">
                      <a16:colId xmlns:a16="http://schemas.microsoft.com/office/drawing/2014/main" val="1957792607"/>
                    </a:ext>
                  </a:extLst>
                </a:gridCol>
                <a:gridCol w="731484">
                  <a:extLst>
                    <a:ext uri="{9D8B030D-6E8A-4147-A177-3AD203B41FA5}">
                      <a16:colId xmlns:a16="http://schemas.microsoft.com/office/drawing/2014/main" val="739521042"/>
                    </a:ext>
                  </a:extLst>
                </a:gridCol>
              </a:tblGrid>
              <a:tr h="0">
                <a:tc>
                  <a:txBody>
                    <a:bodyPr/>
                    <a:lstStyle/>
                    <a:p>
                      <a:pPr algn="ctr"/>
                      <a:r>
                        <a:rPr lang="en-US" sz="12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007279"/>
                  </a:ext>
                </a:extLst>
              </a:tr>
            </a:tbl>
          </a:graphicData>
        </a:graphic>
      </p:graphicFrame>
      <p:graphicFrame>
        <p:nvGraphicFramePr>
          <p:cNvPr id="136" name="Table 135">
            <a:extLst>
              <a:ext uri="{FF2B5EF4-FFF2-40B4-BE49-F238E27FC236}">
                <a16:creationId xmlns:a16="http://schemas.microsoft.com/office/drawing/2014/main" id="{461E8C86-0A76-B707-24F0-08C770870C45}"/>
              </a:ext>
            </a:extLst>
          </p:cNvPr>
          <p:cNvGraphicFramePr>
            <a:graphicFrameLocks noGrp="1"/>
          </p:cNvGraphicFramePr>
          <p:nvPr/>
        </p:nvGraphicFramePr>
        <p:xfrm>
          <a:off x="6854581" y="3271198"/>
          <a:ext cx="1462968" cy="274320"/>
        </p:xfrm>
        <a:graphic>
          <a:graphicData uri="http://schemas.openxmlformats.org/drawingml/2006/table">
            <a:tbl>
              <a:tblPr firstRow="1" bandRow="1">
                <a:tableStyleId>{5C22544A-7EE6-4342-B048-85BDC9FD1C3A}</a:tableStyleId>
              </a:tblPr>
              <a:tblGrid>
                <a:gridCol w="731484">
                  <a:extLst>
                    <a:ext uri="{9D8B030D-6E8A-4147-A177-3AD203B41FA5}">
                      <a16:colId xmlns:a16="http://schemas.microsoft.com/office/drawing/2014/main" val="1957792607"/>
                    </a:ext>
                  </a:extLst>
                </a:gridCol>
                <a:gridCol w="731484">
                  <a:extLst>
                    <a:ext uri="{9D8B030D-6E8A-4147-A177-3AD203B41FA5}">
                      <a16:colId xmlns:a16="http://schemas.microsoft.com/office/drawing/2014/main" val="739521042"/>
                    </a:ext>
                  </a:extLst>
                </a:gridCol>
              </a:tblGrid>
              <a:tr h="0">
                <a:tc>
                  <a:txBody>
                    <a:bodyPr/>
                    <a:lstStyle/>
                    <a:p>
                      <a:pPr algn="ctr"/>
                      <a:r>
                        <a:rPr lang="en-US" sz="12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007279"/>
                  </a:ext>
                </a:extLst>
              </a:tr>
            </a:tbl>
          </a:graphicData>
        </a:graphic>
      </p:graphicFrame>
      <p:graphicFrame>
        <p:nvGraphicFramePr>
          <p:cNvPr id="137" name="Table 136">
            <a:extLst>
              <a:ext uri="{FF2B5EF4-FFF2-40B4-BE49-F238E27FC236}">
                <a16:creationId xmlns:a16="http://schemas.microsoft.com/office/drawing/2014/main" id="{9BF1839C-90DB-A254-15DA-58EB31926D28}"/>
              </a:ext>
            </a:extLst>
          </p:cNvPr>
          <p:cNvGraphicFramePr>
            <a:graphicFrameLocks noGrp="1"/>
          </p:cNvGraphicFramePr>
          <p:nvPr/>
        </p:nvGraphicFramePr>
        <p:xfrm>
          <a:off x="9689230" y="3246161"/>
          <a:ext cx="1462968" cy="274320"/>
        </p:xfrm>
        <a:graphic>
          <a:graphicData uri="http://schemas.openxmlformats.org/drawingml/2006/table">
            <a:tbl>
              <a:tblPr firstRow="1" bandRow="1">
                <a:tableStyleId>{5C22544A-7EE6-4342-B048-85BDC9FD1C3A}</a:tableStyleId>
              </a:tblPr>
              <a:tblGrid>
                <a:gridCol w="731484">
                  <a:extLst>
                    <a:ext uri="{9D8B030D-6E8A-4147-A177-3AD203B41FA5}">
                      <a16:colId xmlns:a16="http://schemas.microsoft.com/office/drawing/2014/main" val="1957792607"/>
                    </a:ext>
                  </a:extLst>
                </a:gridCol>
                <a:gridCol w="731484">
                  <a:extLst>
                    <a:ext uri="{9D8B030D-6E8A-4147-A177-3AD203B41FA5}">
                      <a16:colId xmlns:a16="http://schemas.microsoft.com/office/drawing/2014/main" val="739521042"/>
                    </a:ext>
                  </a:extLst>
                </a:gridCol>
              </a:tblGrid>
              <a:tr h="0">
                <a:tc>
                  <a:txBody>
                    <a:bodyPr/>
                    <a:lstStyle/>
                    <a:p>
                      <a:pPr algn="ctr"/>
                      <a:r>
                        <a:rPr lang="en-US" sz="12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2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667007279"/>
                  </a:ext>
                </a:extLst>
              </a:tr>
            </a:tbl>
          </a:graphicData>
        </a:graphic>
      </p:graphicFrame>
      <p:sp>
        <p:nvSpPr>
          <p:cNvPr id="8" name="TextBox 7">
            <a:extLst>
              <a:ext uri="{FF2B5EF4-FFF2-40B4-BE49-F238E27FC236}">
                <a16:creationId xmlns:a16="http://schemas.microsoft.com/office/drawing/2014/main" id="{E6EC8AB1-675B-229B-5461-A498E4AA1585}"/>
              </a:ext>
            </a:extLst>
          </p:cNvPr>
          <p:cNvSpPr txBox="1"/>
          <p:nvPr/>
        </p:nvSpPr>
        <p:spPr>
          <a:xfrm>
            <a:off x="9131162" y="5882487"/>
            <a:ext cx="2468880" cy="400110"/>
          </a:xfrm>
          <a:prstGeom prst="rect">
            <a:avLst/>
          </a:prstGeom>
          <a:solidFill>
            <a:schemeClr val="accent6">
              <a:lumMod val="60000"/>
              <a:lumOff val="40000"/>
            </a:schemeClr>
          </a:solidFill>
          <a:ln>
            <a:solidFill>
              <a:schemeClr val="tx1"/>
            </a:solidFill>
          </a:ln>
        </p:spPr>
        <p:txBody>
          <a:bodyPr wrap="square" rtlCol="0" anchor="ctr">
            <a:spAutoFit/>
          </a:bodyPr>
          <a:lstStyle/>
          <a:p>
            <a:pPr algn="ctr"/>
            <a:r>
              <a:rPr lang="en-US" sz="2000" dirty="0"/>
              <a:t>System Acquisition</a:t>
            </a:r>
          </a:p>
        </p:txBody>
      </p:sp>
      <p:sp>
        <p:nvSpPr>
          <p:cNvPr id="41" name="Partial Circle 40">
            <a:extLst>
              <a:ext uri="{FF2B5EF4-FFF2-40B4-BE49-F238E27FC236}">
                <a16:creationId xmlns:a16="http://schemas.microsoft.com/office/drawing/2014/main" id="{B7FB47DA-3EA0-7002-7C6B-9597E4DDA689}"/>
              </a:ext>
            </a:extLst>
          </p:cNvPr>
          <p:cNvSpPr/>
          <p:nvPr/>
        </p:nvSpPr>
        <p:spPr>
          <a:xfrm>
            <a:off x="3663394" y="3772206"/>
            <a:ext cx="4866971" cy="1494312"/>
          </a:xfrm>
          <a:prstGeom prst="pie">
            <a:avLst>
              <a:gd name="adj1" fmla="val 0"/>
              <a:gd name="adj2" fmla="val 108357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E6924F8D-EAA2-49FA-986F-54E26289B803}"/>
              </a:ext>
            </a:extLst>
          </p:cNvPr>
          <p:cNvSpPr txBox="1"/>
          <p:nvPr/>
        </p:nvSpPr>
        <p:spPr>
          <a:xfrm>
            <a:off x="3458799" y="5882487"/>
            <a:ext cx="2468880" cy="400110"/>
          </a:xfrm>
          <a:prstGeom prst="rect">
            <a:avLst/>
          </a:prstGeom>
          <a:solidFill>
            <a:schemeClr val="accent6">
              <a:lumMod val="40000"/>
              <a:lumOff val="60000"/>
            </a:schemeClr>
          </a:solidFill>
          <a:ln>
            <a:solidFill>
              <a:schemeClr val="tx1"/>
            </a:solidFill>
          </a:ln>
        </p:spPr>
        <p:txBody>
          <a:bodyPr wrap="square" rtlCol="0" anchor="ctr">
            <a:spAutoFit/>
          </a:bodyPr>
          <a:lstStyle/>
          <a:p>
            <a:pPr algn="ctr"/>
            <a:r>
              <a:rPr lang="en-US" sz="2000" dirty="0"/>
              <a:t>Inform Requirements</a:t>
            </a:r>
          </a:p>
        </p:txBody>
      </p:sp>
      <p:sp>
        <p:nvSpPr>
          <p:cNvPr id="38" name="TextBox 37">
            <a:extLst>
              <a:ext uri="{FF2B5EF4-FFF2-40B4-BE49-F238E27FC236}">
                <a16:creationId xmlns:a16="http://schemas.microsoft.com/office/drawing/2014/main" id="{0D965DCD-CB13-9A8E-4801-EBCAE0EF61B7}"/>
              </a:ext>
            </a:extLst>
          </p:cNvPr>
          <p:cNvSpPr txBox="1"/>
          <p:nvPr/>
        </p:nvSpPr>
        <p:spPr>
          <a:xfrm>
            <a:off x="6294981" y="5882487"/>
            <a:ext cx="2468880" cy="400110"/>
          </a:xfrm>
          <a:prstGeom prst="rect">
            <a:avLst/>
          </a:prstGeom>
          <a:solidFill>
            <a:schemeClr val="accent6">
              <a:lumMod val="40000"/>
              <a:lumOff val="60000"/>
            </a:schemeClr>
          </a:solidFill>
          <a:ln>
            <a:solidFill>
              <a:schemeClr val="tx1"/>
            </a:solidFill>
          </a:ln>
        </p:spPr>
        <p:txBody>
          <a:bodyPr wrap="square" rtlCol="0" anchor="ctr">
            <a:spAutoFit/>
          </a:bodyPr>
          <a:lstStyle/>
          <a:p>
            <a:pPr algn="ctr"/>
            <a:r>
              <a:rPr lang="en-US" sz="2000" dirty="0"/>
              <a:t>Modernize Standards</a:t>
            </a:r>
          </a:p>
        </p:txBody>
      </p:sp>
      <p:sp>
        <p:nvSpPr>
          <p:cNvPr id="39" name="TextBox 38">
            <a:extLst>
              <a:ext uri="{FF2B5EF4-FFF2-40B4-BE49-F238E27FC236}">
                <a16:creationId xmlns:a16="http://schemas.microsoft.com/office/drawing/2014/main" id="{332C0050-A981-40CB-6F17-AE38A5DAB466}"/>
              </a:ext>
            </a:extLst>
          </p:cNvPr>
          <p:cNvSpPr txBox="1"/>
          <p:nvPr/>
        </p:nvSpPr>
        <p:spPr>
          <a:xfrm>
            <a:off x="622617" y="5882487"/>
            <a:ext cx="2468880" cy="400110"/>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lang="en-US" sz="2000" dirty="0"/>
              <a:t>Additional R&amp;D/Test</a:t>
            </a:r>
          </a:p>
        </p:txBody>
      </p:sp>
      <p:sp>
        <p:nvSpPr>
          <p:cNvPr id="40" name="TextBox 39">
            <a:extLst>
              <a:ext uri="{FF2B5EF4-FFF2-40B4-BE49-F238E27FC236}">
                <a16:creationId xmlns:a16="http://schemas.microsoft.com/office/drawing/2014/main" id="{F25E5539-C703-95E2-3747-5CFFD2839FBB}"/>
              </a:ext>
            </a:extLst>
          </p:cNvPr>
          <p:cNvSpPr txBox="1"/>
          <p:nvPr/>
        </p:nvSpPr>
        <p:spPr>
          <a:xfrm>
            <a:off x="4984716" y="4671138"/>
            <a:ext cx="2224327" cy="461665"/>
          </a:xfrm>
          <a:prstGeom prst="rect">
            <a:avLst/>
          </a:prstGeom>
          <a:noFill/>
        </p:spPr>
        <p:txBody>
          <a:bodyPr wrap="none" rtlCol="0">
            <a:spAutoFit/>
          </a:bodyPr>
          <a:lstStyle/>
          <a:p>
            <a:r>
              <a:rPr lang="en-US" sz="2400" b="1" dirty="0">
                <a:solidFill>
                  <a:schemeClr val="bg1"/>
                </a:solidFill>
              </a:rPr>
              <a:t>Transition Paths</a:t>
            </a:r>
          </a:p>
        </p:txBody>
      </p:sp>
      <p:grpSp>
        <p:nvGrpSpPr>
          <p:cNvPr id="47" name="Group 46">
            <a:extLst>
              <a:ext uri="{FF2B5EF4-FFF2-40B4-BE49-F238E27FC236}">
                <a16:creationId xmlns:a16="http://schemas.microsoft.com/office/drawing/2014/main" id="{0BBC1844-050F-C9D2-3657-2C58D8582C39}"/>
              </a:ext>
            </a:extLst>
          </p:cNvPr>
          <p:cNvGrpSpPr/>
          <p:nvPr/>
        </p:nvGrpSpPr>
        <p:grpSpPr>
          <a:xfrm>
            <a:off x="3162797" y="3874308"/>
            <a:ext cx="5974174" cy="811966"/>
            <a:chOff x="3162797" y="2455083"/>
            <a:chExt cx="5974174" cy="811966"/>
          </a:xfrm>
        </p:grpSpPr>
        <p:sp>
          <p:nvSpPr>
            <p:cNvPr id="60" name="Rounded Rectangle 77">
              <a:extLst>
                <a:ext uri="{FF2B5EF4-FFF2-40B4-BE49-F238E27FC236}">
                  <a16:creationId xmlns:a16="http://schemas.microsoft.com/office/drawing/2014/main" id="{7394A16A-3E0B-E61F-FA96-DA61A319EE26}"/>
                </a:ext>
              </a:extLst>
            </p:cNvPr>
            <p:cNvSpPr/>
            <p:nvPr/>
          </p:nvSpPr>
          <p:spPr>
            <a:xfrm>
              <a:off x="3165795" y="2455083"/>
              <a:ext cx="5915262" cy="811966"/>
            </a:xfrm>
            <a:prstGeom prst="roundRect">
              <a:avLst>
                <a:gd name="adj" fmla="val 50000"/>
              </a:avLst>
            </a:prstGeom>
            <a:solidFill>
              <a:schemeClr val="bg1"/>
            </a:solidFill>
            <a:ln w="47625" cap="sq" cmpd="sng">
              <a:solidFill>
                <a:schemeClr val="tx1"/>
              </a:solidFill>
              <a:round/>
              <a:extLst>
                <a:ext uri="{C807C97D-BFC1-408E-A445-0C87EB9F89A2}">
                  <ask:lineSketchStyleProps xmlns:ask="http://schemas.microsoft.com/office/drawing/2018/sketchyshapes" sd="1219033472">
                    <a:custGeom>
                      <a:avLst/>
                      <a:gdLst>
                        <a:gd name="connsiteX0" fmla="*/ 0 w 5915262"/>
                        <a:gd name="connsiteY0" fmla="*/ 208466 h 416931"/>
                        <a:gd name="connsiteX1" fmla="*/ 208466 w 5915262"/>
                        <a:gd name="connsiteY1" fmla="*/ 0 h 416931"/>
                        <a:gd name="connsiteX2" fmla="*/ 5706797 w 5915262"/>
                        <a:gd name="connsiteY2" fmla="*/ 0 h 416931"/>
                        <a:gd name="connsiteX3" fmla="*/ 5915263 w 5915262"/>
                        <a:gd name="connsiteY3" fmla="*/ 208466 h 416931"/>
                        <a:gd name="connsiteX4" fmla="*/ 5915262 w 5915262"/>
                        <a:gd name="connsiteY4" fmla="*/ 208466 h 416931"/>
                        <a:gd name="connsiteX5" fmla="*/ 5706796 w 5915262"/>
                        <a:gd name="connsiteY5" fmla="*/ 416932 h 416931"/>
                        <a:gd name="connsiteX6" fmla="*/ 208466 w 5915262"/>
                        <a:gd name="connsiteY6" fmla="*/ 416931 h 416931"/>
                        <a:gd name="connsiteX7" fmla="*/ 0 w 5915262"/>
                        <a:gd name="connsiteY7" fmla="*/ 208465 h 416931"/>
                        <a:gd name="connsiteX8" fmla="*/ 0 w 5915262"/>
                        <a:gd name="connsiteY8" fmla="*/ 208466 h 41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5262" h="416931" fill="none" extrusionOk="0">
                          <a:moveTo>
                            <a:pt x="0" y="208466"/>
                          </a:moveTo>
                          <a:cubicBezTo>
                            <a:pt x="-1434" y="79657"/>
                            <a:pt x="90706" y="3650"/>
                            <a:pt x="208466" y="0"/>
                          </a:cubicBezTo>
                          <a:cubicBezTo>
                            <a:pt x="1525821" y="-38581"/>
                            <a:pt x="4585189" y="63341"/>
                            <a:pt x="5706797" y="0"/>
                          </a:cubicBezTo>
                          <a:cubicBezTo>
                            <a:pt x="5806828" y="-2443"/>
                            <a:pt x="5931556" y="106657"/>
                            <a:pt x="5915263" y="208466"/>
                          </a:cubicBezTo>
                          <a:lnTo>
                            <a:pt x="5915262" y="208466"/>
                          </a:lnTo>
                          <a:cubicBezTo>
                            <a:pt x="5923236" y="335469"/>
                            <a:pt x="5822683" y="424746"/>
                            <a:pt x="5706796" y="416932"/>
                          </a:cubicBezTo>
                          <a:cubicBezTo>
                            <a:pt x="4048172" y="497914"/>
                            <a:pt x="1768309" y="489186"/>
                            <a:pt x="208466" y="416931"/>
                          </a:cubicBezTo>
                          <a:cubicBezTo>
                            <a:pt x="108835" y="403358"/>
                            <a:pt x="1181" y="318043"/>
                            <a:pt x="0" y="208465"/>
                          </a:cubicBezTo>
                          <a:lnTo>
                            <a:pt x="0" y="208466"/>
                          </a:lnTo>
                          <a:close/>
                        </a:path>
                        <a:path w="5915262" h="416931" stroke="0" extrusionOk="0">
                          <a:moveTo>
                            <a:pt x="0" y="208466"/>
                          </a:moveTo>
                          <a:cubicBezTo>
                            <a:pt x="-2868" y="91564"/>
                            <a:pt x="74913" y="6913"/>
                            <a:pt x="208466" y="0"/>
                          </a:cubicBezTo>
                          <a:cubicBezTo>
                            <a:pt x="2039725" y="132882"/>
                            <a:pt x="3791078" y="-84951"/>
                            <a:pt x="5706797" y="0"/>
                          </a:cubicBezTo>
                          <a:cubicBezTo>
                            <a:pt x="5816820" y="4990"/>
                            <a:pt x="5913136" y="105088"/>
                            <a:pt x="5915263" y="208466"/>
                          </a:cubicBezTo>
                          <a:lnTo>
                            <a:pt x="5915262" y="208466"/>
                          </a:lnTo>
                          <a:cubicBezTo>
                            <a:pt x="5900219" y="315369"/>
                            <a:pt x="5834094" y="422744"/>
                            <a:pt x="5706796" y="416932"/>
                          </a:cubicBezTo>
                          <a:cubicBezTo>
                            <a:pt x="5136235" y="466465"/>
                            <a:pt x="2113708" y="431740"/>
                            <a:pt x="208466" y="416931"/>
                          </a:cubicBezTo>
                          <a:cubicBezTo>
                            <a:pt x="71021" y="413514"/>
                            <a:pt x="-10665" y="333639"/>
                            <a:pt x="0" y="208465"/>
                          </a:cubicBezTo>
                          <a:lnTo>
                            <a:pt x="0" y="208466"/>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7">
              <a:extLst>
                <a:ext uri="{FF2B5EF4-FFF2-40B4-BE49-F238E27FC236}">
                  <a16:creationId xmlns:a16="http://schemas.microsoft.com/office/drawing/2014/main" id="{84F02854-E1BE-2045-6169-8D7DBB40F822}"/>
                </a:ext>
              </a:extLst>
            </p:cNvPr>
            <p:cNvSpPr/>
            <p:nvPr/>
          </p:nvSpPr>
          <p:spPr>
            <a:xfrm>
              <a:off x="3238380" y="2518166"/>
              <a:ext cx="5770093" cy="685800"/>
            </a:xfrm>
            <a:prstGeom prst="roundRect">
              <a:avLst>
                <a:gd name="adj" fmla="val 50000"/>
              </a:avLst>
            </a:prstGeom>
            <a:gradFill flip="none" rotWithShape="1">
              <a:gsLst>
                <a:gs pos="14000">
                  <a:schemeClr val="bg1">
                    <a:lumMod val="65000"/>
                  </a:schemeClr>
                </a:gs>
                <a:gs pos="41000">
                  <a:schemeClr val="accent1"/>
                </a:gs>
                <a:gs pos="71000">
                  <a:srgbClr val="4472C4"/>
                </a:gs>
                <a:gs pos="93000">
                  <a:srgbClr val="111C4E"/>
                </a:gs>
              </a:gsLst>
              <a:lin ang="0" scaled="1"/>
              <a:tileRect/>
            </a:gradFill>
            <a:ln w="50800" cap="sq" cmpd="sng">
              <a:solidFill>
                <a:schemeClr val="tx1"/>
              </a:solidFill>
              <a:round/>
              <a:extLst>
                <a:ext uri="{C807C97D-BFC1-408E-A445-0C87EB9F89A2}">
                  <ask:lineSketchStyleProps xmlns:ask="http://schemas.microsoft.com/office/drawing/2018/sketchyshapes" sd="1219033472">
                    <a:custGeom>
                      <a:avLst/>
                      <a:gdLst>
                        <a:gd name="connsiteX0" fmla="*/ 0 w 5915262"/>
                        <a:gd name="connsiteY0" fmla="*/ 208466 h 416931"/>
                        <a:gd name="connsiteX1" fmla="*/ 208466 w 5915262"/>
                        <a:gd name="connsiteY1" fmla="*/ 0 h 416931"/>
                        <a:gd name="connsiteX2" fmla="*/ 5706797 w 5915262"/>
                        <a:gd name="connsiteY2" fmla="*/ 0 h 416931"/>
                        <a:gd name="connsiteX3" fmla="*/ 5915263 w 5915262"/>
                        <a:gd name="connsiteY3" fmla="*/ 208466 h 416931"/>
                        <a:gd name="connsiteX4" fmla="*/ 5915262 w 5915262"/>
                        <a:gd name="connsiteY4" fmla="*/ 208466 h 416931"/>
                        <a:gd name="connsiteX5" fmla="*/ 5706796 w 5915262"/>
                        <a:gd name="connsiteY5" fmla="*/ 416932 h 416931"/>
                        <a:gd name="connsiteX6" fmla="*/ 208466 w 5915262"/>
                        <a:gd name="connsiteY6" fmla="*/ 416931 h 416931"/>
                        <a:gd name="connsiteX7" fmla="*/ 0 w 5915262"/>
                        <a:gd name="connsiteY7" fmla="*/ 208465 h 416931"/>
                        <a:gd name="connsiteX8" fmla="*/ 0 w 5915262"/>
                        <a:gd name="connsiteY8" fmla="*/ 208466 h 41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5262" h="416931" fill="none" extrusionOk="0">
                          <a:moveTo>
                            <a:pt x="0" y="208466"/>
                          </a:moveTo>
                          <a:cubicBezTo>
                            <a:pt x="-1434" y="79657"/>
                            <a:pt x="90706" y="3650"/>
                            <a:pt x="208466" y="0"/>
                          </a:cubicBezTo>
                          <a:cubicBezTo>
                            <a:pt x="1525821" y="-38581"/>
                            <a:pt x="4585189" y="63341"/>
                            <a:pt x="5706797" y="0"/>
                          </a:cubicBezTo>
                          <a:cubicBezTo>
                            <a:pt x="5806828" y="-2443"/>
                            <a:pt x="5931556" y="106657"/>
                            <a:pt x="5915263" y="208466"/>
                          </a:cubicBezTo>
                          <a:lnTo>
                            <a:pt x="5915262" y="208466"/>
                          </a:lnTo>
                          <a:cubicBezTo>
                            <a:pt x="5923236" y="335469"/>
                            <a:pt x="5822683" y="424746"/>
                            <a:pt x="5706796" y="416932"/>
                          </a:cubicBezTo>
                          <a:cubicBezTo>
                            <a:pt x="4048172" y="497914"/>
                            <a:pt x="1768309" y="489186"/>
                            <a:pt x="208466" y="416931"/>
                          </a:cubicBezTo>
                          <a:cubicBezTo>
                            <a:pt x="108835" y="403358"/>
                            <a:pt x="1181" y="318043"/>
                            <a:pt x="0" y="208465"/>
                          </a:cubicBezTo>
                          <a:lnTo>
                            <a:pt x="0" y="208466"/>
                          </a:lnTo>
                          <a:close/>
                        </a:path>
                        <a:path w="5915262" h="416931" stroke="0" extrusionOk="0">
                          <a:moveTo>
                            <a:pt x="0" y="208466"/>
                          </a:moveTo>
                          <a:cubicBezTo>
                            <a:pt x="-2868" y="91564"/>
                            <a:pt x="74913" y="6913"/>
                            <a:pt x="208466" y="0"/>
                          </a:cubicBezTo>
                          <a:cubicBezTo>
                            <a:pt x="2039725" y="132882"/>
                            <a:pt x="3791078" y="-84951"/>
                            <a:pt x="5706797" y="0"/>
                          </a:cubicBezTo>
                          <a:cubicBezTo>
                            <a:pt x="5816820" y="4990"/>
                            <a:pt x="5913136" y="105088"/>
                            <a:pt x="5915263" y="208466"/>
                          </a:cubicBezTo>
                          <a:lnTo>
                            <a:pt x="5915262" y="208466"/>
                          </a:lnTo>
                          <a:cubicBezTo>
                            <a:pt x="5900219" y="315369"/>
                            <a:pt x="5834094" y="422744"/>
                            <a:pt x="5706796" y="416932"/>
                          </a:cubicBezTo>
                          <a:cubicBezTo>
                            <a:pt x="5136235" y="466465"/>
                            <a:pt x="2113708" y="431740"/>
                            <a:pt x="208466" y="416931"/>
                          </a:cubicBezTo>
                          <a:cubicBezTo>
                            <a:pt x="71021" y="413514"/>
                            <a:pt x="-10665" y="333639"/>
                            <a:pt x="0" y="208465"/>
                          </a:cubicBezTo>
                          <a:lnTo>
                            <a:pt x="0" y="208466"/>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5AD486F7-2231-8D3F-E78D-8BB4A34686B8}"/>
                </a:ext>
              </a:extLst>
            </p:cNvPr>
            <p:cNvSpPr txBox="1"/>
            <p:nvPr/>
          </p:nvSpPr>
          <p:spPr>
            <a:xfrm>
              <a:off x="3162797" y="2667762"/>
              <a:ext cx="5974174" cy="430887"/>
            </a:xfrm>
            <a:prstGeom prst="rect">
              <a:avLst/>
            </a:prstGeom>
            <a:noFill/>
          </p:spPr>
          <p:txBody>
            <a:bodyPr wrap="square" lIns="0" tIns="0" rIns="0" bIns="0" rtlCol="0" anchor="t">
              <a:spAutoFit/>
            </a:bodyPr>
            <a:lstStyle/>
            <a:p>
              <a:pPr algn="ctr"/>
              <a:r>
                <a:rPr lang="en-US" sz="2800" b="1" dirty="0">
                  <a:solidFill>
                    <a:schemeClr val="bg1"/>
                  </a:solidFill>
                  <a:cs typeface="Arial"/>
                </a:rPr>
                <a:t>Foreign Comparative Testing (FCT)</a:t>
              </a:r>
              <a:endParaRPr lang="en-US" sz="2800" b="1" dirty="0">
                <a:solidFill>
                  <a:schemeClr val="bg1"/>
                </a:solidFill>
                <a:cs typeface="Arial" panose="020B0604020202020204" pitchFamily="34" charset="0"/>
              </a:endParaRPr>
            </a:p>
          </p:txBody>
        </p:sp>
      </p:grpSp>
    </p:spTree>
    <p:extLst>
      <p:ext uri="{BB962C8B-B14F-4D97-AF65-F5344CB8AC3E}">
        <p14:creationId xmlns:p14="http://schemas.microsoft.com/office/powerpoint/2010/main" val="1393957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F52C9F3-9813-21F4-8824-43B3BCE5AEB9}"/>
              </a:ext>
            </a:extLst>
          </p:cNvPr>
          <p:cNvSpPr/>
          <p:nvPr/>
        </p:nvSpPr>
        <p:spPr>
          <a:xfrm>
            <a:off x="0" y="1319753"/>
            <a:ext cx="12192000" cy="312746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0FDFFEB3-1636-682E-B2DD-01A48963F297}"/>
              </a:ext>
            </a:extLst>
          </p:cNvPr>
          <p:cNvSpPr>
            <a:spLocks noGrp="1"/>
          </p:cNvSpPr>
          <p:nvPr>
            <p:ph type="sldNum" sz="quarter" idx="12"/>
          </p:nvPr>
        </p:nvSpPr>
        <p:spPr/>
        <p:txBody>
          <a:bodyPr/>
          <a:lstStyle/>
          <a:p>
            <a:fld id="{A95DF160-2252-4507-9087-606C83CDB7D9}" type="slidenum">
              <a:rPr lang="en-US" smtClean="0"/>
              <a:pPr/>
              <a:t>9</a:t>
            </a:fld>
            <a:endParaRPr lang="en-US" dirty="0"/>
          </a:p>
        </p:txBody>
      </p:sp>
      <p:sp>
        <p:nvSpPr>
          <p:cNvPr id="3" name="Content Placeholder 2">
            <a:extLst>
              <a:ext uri="{FF2B5EF4-FFF2-40B4-BE49-F238E27FC236}">
                <a16:creationId xmlns:a16="http://schemas.microsoft.com/office/drawing/2014/main" id="{941E7BBF-39D0-B696-D747-C383F299BBF4}"/>
              </a:ext>
            </a:extLst>
          </p:cNvPr>
          <p:cNvSpPr>
            <a:spLocks noGrp="1"/>
          </p:cNvSpPr>
          <p:nvPr>
            <p:ph idx="1"/>
          </p:nvPr>
        </p:nvSpPr>
        <p:spPr>
          <a:xfrm>
            <a:off x="235670" y="1449650"/>
            <a:ext cx="11956330" cy="2056227"/>
          </a:xfrm>
        </p:spPr>
        <p:txBody>
          <a:bodyPr numCol="3">
            <a:normAutofit lnSpcReduction="10000"/>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Trusted Artificial Intelligence &amp; Autonomy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Biotechnology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Quantum Science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Integrated Network Systems-of-Systems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Integrated Sensing &amp; Cyber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Microelectronics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Human Machine Interfaces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Hypersonics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Future Generations Wireless Networks (Future-G)</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Space Technology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Advanced Computing &amp; Software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Directed Energy</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Advanced Materials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Renewable Energy Generation &amp; Storage</a:t>
            </a:r>
          </a:p>
          <a:p>
            <a:pPr marL="0" indent="0">
              <a:buNone/>
            </a:pPr>
            <a:endParaRPr lang="en-US" sz="1600" dirty="0"/>
          </a:p>
        </p:txBody>
      </p:sp>
      <p:sp>
        <p:nvSpPr>
          <p:cNvPr id="4" name="Title 3">
            <a:extLst>
              <a:ext uri="{FF2B5EF4-FFF2-40B4-BE49-F238E27FC236}">
                <a16:creationId xmlns:a16="http://schemas.microsoft.com/office/drawing/2014/main" id="{5C486815-7E91-3A56-C983-76C60C7BA171}"/>
              </a:ext>
            </a:extLst>
          </p:cNvPr>
          <p:cNvSpPr>
            <a:spLocks noGrp="1"/>
          </p:cNvSpPr>
          <p:nvPr>
            <p:ph type="title"/>
          </p:nvPr>
        </p:nvSpPr>
        <p:spPr/>
        <p:txBody>
          <a:bodyPr>
            <a:normAutofit/>
          </a:bodyPr>
          <a:lstStyle/>
          <a:p>
            <a:r>
              <a:rPr lang="en-US" sz="4000" b="0" i="0" u="none" strike="noStrike" dirty="0">
                <a:solidFill>
                  <a:srgbClr val="FFFFFF"/>
                </a:solidFill>
                <a:effectLst/>
                <a:latin typeface="Franklin Gothic Medium Cond" panose="020B0606030402020204" pitchFamily="34" charset="0"/>
              </a:rPr>
              <a:t>OUSD(R&amp;E) Critical Technologies</a:t>
            </a:r>
            <a:endParaRPr lang="en-US" sz="4000" dirty="0"/>
          </a:p>
        </p:txBody>
      </p:sp>
      <p:sp>
        <p:nvSpPr>
          <p:cNvPr id="5" name="object 9">
            <a:extLst>
              <a:ext uri="{FF2B5EF4-FFF2-40B4-BE49-F238E27FC236}">
                <a16:creationId xmlns:a16="http://schemas.microsoft.com/office/drawing/2014/main" id="{0875AF68-9969-0501-510F-728B24851092}"/>
              </a:ext>
            </a:extLst>
          </p:cNvPr>
          <p:cNvSpPr>
            <a:spLocks noChangeAspect="1"/>
          </p:cNvSpPr>
          <p:nvPr/>
        </p:nvSpPr>
        <p:spPr>
          <a:xfrm>
            <a:off x="0" y="3532819"/>
            <a:ext cx="1118625" cy="914400"/>
          </a:xfrm>
          <a:prstGeom prst="rect">
            <a:avLst/>
          </a:prstGeom>
          <a:blipFill>
            <a:blip r:embed="rId2" cstate="print">
              <a:extLst>
                <a:ext uri="{28A0092B-C50C-407E-A947-70E740481C1C}">
                  <a14:useLocalDpi xmlns:a14="http://schemas.microsoft.com/office/drawing/2010/main" val="0"/>
                </a:ext>
              </a:extLst>
            </a:blip>
            <a:stretch>
              <a:fillRect/>
            </a:stretch>
          </a:blipFill>
          <a:ln>
            <a:solidFill>
              <a:schemeClr val="bg1"/>
            </a:solidFill>
          </a:ln>
        </p:spPr>
        <p:txBody>
          <a:bodyPr wrap="square" lIns="0" tIns="0" rIns="0" bIns="0" rtlCol="0"/>
          <a:lstStyle/>
          <a:p>
            <a:endParaRPr dirty="0"/>
          </a:p>
        </p:txBody>
      </p:sp>
      <p:sp>
        <p:nvSpPr>
          <p:cNvPr id="6" name="object 10">
            <a:extLst>
              <a:ext uri="{FF2B5EF4-FFF2-40B4-BE49-F238E27FC236}">
                <a16:creationId xmlns:a16="http://schemas.microsoft.com/office/drawing/2014/main" id="{0D35B91C-C32B-EBE5-43E9-8293E7872BA6}"/>
              </a:ext>
            </a:extLst>
          </p:cNvPr>
          <p:cNvSpPr>
            <a:spLocks noChangeAspect="1"/>
          </p:cNvSpPr>
          <p:nvPr/>
        </p:nvSpPr>
        <p:spPr>
          <a:xfrm>
            <a:off x="1023565" y="3532819"/>
            <a:ext cx="1314380" cy="914400"/>
          </a:xfrm>
          <a:prstGeom prst="rect">
            <a:avLst/>
          </a:prstGeom>
          <a:blipFill>
            <a:blip r:embed="rId3" cstate="print">
              <a:extLst>
                <a:ext uri="{28A0092B-C50C-407E-A947-70E740481C1C}">
                  <a14:useLocalDpi xmlns:a14="http://schemas.microsoft.com/office/drawing/2010/main" val="0"/>
                </a:ext>
              </a:extLst>
            </a:blip>
            <a:stretch>
              <a:fillRect/>
            </a:stretch>
          </a:blipFill>
          <a:ln>
            <a:solidFill>
              <a:schemeClr val="bg1"/>
            </a:solidFill>
          </a:ln>
        </p:spPr>
        <p:txBody>
          <a:bodyPr wrap="square" lIns="0" tIns="0" rIns="0" bIns="0" rtlCol="0"/>
          <a:lstStyle/>
          <a:p>
            <a:endParaRPr dirty="0"/>
          </a:p>
        </p:txBody>
      </p:sp>
      <p:sp>
        <p:nvSpPr>
          <p:cNvPr id="7" name="object 11">
            <a:extLst>
              <a:ext uri="{FF2B5EF4-FFF2-40B4-BE49-F238E27FC236}">
                <a16:creationId xmlns:a16="http://schemas.microsoft.com/office/drawing/2014/main" id="{0EE3072E-BF63-7945-A751-D9CBBA25AD4F}"/>
              </a:ext>
            </a:extLst>
          </p:cNvPr>
          <p:cNvSpPr>
            <a:spLocks noChangeAspect="1"/>
          </p:cNvSpPr>
          <p:nvPr/>
        </p:nvSpPr>
        <p:spPr>
          <a:xfrm>
            <a:off x="2318301" y="3532819"/>
            <a:ext cx="853768" cy="914400"/>
          </a:xfrm>
          <a:prstGeom prst="rect">
            <a:avLst/>
          </a:prstGeom>
          <a:blipFill>
            <a:blip r:embed="rId4" cstate="print">
              <a:extLst>
                <a:ext uri="{28A0092B-C50C-407E-A947-70E740481C1C}">
                  <a14:useLocalDpi xmlns:a14="http://schemas.microsoft.com/office/drawing/2010/main" val="0"/>
                </a:ext>
              </a:extLst>
            </a:blip>
            <a:stretch>
              <a:fillRect/>
            </a:stretch>
          </a:blipFill>
          <a:ln>
            <a:solidFill>
              <a:schemeClr val="bg1"/>
            </a:solidFill>
          </a:ln>
        </p:spPr>
        <p:txBody>
          <a:bodyPr wrap="square" lIns="0" tIns="0" rIns="0" bIns="0" rtlCol="0"/>
          <a:lstStyle/>
          <a:p>
            <a:endParaRPr dirty="0"/>
          </a:p>
        </p:txBody>
      </p:sp>
      <p:sp>
        <p:nvSpPr>
          <p:cNvPr id="8" name="object 15">
            <a:extLst>
              <a:ext uri="{FF2B5EF4-FFF2-40B4-BE49-F238E27FC236}">
                <a16:creationId xmlns:a16="http://schemas.microsoft.com/office/drawing/2014/main" id="{2ABADAE8-5394-49C4-303D-5E039F83E855}"/>
              </a:ext>
            </a:extLst>
          </p:cNvPr>
          <p:cNvSpPr>
            <a:spLocks noChangeAspect="1"/>
          </p:cNvSpPr>
          <p:nvPr/>
        </p:nvSpPr>
        <p:spPr>
          <a:xfrm>
            <a:off x="3180700" y="3532819"/>
            <a:ext cx="1194244" cy="914400"/>
          </a:xfrm>
          <a:prstGeom prst="rect">
            <a:avLst/>
          </a:prstGeom>
          <a:blipFill>
            <a:blip r:embed="rId5" cstate="print">
              <a:extLst>
                <a:ext uri="{28A0092B-C50C-407E-A947-70E740481C1C}">
                  <a14:useLocalDpi xmlns:a14="http://schemas.microsoft.com/office/drawing/2010/main" val="0"/>
                </a:ext>
              </a:extLst>
            </a:blip>
            <a:stretch>
              <a:fillRect/>
            </a:stretch>
          </a:blipFill>
          <a:ln>
            <a:solidFill>
              <a:schemeClr val="bg1"/>
            </a:solidFill>
          </a:ln>
        </p:spPr>
        <p:txBody>
          <a:bodyPr wrap="square" lIns="0" tIns="0" rIns="0" bIns="0" rtlCol="0"/>
          <a:lstStyle/>
          <a:p>
            <a:endParaRPr dirty="0"/>
          </a:p>
        </p:txBody>
      </p:sp>
      <p:sp>
        <p:nvSpPr>
          <p:cNvPr id="9" name="object 16">
            <a:extLst>
              <a:ext uri="{FF2B5EF4-FFF2-40B4-BE49-F238E27FC236}">
                <a16:creationId xmlns:a16="http://schemas.microsoft.com/office/drawing/2014/main" id="{0740E463-606D-8CA0-F84B-E5CD59EE98D1}"/>
              </a:ext>
            </a:extLst>
          </p:cNvPr>
          <p:cNvSpPr>
            <a:spLocks noChangeAspect="1"/>
          </p:cNvSpPr>
          <p:nvPr/>
        </p:nvSpPr>
        <p:spPr>
          <a:xfrm>
            <a:off x="4298737" y="3532819"/>
            <a:ext cx="1429407" cy="914400"/>
          </a:xfrm>
          <a:prstGeom prst="rect">
            <a:avLst/>
          </a:prstGeom>
          <a:blipFill>
            <a:blip r:embed="rId6" cstate="print">
              <a:extLst>
                <a:ext uri="{28A0092B-C50C-407E-A947-70E740481C1C}">
                  <a14:useLocalDpi xmlns:a14="http://schemas.microsoft.com/office/drawing/2010/main" val="0"/>
                </a:ext>
              </a:extLst>
            </a:blip>
            <a:stretch>
              <a:fillRect/>
            </a:stretch>
          </a:blipFill>
          <a:ln>
            <a:solidFill>
              <a:schemeClr val="bg1"/>
            </a:solidFill>
          </a:ln>
        </p:spPr>
        <p:txBody>
          <a:bodyPr wrap="square" lIns="0" tIns="0" rIns="0" bIns="0" rtlCol="0"/>
          <a:lstStyle/>
          <a:p>
            <a:endParaRPr dirty="0"/>
          </a:p>
        </p:txBody>
      </p:sp>
      <p:sp>
        <p:nvSpPr>
          <p:cNvPr id="10" name="object 17">
            <a:extLst>
              <a:ext uri="{FF2B5EF4-FFF2-40B4-BE49-F238E27FC236}">
                <a16:creationId xmlns:a16="http://schemas.microsoft.com/office/drawing/2014/main" id="{F6E2D649-D0F7-5C96-6CCC-FD0DB539D121}"/>
              </a:ext>
            </a:extLst>
          </p:cNvPr>
          <p:cNvSpPr>
            <a:spLocks noChangeAspect="1"/>
          </p:cNvSpPr>
          <p:nvPr/>
        </p:nvSpPr>
        <p:spPr>
          <a:xfrm>
            <a:off x="5576528" y="3532819"/>
            <a:ext cx="1575944" cy="914400"/>
          </a:xfrm>
          <a:prstGeom prst="rect">
            <a:avLst/>
          </a:prstGeom>
          <a:blipFill>
            <a:blip r:embed="rId7" cstate="print">
              <a:extLst>
                <a:ext uri="{28A0092B-C50C-407E-A947-70E740481C1C}">
                  <a14:useLocalDpi xmlns:a14="http://schemas.microsoft.com/office/drawing/2010/main" val="0"/>
                </a:ext>
              </a:extLst>
            </a:blip>
            <a:stretch>
              <a:fillRect/>
            </a:stretch>
          </a:blipFill>
          <a:ln>
            <a:solidFill>
              <a:schemeClr val="bg1"/>
            </a:solidFill>
          </a:ln>
        </p:spPr>
        <p:txBody>
          <a:bodyPr wrap="square" lIns="0" tIns="0" rIns="0" bIns="0" rtlCol="0"/>
          <a:lstStyle/>
          <a:p>
            <a:endParaRPr dirty="0"/>
          </a:p>
        </p:txBody>
      </p:sp>
      <p:sp>
        <p:nvSpPr>
          <p:cNvPr id="11" name="object 18">
            <a:extLst>
              <a:ext uri="{FF2B5EF4-FFF2-40B4-BE49-F238E27FC236}">
                <a16:creationId xmlns:a16="http://schemas.microsoft.com/office/drawing/2014/main" id="{6465C70A-B31C-C338-DA33-CC7274465CEA}"/>
              </a:ext>
            </a:extLst>
          </p:cNvPr>
          <p:cNvSpPr>
            <a:spLocks noChangeAspect="1"/>
          </p:cNvSpPr>
          <p:nvPr/>
        </p:nvSpPr>
        <p:spPr>
          <a:xfrm>
            <a:off x="6736895" y="3532819"/>
            <a:ext cx="1121647" cy="914400"/>
          </a:xfrm>
          <a:prstGeom prst="rect">
            <a:avLst/>
          </a:prstGeom>
          <a:blipFill>
            <a:blip r:embed="rId8" cstate="print">
              <a:extLst>
                <a:ext uri="{28A0092B-C50C-407E-A947-70E740481C1C}">
                  <a14:useLocalDpi xmlns:a14="http://schemas.microsoft.com/office/drawing/2010/main" val="0"/>
                </a:ext>
              </a:extLst>
            </a:blip>
            <a:stretch>
              <a:fillRect/>
            </a:stretch>
          </a:blipFill>
          <a:ln>
            <a:solidFill>
              <a:schemeClr val="bg1"/>
            </a:solidFill>
          </a:ln>
        </p:spPr>
        <p:txBody>
          <a:bodyPr wrap="square" lIns="0" tIns="0" rIns="0" bIns="0" rtlCol="0"/>
          <a:lstStyle/>
          <a:p>
            <a:endParaRPr dirty="0"/>
          </a:p>
        </p:txBody>
      </p:sp>
      <p:sp>
        <p:nvSpPr>
          <p:cNvPr id="12" name="object 19">
            <a:extLst>
              <a:ext uri="{FF2B5EF4-FFF2-40B4-BE49-F238E27FC236}">
                <a16:creationId xmlns:a16="http://schemas.microsoft.com/office/drawing/2014/main" id="{0531425F-AEA2-8DC7-7B66-B251DA2AD66B}"/>
              </a:ext>
            </a:extLst>
          </p:cNvPr>
          <p:cNvSpPr>
            <a:spLocks noChangeAspect="1"/>
          </p:cNvSpPr>
          <p:nvPr/>
        </p:nvSpPr>
        <p:spPr>
          <a:xfrm>
            <a:off x="7810617" y="3532819"/>
            <a:ext cx="1467838" cy="914400"/>
          </a:xfrm>
          <a:prstGeom prst="rect">
            <a:avLst/>
          </a:prstGeom>
          <a:blipFill>
            <a:blip r:embed="rId9" cstate="print">
              <a:extLst>
                <a:ext uri="{28A0092B-C50C-407E-A947-70E740481C1C}">
                  <a14:useLocalDpi xmlns:a14="http://schemas.microsoft.com/office/drawing/2010/main" val="0"/>
                </a:ext>
              </a:extLst>
            </a:blip>
            <a:stretch>
              <a:fillRect/>
            </a:stretch>
          </a:blipFill>
          <a:ln>
            <a:solidFill>
              <a:schemeClr val="bg1"/>
            </a:solidFill>
          </a:ln>
        </p:spPr>
        <p:txBody>
          <a:bodyPr wrap="square" lIns="0" tIns="0" rIns="0" bIns="0" rtlCol="0"/>
          <a:lstStyle/>
          <a:p>
            <a:endParaRPr dirty="0"/>
          </a:p>
        </p:txBody>
      </p:sp>
      <p:sp>
        <p:nvSpPr>
          <p:cNvPr id="13" name="object 20">
            <a:extLst>
              <a:ext uri="{FF2B5EF4-FFF2-40B4-BE49-F238E27FC236}">
                <a16:creationId xmlns:a16="http://schemas.microsoft.com/office/drawing/2014/main" id="{559A462D-E194-81CF-1FFD-25C83C849BBC}"/>
              </a:ext>
            </a:extLst>
          </p:cNvPr>
          <p:cNvSpPr>
            <a:spLocks noChangeAspect="1"/>
          </p:cNvSpPr>
          <p:nvPr/>
        </p:nvSpPr>
        <p:spPr>
          <a:xfrm>
            <a:off x="9164541" y="3532819"/>
            <a:ext cx="1220514" cy="914400"/>
          </a:xfrm>
          <a:prstGeom prst="rect">
            <a:avLst/>
          </a:prstGeom>
          <a:blipFill>
            <a:blip r:embed="rId10" cstate="print">
              <a:extLst>
                <a:ext uri="{28A0092B-C50C-407E-A947-70E740481C1C}">
                  <a14:useLocalDpi xmlns:a14="http://schemas.microsoft.com/office/drawing/2010/main" val="0"/>
                </a:ext>
              </a:extLst>
            </a:blip>
            <a:stretch>
              <a:fillRect/>
            </a:stretch>
          </a:blipFill>
          <a:ln>
            <a:solidFill>
              <a:schemeClr val="bg1"/>
            </a:solidFill>
          </a:ln>
        </p:spPr>
        <p:txBody>
          <a:bodyPr wrap="square" lIns="0" tIns="0" rIns="0" bIns="0" rtlCol="0"/>
          <a:lstStyle/>
          <a:p>
            <a:endParaRPr dirty="0"/>
          </a:p>
        </p:txBody>
      </p:sp>
      <p:sp>
        <p:nvSpPr>
          <p:cNvPr id="14" name="object 21">
            <a:extLst>
              <a:ext uri="{FF2B5EF4-FFF2-40B4-BE49-F238E27FC236}">
                <a16:creationId xmlns:a16="http://schemas.microsoft.com/office/drawing/2014/main" id="{AFB218BA-6EBC-3EE9-1321-07F9652D9693}"/>
              </a:ext>
            </a:extLst>
          </p:cNvPr>
          <p:cNvSpPr>
            <a:spLocks noChangeAspect="1"/>
          </p:cNvSpPr>
          <p:nvPr/>
        </p:nvSpPr>
        <p:spPr>
          <a:xfrm>
            <a:off x="10271141" y="3532819"/>
            <a:ext cx="1125697" cy="914400"/>
          </a:xfrm>
          <a:prstGeom prst="rect">
            <a:avLst/>
          </a:prstGeom>
          <a:blipFill>
            <a:blip r:embed="rId11" cstate="print">
              <a:extLst>
                <a:ext uri="{28A0092B-C50C-407E-A947-70E740481C1C}">
                  <a14:useLocalDpi xmlns:a14="http://schemas.microsoft.com/office/drawing/2010/main" val="0"/>
                </a:ext>
              </a:extLst>
            </a:blip>
            <a:stretch>
              <a:fillRect/>
            </a:stretch>
          </a:blipFill>
          <a:ln>
            <a:solidFill>
              <a:schemeClr val="bg1"/>
            </a:solidFill>
          </a:ln>
        </p:spPr>
        <p:txBody>
          <a:bodyPr wrap="square" lIns="0" tIns="0" rIns="0" bIns="0" rtlCol="0"/>
          <a:lstStyle/>
          <a:p>
            <a:endParaRPr dirty="0"/>
          </a:p>
        </p:txBody>
      </p:sp>
      <p:sp>
        <p:nvSpPr>
          <p:cNvPr id="15" name="object 22">
            <a:extLst>
              <a:ext uri="{FF2B5EF4-FFF2-40B4-BE49-F238E27FC236}">
                <a16:creationId xmlns:a16="http://schemas.microsoft.com/office/drawing/2014/main" id="{5F1E8AEC-F359-F3E9-ACB7-85AE7552A1E8}"/>
              </a:ext>
            </a:extLst>
          </p:cNvPr>
          <p:cNvSpPr>
            <a:spLocks noChangeAspect="1"/>
          </p:cNvSpPr>
          <p:nvPr/>
        </p:nvSpPr>
        <p:spPr>
          <a:xfrm>
            <a:off x="11282926" y="3532819"/>
            <a:ext cx="909074" cy="914400"/>
          </a:xfrm>
          <a:prstGeom prst="rect">
            <a:avLst/>
          </a:prstGeom>
          <a:blipFill>
            <a:blip r:embed="rId12" cstate="print">
              <a:extLst>
                <a:ext uri="{28A0092B-C50C-407E-A947-70E740481C1C}">
                  <a14:useLocalDpi xmlns:a14="http://schemas.microsoft.com/office/drawing/2010/main" val="0"/>
                </a:ext>
              </a:extLst>
            </a:blip>
            <a:stretch>
              <a:fillRect/>
            </a:stretch>
          </a:blipFill>
          <a:ln>
            <a:solidFill>
              <a:schemeClr val="bg1"/>
            </a:solidFill>
          </a:ln>
        </p:spPr>
        <p:txBody>
          <a:bodyPr wrap="square" lIns="0" tIns="0" rIns="0" bIns="0" rtlCol="0"/>
          <a:lstStyle/>
          <a:p>
            <a:endParaRPr dirty="0"/>
          </a:p>
        </p:txBody>
      </p:sp>
      <p:sp>
        <p:nvSpPr>
          <p:cNvPr id="16" name="object 12">
            <a:extLst>
              <a:ext uri="{FF2B5EF4-FFF2-40B4-BE49-F238E27FC236}">
                <a16:creationId xmlns:a16="http://schemas.microsoft.com/office/drawing/2014/main" id="{9A52D363-0C40-FE46-8E33-69975A337C4D}"/>
              </a:ext>
            </a:extLst>
          </p:cNvPr>
          <p:cNvSpPr txBox="1"/>
          <p:nvPr/>
        </p:nvSpPr>
        <p:spPr>
          <a:xfrm>
            <a:off x="953274" y="4866535"/>
            <a:ext cx="11049000" cy="1083630"/>
          </a:xfrm>
          <a:prstGeom prst="rect">
            <a:avLst/>
          </a:prstGeom>
        </p:spPr>
        <p:txBody>
          <a:bodyPr vert="horz" wrap="square" lIns="0" tIns="57150" rIns="0" bIns="0" rtlCol="0">
            <a:spAutoFit/>
          </a:bodyPr>
          <a:lstStyle/>
          <a:p>
            <a:pPr marL="238125" indent="-226060">
              <a:spcBef>
                <a:spcPts val="450"/>
              </a:spcBef>
              <a:buFont typeface="Arial"/>
              <a:buChar char="•"/>
              <a:tabLst>
                <a:tab pos="238125" algn="l"/>
                <a:tab pos="238760" algn="l"/>
              </a:tabLst>
            </a:pPr>
            <a:r>
              <a:rPr sz="2000" b="1" dirty="0">
                <a:solidFill>
                  <a:srgbClr val="001F5F"/>
                </a:solidFill>
                <a:latin typeface="Arial"/>
                <a:cs typeface="Arial"/>
              </a:rPr>
              <a:t>FCT </a:t>
            </a:r>
            <a:r>
              <a:rPr lang="en-US" sz="2000" b="1" spc="-15" dirty="0">
                <a:solidFill>
                  <a:srgbClr val="001F5F"/>
                </a:solidFill>
                <a:latin typeface="Arial"/>
                <a:cs typeface="Arial"/>
              </a:rPr>
              <a:t>P</a:t>
            </a:r>
            <a:r>
              <a:rPr sz="2000" b="1" spc="-15" dirty="0">
                <a:solidFill>
                  <a:srgbClr val="001F5F"/>
                </a:solidFill>
                <a:latin typeface="Arial"/>
                <a:cs typeface="Arial"/>
              </a:rPr>
              <a:t>roject</a:t>
            </a:r>
            <a:r>
              <a:rPr sz="2000" b="1" spc="-50" dirty="0">
                <a:solidFill>
                  <a:srgbClr val="001F5F"/>
                </a:solidFill>
                <a:latin typeface="Arial"/>
                <a:cs typeface="Arial"/>
              </a:rPr>
              <a:t> </a:t>
            </a:r>
            <a:r>
              <a:rPr lang="en-US" sz="2000" b="1" spc="-15" dirty="0">
                <a:solidFill>
                  <a:srgbClr val="001F5F"/>
                </a:solidFill>
                <a:latin typeface="Arial"/>
                <a:cs typeface="Arial"/>
              </a:rPr>
              <a:t>A</a:t>
            </a:r>
            <a:r>
              <a:rPr sz="2000" b="1" spc="-15" dirty="0">
                <a:solidFill>
                  <a:srgbClr val="001F5F"/>
                </a:solidFill>
                <a:latin typeface="Arial"/>
                <a:cs typeface="Arial"/>
              </a:rPr>
              <a:t>lignment</a:t>
            </a:r>
            <a:r>
              <a:rPr lang="en-US" sz="2000" b="1" spc="-15" dirty="0">
                <a:solidFill>
                  <a:srgbClr val="001F5F"/>
                </a:solidFill>
                <a:latin typeface="Arial"/>
                <a:cs typeface="Arial"/>
              </a:rPr>
              <a:t>:</a:t>
            </a:r>
            <a:endParaRPr sz="2000" dirty="0">
              <a:latin typeface="Arial"/>
              <a:cs typeface="Arial"/>
            </a:endParaRPr>
          </a:p>
          <a:p>
            <a:pPr marL="685800" lvl="1" indent="-230504">
              <a:spcBef>
                <a:spcPts val="309"/>
              </a:spcBef>
              <a:buClr>
                <a:srgbClr val="000099"/>
              </a:buClr>
              <a:buChar char="–"/>
              <a:tabLst>
                <a:tab pos="686435" algn="l"/>
              </a:tabLst>
            </a:pPr>
            <a:r>
              <a:rPr lang="en-US" sz="2000" spc="-5" dirty="0">
                <a:latin typeface="Arial"/>
                <a:cs typeface="Arial"/>
              </a:rPr>
              <a:t>FCT Projects are not limited to inclusion within OUSD(R&amp;E) Critical Technology List</a:t>
            </a:r>
            <a:endParaRPr sz="2000" dirty="0">
              <a:latin typeface="Arial"/>
              <a:cs typeface="Arial"/>
            </a:endParaRPr>
          </a:p>
          <a:p>
            <a:pPr marL="685800" lvl="1" indent="-230504">
              <a:spcBef>
                <a:spcPts val="490"/>
              </a:spcBef>
              <a:buClr>
                <a:srgbClr val="000099"/>
              </a:buClr>
              <a:buChar char="–"/>
              <a:tabLst>
                <a:tab pos="686435" algn="l"/>
              </a:tabLst>
            </a:pPr>
            <a:r>
              <a:rPr lang="en-US" sz="2000" spc="-25" dirty="0">
                <a:latin typeface="Arial"/>
                <a:cs typeface="Arial"/>
              </a:rPr>
              <a:t>Projects are aligned to Service Needs/Requirements</a:t>
            </a:r>
          </a:p>
        </p:txBody>
      </p:sp>
      <p:sp>
        <p:nvSpPr>
          <p:cNvPr id="19" name="TextBox 18">
            <a:extLst>
              <a:ext uri="{FF2B5EF4-FFF2-40B4-BE49-F238E27FC236}">
                <a16:creationId xmlns:a16="http://schemas.microsoft.com/office/drawing/2014/main" id="{F930AD95-0238-C4F7-5335-F67D48908D1E}"/>
              </a:ext>
            </a:extLst>
          </p:cNvPr>
          <p:cNvSpPr txBox="1"/>
          <p:nvPr/>
        </p:nvSpPr>
        <p:spPr>
          <a:xfrm>
            <a:off x="9278455" y="3311361"/>
            <a:ext cx="2982088" cy="261610"/>
          </a:xfrm>
          <a:prstGeom prst="rect">
            <a:avLst/>
          </a:prstGeom>
          <a:noFill/>
        </p:spPr>
        <p:txBody>
          <a:bodyPr wrap="square">
            <a:spAutoFit/>
          </a:bodyPr>
          <a:lstStyle/>
          <a:p>
            <a:r>
              <a:rPr lang="en-US" sz="1050" dirty="0">
                <a:hlinkClick r:id="rId13"/>
              </a:rPr>
              <a:t>www.cto.mil/usdre-strat-vision-critical-tech-areas/</a:t>
            </a:r>
            <a:endParaRPr lang="en-US" sz="1050" dirty="0"/>
          </a:p>
        </p:txBody>
      </p:sp>
    </p:spTree>
    <p:extLst>
      <p:ext uri="{BB962C8B-B14F-4D97-AF65-F5344CB8AC3E}">
        <p14:creationId xmlns:p14="http://schemas.microsoft.com/office/powerpoint/2010/main" val="1307923642"/>
      </p:ext>
    </p:extLst>
  </p:cSld>
  <p:clrMapOvr>
    <a:masterClrMapping/>
  </p:clrMapOvr>
</p:sld>
</file>

<file path=ppt/theme/theme1.xml><?xml version="1.0" encoding="utf-8"?>
<a:theme xmlns:a="http://schemas.openxmlformats.org/drawingml/2006/main" name="USDR&am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7DE0EB72939C4CB127ADE2734EB774" ma:contentTypeVersion="39" ma:contentTypeDescription="Create a new document." ma:contentTypeScope="" ma:versionID="ec652b7ff4078c315e272248db2f8631">
  <xsd:schema xmlns:xsd="http://www.w3.org/2001/XMLSchema" xmlns:xs="http://www.w3.org/2001/XMLSchema" xmlns:p="http://schemas.microsoft.com/office/2006/metadata/properties" xmlns:ns1="http://schemas.microsoft.com/sharepoint/v3" xmlns:ns2="3624aa91-5827-4d9d-b9ee-5f737884f68e" xmlns:ns3="09c0c3da-0050-46eb-97f7-2a1fd70572e7" targetNamespace="http://schemas.microsoft.com/office/2006/metadata/properties" ma:root="true" ma:fieldsID="e3a96fa0f365449dfe8c034c03a30fb4" ns1:_="" ns2:_="" ns3:_="">
    <xsd:import namespace="http://schemas.microsoft.com/sharepoint/v3"/>
    <xsd:import namespace="3624aa91-5827-4d9d-b9ee-5f737884f68e"/>
    <xsd:import namespace="09c0c3da-0050-46eb-97f7-2a1fd70572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ProjectCode2" minOccurs="0"/>
                <xsd:element ref="ns2:Countries" minOccurs="0"/>
                <xsd:element ref="ns2:Status" minOccurs="0"/>
                <xsd:element ref="ns2:MediaServiceOCR" minOccurs="0"/>
                <xsd:element ref="ns2:RECTAs" minOccurs="0"/>
                <xsd:element ref="ns2:RelatedtoUkraine_x003f_" minOccurs="0"/>
                <xsd:element ref="ns2:Supports_x0020_DPS_x0020_2_x002e_1" minOccurs="0"/>
                <xsd:element ref="ns2:JWC" minOccurs="0"/>
                <xsd:element ref="ns1:_ip_UnifiedCompliancePolicyProperties" minOccurs="0"/>
                <xsd:element ref="ns1:_ip_UnifiedCompliancePolicyUIAction" minOccurs="0"/>
                <xsd:element ref="ns2:MediaServiceObjectDetectorVersions" minOccurs="0"/>
                <xsd:element ref="ns2:MediaServiceSearchProperties" minOccurs="0"/>
                <xsd:element ref="ns2:ARMYComments" minOccurs="0"/>
                <xsd:element ref="ns2:FieldSuspenseDate" minOccurs="0"/>
                <xsd:element ref="ns2:NAVY_x002f_USMC" minOccurs="0"/>
                <xsd:element ref="ns2:SOCOM" minOccurs="0"/>
                <xsd:element ref="ns2:AF_x002f_SFComments" minOccurs="0"/>
                <xsd:element ref="ns2:NAVY_x002f_USMCComments" minOccurs="0"/>
                <xsd:element ref="ns2:SOCOMComments" minOccurs="0"/>
                <xsd:element ref="ns2:ProjectCode" minOccurs="0"/>
                <xsd:element ref="ns2:Serv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24aa91-5827-4d9d-b9ee-5f737884f6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871f771-ab78-46b7-810c-7667649bb902"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ProjectCode2" ma:index="20" nillable="true" ma:displayName="AF / SF " ma:format="RadioButtons" ma:internalName="ProjectCode2">
      <xsd:simpleType>
        <xsd:restriction base="dms:Choice">
          <xsd:enumeration value="YES"/>
          <xsd:enumeration value="MAYBE"/>
          <xsd:enumeration value="NO"/>
        </xsd:restriction>
      </xsd:simpleType>
    </xsd:element>
    <xsd:element name="Countries" ma:index="21" nillable="true" ma:displayName="Countries" ma:format="Dropdown" ma:internalName="Countries">
      <xsd:complexType>
        <xsd:complexContent>
          <xsd:extension base="dms:MultiChoiceFillIn">
            <xsd:sequence>
              <xsd:element name="Value" maxOccurs="unbounded" minOccurs="0" nillable="true">
                <xsd:simpleType>
                  <xsd:union memberTypes="dms:Text">
                    <xsd:simpleType>
                      <xsd:restriction base="dms:Choice">
                        <xsd:enumeration value="Australia"/>
                        <xsd:enumeration value="Austria"/>
                        <xsd:enumeration value="Canada"/>
                        <xsd:enumeration value="Chile"/>
                        <xsd:enumeration value="China"/>
                        <xsd:enumeration value="Czech Republic"/>
                        <xsd:enumeration value="Denmark"/>
                        <xsd:enumeration value="Estonia"/>
                        <xsd:enumeration value="Finland"/>
                        <xsd:enumeration value="France"/>
                        <xsd:enumeration value="Georgia"/>
                        <xsd:enumeration value="Germany"/>
                        <xsd:enumeration value="India"/>
                        <xsd:enumeration value="Ireland"/>
                        <xsd:enumeration value="Israel"/>
                        <xsd:enumeration value="Italy"/>
                        <xsd:enumeration value="Japan"/>
                        <xsd:enumeration value="Latvia"/>
                        <xsd:enumeration value="Lithuania"/>
                        <xsd:enumeration value="Netherlands"/>
                        <xsd:enumeration value="Norway"/>
                        <xsd:enumeration value="Poland"/>
                        <xsd:enumeration value="Republic of Korea"/>
                        <xsd:enumeration value="Singapore"/>
                        <xsd:enumeration value="South Africa"/>
                        <xsd:enumeration value="Spain"/>
                        <xsd:enumeration value="Sweden"/>
                        <xsd:enumeration value="Switzerland"/>
                        <xsd:enumeration value="Taiwan"/>
                        <xsd:enumeration value="Turkey"/>
                        <xsd:enumeration value="United Kingdom"/>
                        <xsd:enumeration value="United States"/>
                      </xsd:restriction>
                    </xsd:simpleType>
                  </xsd:union>
                </xsd:simpleType>
              </xsd:element>
            </xsd:sequence>
          </xsd:extension>
        </xsd:complexContent>
      </xsd:complexType>
    </xsd:element>
    <xsd:element name="Status" ma:index="22" nillable="true" ma:displayName="ARMY " ma:format="Dropdown" ma:internalName="Status">
      <xsd:simpleType>
        <xsd:restriction base="dms:Choice">
          <xsd:enumeration value="YES"/>
          <xsd:enumeration value="MAYBE"/>
          <xsd:enumeration value="NO"/>
        </xsd:restriction>
      </xsd:simpleType>
    </xsd:element>
    <xsd:element name="MediaServiceOCR" ma:index="23" nillable="true" ma:displayName="Extracted Text" ma:internalName="MediaServiceOCR" ma:readOnly="true">
      <xsd:simpleType>
        <xsd:restriction base="dms:Note">
          <xsd:maxLength value="255"/>
        </xsd:restriction>
      </xsd:simpleType>
    </xsd:element>
    <xsd:element name="RECTAs" ma:index="24" nillable="true" ma:displayName="R&amp;E CTAs" ma:description="https://www.cto.mil/usdre-strat-vision-critical-tech-areas/" ma:format="Dropdown" ma:internalName="RECTAs">
      <xsd:complexType>
        <xsd:complexContent>
          <xsd:extension base="dms:MultiChoice">
            <xsd:sequence>
              <xsd:element name="Value" maxOccurs="unbounded" minOccurs="0" nillable="true">
                <xsd:simpleType>
                  <xsd:restriction base="dms:Choice">
                    <xsd:enumeration value="Advanced Computing and Software"/>
                    <xsd:enumeration value="Advanced Materials"/>
                    <xsd:enumeration value="Biotechnology"/>
                    <xsd:enumeration value="Directed Energy"/>
                    <xsd:enumeration value="FutureG"/>
                    <xsd:enumeration value="Human-Machine Interfaces"/>
                    <xsd:enumeration value="Hypersonics"/>
                    <xsd:enumeration value="Integrated Network Systems of Systems"/>
                    <xsd:enumeration value="Integrated Sensing &amp; Cyber"/>
                    <xsd:enumeration value="Microelectronics"/>
                    <xsd:enumeration value="Quantum Science"/>
                    <xsd:enumeration value="Renewable Energy Generation &amp; Storage"/>
                    <xsd:enumeration value="Space"/>
                    <xsd:enumeration value="Trusted AI &amp; Autonomy"/>
                  </xsd:restriction>
                </xsd:simpleType>
              </xsd:element>
            </xsd:sequence>
          </xsd:extension>
        </xsd:complexContent>
      </xsd:complexType>
    </xsd:element>
    <xsd:element name="RelatedtoUkraine_x003f_" ma:index="25" nillable="true" ma:displayName="Related to Ukraine?" ma:default="0" ma:format="Dropdown" ma:internalName="RelatedtoUkraine_x003f_">
      <xsd:simpleType>
        <xsd:restriction base="dms:Boolean"/>
      </xsd:simpleType>
    </xsd:element>
    <xsd:element name="Supports_x0020_DPS_x0020_2_x002e_1" ma:index="26" nillable="true" ma:displayName="Supports DPS 2.1" ma:default="0" ma:format="Dropdown" ma:internalName="Supports_x0020_DPS_x0020_2_x002e_1">
      <xsd:simpleType>
        <xsd:restriction base="dms:Boolean"/>
      </xsd:simpleType>
    </xsd:element>
    <xsd:element name="JWC" ma:index="27" nillable="true" ma:displayName="JWC" ma:format="Dropdown" ma:internalName="JWC">
      <xsd:simpleType>
        <xsd:restriction base="dms:Choice">
          <xsd:enumeration value="Fires"/>
          <xsd:enumeration value="Command &amp; Control"/>
          <xsd:enumeration value="Information Advantage"/>
          <xsd:enumeration value="Contested Logistics"/>
        </xsd:restriction>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ARMYComments" ma:index="32" nillable="true" ma:displayName="ARMY Comments " ma:format="Dropdown" ma:internalName="ARMYComments">
      <xsd:simpleType>
        <xsd:restriction base="dms:Text">
          <xsd:maxLength value="255"/>
        </xsd:restriction>
      </xsd:simpleType>
    </xsd:element>
    <xsd:element name="FieldSuspenseDate" ma:index="33" nillable="true" ma:displayName="Field Suspense Date" ma:format="Dropdown" ma:internalName="FieldSuspenseDate">
      <xsd:simpleType>
        <xsd:restriction base="dms:Text">
          <xsd:maxLength value="255"/>
        </xsd:restriction>
      </xsd:simpleType>
    </xsd:element>
    <xsd:element name="NAVY_x002f_USMC" ma:index="34" nillable="true" ma:displayName="NAVY / USMC " ma:format="Dropdown" ma:internalName="NAVY_x002f_USMC">
      <xsd:simpleType>
        <xsd:restriction base="dms:Choice">
          <xsd:enumeration value="YES"/>
          <xsd:enumeration value="MAYBE"/>
          <xsd:enumeration value="NO"/>
        </xsd:restriction>
      </xsd:simpleType>
    </xsd:element>
    <xsd:element name="SOCOM" ma:index="35" nillable="true" ma:displayName="SOCOM" ma:format="Dropdown" ma:internalName="SOCOM">
      <xsd:simpleType>
        <xsd:restriction base="dms:Choice">
          <xsd:enumeration value="YES"/>
          <xsd:enumeration value="MAYBE"/>
          <xsd:enumeration value="NO"/>
        </xsd:restriction>
      </xsd:simpleType>
    </xsd:element>
    <xsd:element name="AF_x002f_SFComments" ma:index="36" nillable="true" ma:displayName="AF / SF Comments " ma:format="Dropdown" ma:internalName="AF_x002f_SFComments">
      <xsd:simpleType>
        <xsd:restriction base="dms:Text">
          <xsd:maxLength value="255"/>
        </xsd:restriction>
      </xsd:simpleType>
    </xsd:element>
    <xsd:element name="NAVY_x002f_USMCComments" ma:index="37" nillable="true" ma:displayName="NAVY / USMC Comments " ma:format="Dropdown" ma:internalName="NAVY_x002f_USMCComments">
      <xsd:simpleType>
        <xsd:restriction base="dms:Text">
          <xsd:maxLength value="255"/>
        </xsd:restriction>
      </xsd:simpleType>
    </xsd:element>
    <xsd:element name="SOCOMComments" ma:index="38" nillable="true" ma:displayName="SOCOM Comments " ma:format="Dropdown" ma:internalName="SOCOMComments">
      <xsd:simpleType>
        <xsd:restriction base="dms:Text">
          <xsd:maxLength value="255"/>
        </xsd:restriction>
      </xsd:simpleType>
    </xsd:element>
    <xsd:element name="ProjectCode" ma:index="39" nillable="true" ma:displayName="Project Code" ma:format="Dropdown" ma:internalName="ProjectCode">
      <xsd:simpleType>
        <xsd:restriction base="dms:Text">
          <xsd:maxLength value="255"/>
        </xsd:restriction>
      </xsd:simpleType>
    </xsd:element>
    <xsd:element name="Service" ma:index="40" nillable="true" ma:displayName="Product Data Sheets" ma:format="Dropdown" ma:internalName="Servic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0c3da-0050-46eb-97f7-2a1fd70572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59e8ca9-4619-4306-9939-0736fe6b4d09}" ma:internalName="TaxCatchAll" ma:showField="CatchAllData" ma:web="09c0c3da-0050-46eb-97f7-2a1fd70572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9c0c3da-0050-46eb-97f7-2a1fd70572e7">
      <UserInfo>
        <DisplayName>Naff, Jeffrey E Col USAF OSD OUSD R-E (USA)</DisplayName>
        <AccountId>31</AccountId>
        <AccountType/>
      </UserInfo>
      <UserInfo>
        <DisplayName>Tighe, Gerard Patrick (Gerry) CIV OSD OUSD R-E (USA)</DisplayName>
        <AccountId>24</AccountId>
        <AccountType/>
      </UserInfo>
    </SharedWithUsers>
    <MediaLengthInSeconds xmlns="3624aa91-5827-4d9d-b9ee-5f737884f68e" xsi:nil="true"/>
    <Countries xmlns="3624aa91-5827-4d9d-b9ee-5f737884f68e" xsi:nil="true"/>
    <RECTAs xmlns="3624aa91-5827-4d9d-b9ee-5f737884f68e" xsi:nil="true"/>
    <_ip_UnifiedCompliancePolicyUIAction xmlns="http://schemas.microsoft.com/sharepoint/v3" xsi:nil="true"/>
    <RelatedtoUkraine_x003f_ xmlns="3624aa91-5827-4d9d-b9ee-5f737884f68e">false</RelatedtoUkraine_x003f_>
    <ProjectCode2 xmlns="3624aa91-5827-4d9d-b9ee-5f737884f68e" xsi:nil="true"/>
    <TaxCatchAll xmlns="09c0c3da-0050-46eb-97f7-2a1fd70572e7" xsi:nil="true"/>
    <_ip_UnifiedCompliancePolicyProperties xmlns="http://schemas.microsoft.com/sharepoint/v3" xsi:nil="true"/>
    <lcf76f155ced4ddcb4097134ff3c332f xmlns="3624aa91-5827-4d9d-b9ee-5f737884f68e">
      <Terms xmlns="http://schemas.microsoft.com/office/infopath/2007/PartnerControls"/>
    </lcf76f155ced4ddcb4097134ff3c332f>
    <JWC xmlns="3624aa91-5827-4d9d-b9ee-5f737884f68e" xsi:nil="true"/>
    <Status xmlns="3624aa91-5827-4d9d-b9ee-5f737884f68e" xsi:nil="true"/>
    <Supports_x0020_DPS_x0020_2_x002e_1 xmlns="3624aa91-5827-4d9d-b9ee-5f737884f68e">false</Supports_x0020_DPS_x0020_2_x002e_1>
    <AF_x002f_SFComments xmlns="3624aa91-5827-4d9d-b9ee-5f737884f68e" xsi:nil="true"/>
    <SOCOMComments xmlns="3624aa91-5827-4d9d-b9ee-5f737884f68e" xsi:nil="true"/>
    <FieldSuspenseDate xmlns="3624aa91-5827-4d9d-b9ee-5f737884f68e" xsi:nil="true"/>
    <SOCOM xmlns="3624aa91-5827-4d9d-b9ee-5f737884f68e" xsi:nil="true"/>
    <NAVY_x002f_USMC xmlns="3624aa91-5827-4d9d-b9ee-5f737884f68e" xsi:nil="true"/>
    <NAVY_x002f_USMCComments xmlns="3624aa91-5827-4d9d-b9ee-5f737884f68e" xsi:nil="true"/>
    <ARMYComments xmlns="3624aa91-5827-4d9d-b9ee-5f737884f68e" xsi:nil="true"/>
    <ProjectCode xmlns="3624aa91-5827-4d9d-b9ee-5f737884f68e" xsi:nil="true"/>
    <Service xmlns="3624aa91-5827-4d9d-b9ee-5f737884f68e" xsi:nil="true"/>
  </documentManagement>
</p:properties>
</file>

<file path=customXml/itemProps1.xml><?xml version="1.0" encoding="utf-8"?>
<ds:datastoreItem xmlns:ds="http://schemas.openxmlformats.org/officeDocument/2006/customXml" ds:itemID="{C8DEA50E-111D-4642-851A-B74723419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24aa91-5827-4d9d-b9ee-5f737884f68e"/>
    <ds:schemaRef ds:uri="09c0c3da-0050-46eb-97f7-2a1fd70572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E03862-F9E1-49F3-AA86-041441FFE4D4}">
  <ds:schemaRefs>
    <ds:schemaRef ds:uri="http://schemas.microsoft.com/sharepoint/v3/contenttype/forms"/>
  </ds:schemaRefs>
</ds:datastoreItem>
</file>

<file path=customXml/itemProps3.xml><?xml version="1.0" encoding="utf-8"?>
<ds:datastoreItem xmlns:ds="http://schemas.openxmlformats.org/officeDocument/2006/customXml" ds:itemID="{04AE388C-1B61-4D58-8250-20B7DC93057A}">
  <ds:schemaRef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3624aa91-5827-4d9d-b9ee-5f737884f68e"/>
    <ds:schemaRef ds:uri="09c0c3da-0050-46eb-97f7-2a1fd70572e7"/>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TotalTime>
  <Words>4426</Words>
  <Application>Microsoft Office PowerPoint</Application>
  <PresentationFormat>Widescreen</PresentationFormat>
  <Paragraphs>680</Paragraphs>
  <Slides>37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Narrow</vt:lpstr>
      <vt:lpstr>Calibri</vt:lpstr>
      <vt:lpstr>Franklin Gothic Medium Cond</vt:lpstr>
      <vt:lpstr>USDR&amp;E</vt:lpstr>
      <vt:lpstr>PowerPoint Presentation</vt:lpstr>
      <vt:lpstr>OUSD (R&amp;E) Organizational Structure</vt:lpstr>
      <vt:lpstr>Prototyping and Experimentation (P&amp;E)</vt:lpstr>
      <vt:lpstr>International Prototypes and Experiments (IP&amp;E)</vt:lpstr>
      <vt:lpstr>International Prototypes and Experiments (IP&amp;E)</vt:lpstr>
      <vt:lpstr> Foreign Comparative Testing (FCT)</vt:lpstr>
      <vt:lpstr>International Collaboration and Experimentation (ICE)</vt:lpstr>
      <vt:lpstr>FCT Project Ecosystem </vt:lpstr>
      <vt:lpstr>OUSD(R&amp;E) Critical Technologies</vt:lpstr>
      <vt:lpstr>FCT Acquisition Authorities</vt:lpstr>
      <vt:lpstr>FCT Customer Base</vt:lpstr>
      <vt:lpstr>FCT Project Proposal Process</vt:lpstr>
      <vt:lpstr>FCT Project Execution</vt:lpstr>
      <vt:lpstr>FCT Testing and Extended/Enhanced Testing</vt:lpstr>
      <vt:lpstr>FCT Program Statistics</vt:lpstr>
      <vt:lpstr>Technology Discovery</vt:lpstr>
      <vt:lpstr>Send Us Your Product Information</vt:lpstr>
      <vt:lpstr>Countermeasure Projects</vt:lpstr>
      <vt:lpstr>Sensor Projects</vt:lpstr>
      <vt:lpstr>Kinetic Projects</vt:lpstr>
      <vt:lpstr>Combat Support Projects</vt:lpstr>
      <vt:lpstr>How to Get More Info</vt:lpstr>
      <vt:lpstr>Key Points of Contact</vt:lpstr>
      <vt:lpstr>Questions</vt:lpstr>
      <vt:lpstr>10 USC 2350a – Cooperative R&amp;D Agreements</vt:lpstr>
      <vt:lpstr>FCT Big Wins: 1980s</vt:lpstr>
      <vt:lpstr>FCT Big Wins: 1980s</vt:lpstr>
      <vt:lpstr>FCT Big Wins: 1990s</vt:lpstr>
      <vt:lpstr>FCT Big Wins: 1990s</vt:lpstr>
      <vt:lpstr>FCT Big Wins: 2000s</vt:lpstr>
      <vt:lpstr>FCT Big Wins: 2000s</vt:lpstr>
      <vt:lpstr>FCT Big Wins: 2010s</vt:lpstr>
      <vt:lpstr>FCT Big Wins: 2010s</vt:lpstr>
      <vt:lpstr>FCT Big Wins: 2020s</vt:lpstr>
      <vt:lpstr>FCT Big Wins: 2020s</vt:lpstr>
      <vt:lpstr>FCT Big Wins: 2020s</vt:lpstr>
      <vt:lpstr>FCT Big Wins: 2020s</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Robert A (Rob) Col USAF OSD OUSD R-E (USA)</dc:creator>
  <cp:lastModifiedBy>Adams, Neil V CTR (USA)</cp:lastModifiedBy>
  <cp:revision>32</cp:revision>
  <cp:lastPrinted>2023-11-01T17:40:44Z</cp:lastPrinted>
  <dcterms:created xsi:type="dcterms:W3CDTF">2019-10-28T17:35:30Z</dcterms:created>
  <dcterms:modified xsi:type="dcterms:W3CDTF">2025-02-04T16:45:35Z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0x0101003F7DE0EB72939C4CB127ADE2734EB774</vt:lpwstr>
  </property>
  <property fmtid="{D5CDD505-2E9C-101B-9397-08002B2CF9AE}" pid="3" name="MediaServiceImageTags">
    <vt:lpwstr/>
  </property>
  <property fmtid="{D5CDD505-2E9C-101B-9397-08002B2CF9AE}" pid="4" name="xd_ProgID">
    <vt:lpwstr/>
  </property>
  <property fmtid="{D5CDD505-2E9C-101B-9397-08002B2CF9AE}" pid="5" name="Supports DPS 2.1">
    <vt:bool>false</vt:bool>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RelatedtoUkraine?">
    <vt:bool>false</vt:bool>
  </property>
</Properties>
</file>