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2"/>
  </p:notesMasterIdLst>
  <p:sldIdLst>
    <p:sldId id="2145708531" r:id="rId2"/>
    <p:sldId id="2145708532" r:id="rId3"/>
    <p:sldId id="2145708522" r:id="rId4"/>
    <p:sldId id="2145708523" r:id="rId5"/>
    <p:sldId id="2145708524" r:id="rId6"/>
    <p:sldId id="2145708525" r:id="rId7"/>
    <p:sldId id="2145708526" r:id="rId8"/>
    <p:sldId id="2145708528" r:id="rId9"/>
    <p:sldId id="2145708527" r:id="rId10"/>
    <p:sldId id="2145708529"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ons" id="{0F088504-5470-453E-A862-C33274823957}">
          <p14:sldIdLst>
            <p14:sldId id="2145708531"/>
          </p14:sldIdLst>
        </p14:section>
        <p14:section name="Main Briefing" id="{FA4476E4-D35D-4B93-8534-6873BC4C0CF8}">
          <p14:sldIdLst>
            <p14:sldId id="2145708532"/>
            <p14:sldId id="2145708522"/>
            <p14:sldId id="2145708523"/>
            <p14:sldId id="2145708524"/>
            <p14:sldId id="2145708525"/>
            <p14:sldId id="2145708526"/>
            <p14:sldId id="2145708528"/>
            <p14:sldId id="2145708527"/>
          </p14:sldIdLst>
        </p14:section>
        <p14:section name="Backup Slides" id="{74BEBE2A-B986-4D25-9FBC-EE31596A7B56}">
          <p14:sldIdLst>
            <p14:sldId id="2145708529"/>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5D7E7D5-CF87-6489-876B-2EFAB360F7D0}" name="Nerlinger, Joseph N CTR OSD OUSD R-E (USA)" initials="JN" userId="S::joseph.n.nerlinger.ctr@mail.mil::92bc804f-b79b-45f5-a896-86c1ec1d30a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1E26"/>
    <a:srgbClr val="111C4E"/>
    <a:srgbClr val="245BAA"/>
    <a:srgbClr val="FF7C80"/>
    <a:srgbClr val="0000FF"/>
    <a:srgbClr val="FFFFC1"/>
    <a:srgbClr val="265C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9" autoAdjust="0"/>
    <p:restoredTop sz="92258" autoAdjust="0"/>
  </p:normalViewPr>
  <p:slideViewPr>
    <p:cSldViewPr snapToGrid="0">
      <p:cViewPr varScale="1">
        <p:scale>
          <a:sx n="95" d="100"/>
          <a:sy n="95" d="100"/>
        </p:scale>
        <p:origin x="3204" y="6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522"/>
    </p:cViewPr>
  </p:sorterViewPr>
  <p:notesViewPr>
    <p:cSldViewPr snapToGrid="0">
      <p:cViewPr varScale="1">
        <p:scale>
          <a:sx n="71" d="100"/>
          <a:sy n="71" d="100"/>
        </p:scale>
        <p:origin x="5196" y="4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591AC2CA-8C5C-48FC-8205-BAB06CD9B01D}" type="datetimeFigureOut">
              <a:rPr lang="en-US" smtClean="0"/>
              <a:t>2/14/2025</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C059B817-C63C-458B-ADD6-2A814AC84900}" type="slidenum">
              <a:rPr lang="en-US" smtClean="0"/>
              <a:t>‹#›</a:t>
            </a:fld>
            <a:endParaRPr lang="en-US" dirty="0"/>
          </a:p>
        </p:txBody>
      </p:sp>
    </p:spTree>
    <p:extLst>
      <p:ext uri="{BB962C8B-B14F-4D97-AF65-F5344CB8AC3E}">
        <p14:creationId xmlns:p14="http://schemas.microsoft.com/office/powerpoint/2010/main" val="184968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07000"/>
              </a:lnSpc>
              <a:spcBef>
                <a:spcPts val="0"/>
              </a:spcBef>
              <a:spcAft>
                <a:spcPts val="800"/>
              </a:spcAft>
            </a:pPr>
            <a:r>
              <a:rPr lang="en-US" sz="900" kern="100" baseline="0" dirty="0">
                <a:effectLst/>
                <a:latin typeface="+mn-lt"/>
                <a:ea typeface="Calibri" panose="020F0502020204030204" pitchFamily="34" charset="0"/>
                <a:cs typeface="Times New Roman" panose="02020603050405020304" pitchFamily="18" charset="0"/>
              </a:rPr>
              <a:t>Name of Briefer, Position, Nominating Organization, Date. Add control markings, as necessary.</a:t>
            </a:r>
          </a:p>
        </p:txBody>
      </p:sp>
      <p:sp>
        <p:nvSpPr>
          <p:cNvPr id="4" name="Slide Number Placeholder 3"/>
          <p:cNvSpPr>
            <a:spLocks noGrp="1"/>
          </p:cNvSpPr>
          <p:nvPr>
            <p:ph type="sldNum" sz="quarter" idx="5"/>
          </p:nvPr>
        </p:nvSpPr>
        <p:spPr/>
        <p:txBody>
          <a:bodyPr/>
          <a:lstStyle/>
          <a:p>
            <a:fld id="{C059B817-C63C-458B-ADD6-2A814AC84900}" type="slidenum">
              <a:rPr lang="en-US" smtClean="0"/>
              <a:t>2</a:t>
            </a:fld>
            <a:endParaRPr lang="en-US" dirty="0"/>
          </a:p>
        </p:txBody>
      </p:sp>
    </p:spTree>
    <p:extLst>
      <p:ext uri="{BB962C8B-B14F-4D97-AF65-F5344CB8AC3E}">
        <p14:creationId xmlns:p14="http://schemas.microsoft.com/office/powerpoint/2010/main" val="3113424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a:t>-An OV-1 or similar CONOPS graphic is suggested to be used for this slide with a bumper sticker/slogan (NOT a picture of the capability to be acquired)</a:t>
            </a:r>
          </a:p>
          <a:p>
            <a:r>
              <a:rPr lang="en-US" sz="900" dirty="0"/>
              <a:t>-State the problem or solution space as a requirement (e.g. The Warfighter currently cannot/has a gap and proposed solutions does ____.)</a:t>
            </a:r>
          </a:p>
          <a:p>
            <a:r>
              <a:rPr lang="en-US" sz="900" dirty="0"/>
              <a:t>-This slide should be used to orient the audience / reader to the mission set and the operational problem you’re hoping to solve with the capability </a:t>
            </a:r>
          </a:p>
        </p:txBody>
      </p:sp>
      <p:sp>
        <p:nvSpPr>
          <p:cNvPr id="4" name="Slide Number Placeholder 3"/>
          <p:cNvSpPr>
            <a:spLocks noGrp="1"/>
          </p:cNvSpPr>
          <p:nvPr>
            <p:ph type="sldNum" sz="quarter" idx="5"/>
          </p:nvPr>
        </p:nvSpPr>
        <p:spPr/>
        <p:txBody>
          <a:bodyPr/>
          <a:lstStyle/>
          <a:p>
            <a:fld id="{C059B817-C63C-458B-ADD6-2A814AC84900}" type="slidenum">
              <a:rPr lang="en-US" smtClean="0"/>
              <a:t>3</a:t>
            </a:fld>
            <a:endParaRPr lang="en-US" dirty="0"/>
          </a:p>
        </p:txBody>
      </p:sp>
    </p:spTree>
    <p:extLst>
      <p:ext uri="{BB962C8B-B14F-4D97-AF65-F5344CB8AC3E}">
        <p14:creationId xmlns:p14="http://schemas.microsoft.com/office/powerpoint/2010/main" val="303540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a:t>-This slide should be used to clearly describe what the APFIT funding will purchase </a:t>
            </a:r>
          </a:p>
          <a:p>
            <a:r>
              <a:rPr lang="en-US" sz="900" dirty="0"/>
              <a:t>-Brief capability description </a:t>
            </a:r>
          </a:p>
          <a:p>
            <a:r>
              <a:rPr lang="en-US" sz="900" dirty="0"/>
              <a:t>-Highlight anything noteworthy about this capability: </a:t>
            </a:r>
          </a:p>
          <a:p>
            <a:pPr lvl="1"/>
            <a:r>
              <a:rPr lang="en-US" sz="900" dirty="0"/>
              <a:t>-First of its kind to ___. </a:t>
            </a:r>
          </a:p>
          <a:p>
            <a:pPr lvl="1"/>
            <a:r>
              <a:rPr lang="en-US" sz="900" dirty="0"/>
              <a:t>-X patents generated during development. </a:t>
            </a:r>
          </a:p>
          <a:p>
            <a:r>
              <a:rPr lang="en-US" sz="900" dirty="0"/>
              <a:t>-Where does this product live in the DoD infrastructure? (i.e. Sub-component to larger system, one of many systems in a portfolio, etc.) </a:t>
            </a:r>
          </a:p>
          <a:p>
            <a:r>
              <a:rPr lang="en-US" sz="900" dirty="0"/>
              <a:t>-What quantity would APFIT purchase and what is the total need? (e.g. 1 of 15 satellites, 3,000 of 15,000 sensors) </a:t>
            </a:r>
          </a:p>
          <a:p>
            <a:r>
              <a:rPr lang="en-US" sz="900" dirty="0"/>
              <a:t>-Provide representations or pictures of the capability or system as applicable </a:t>
            </a:r>
          </a:p>
        </p:txBody>
      </p:sp>
      <p:sp>
        <p:nvSpPr>
          <p:cNvPr id="4" name="Slide Number Placeholder 3"/>
          <p:cNvSpPr>
            <a:spLocks noGrp="1"/>
          </p:cNvSpPr>
          <p:nvPr>
            <p:ph type="sldNum" sz="quarter" idx="5"/>
          </p:nvPr>
        </p:nvSpPr>
        <p:spPr/>
        <p:txBody>
          <a:bodyPr/>
          <a:lstStyle/>
          <a:p>
            <a:fld id="{C059B817-C63C-458B-ADD6-2A814AC84900}" type="slidenum">
              <a:rPr lang="en-US" smtClean="0"/>
              <a:t>4</a:t>
            </a:fld>
            <a:endParaRPr lang="en-US" dirty="0"/>
          </a:p>
        </p:txBody>
      </p:sp>
    </p:spTree>
    <p:extLst>
      <p:ext uri="{BB962C8B-B14F-4D97-AF65-F5344CB8AC3E}">
        <p14:creationId xmlns:p14="http://schemas.microsoft.com/office/powerpoint/2010/main" val="217493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a:t>-Describe how this capability will affect the Warfighter </a:t>
            </a:r>
          </a:p>
          <a:p>
            <a:r>
              <a:rPr lang="en-US" sz="900" dirty="0"/>
              <a:t>-Who are the users of the system and in what environment? </a:t>
            </a:r>
          </a:p>
          <a:p>
            <a:r>
              <a:rPr lang="en-US" sz="900" dirty="0"/>
              <a:t>-How will this improve the warfighter’s functions or change CONOPS? (i.e. Highlight quantifiable mission/process improvements)</a:t>
            </a:r>
          </a:p>
          <a:p>
            <a:pPr lvl="1"/>
            <a:r>
              <a:rPr lang="en-US" sz="900" dirty="0"/>
              <a:t>-Increases data speeds by ________.</a:t>
            </a:r>
          </a:p>
          <a:p>
            <a:pPr lvl="1"/>
            <a:r>
              <a:rPr lang="en-US" sz="900" dirty="0"/>
              <a:t>-Reduces process from X days to X hours. </a:t>
            </a:r>
          </a:p>
        </p:txBody>
      </p:sp>
      <p:sp>
        <p:nvSpPr>
          <p:cNvPr id="4" name="Slide Number Placeholder 3"/>
          <p:cNvSpPr>
            <a:spLocks noGrp="1"/>
          </p:cNvSpPr>
          <p:nvPr>
            <p:ph type="sldNum" sz="quarter" idx="5"/>
          </p:nvPr>
        </p:nvSpPr>
        <p:spPr/>
        <p:txBody>
          <a:bodyPr/>
          <a:lstStyle/>
          <a:p>
            <a:fld id="{C059B817-C63C-458B-ADD6-2A814AC84900}" type="slidenum">
              <a:rPr lang="en-US" smtClean="0"/>
              <a:t>5</a:t>
            </a:fld>
            <a:endParaRPr lang="en-US" dirty="0"/>
          </a:p>
        </p:txBody>
      </p:sp>
    </p:spTree>
    <p:extLst>
      <p:ext uri="{BB962C8B-B14F-4D97-AF65-F5344CB8AC3E}">
        <p14:creationId xmlns:p14="http://schemas.microsoft.com/office/powerpoint/2010/main" val="263242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a:t>-Provide the name of the small business/non-traditional, their HQ location (city, state), and location of where the work will take place (city, state). Recall this is a Congressional item of interest, and these details are important to Senators and Congressional Representatives. </a:t>
            </a:r>
          </a:p>
          <a:p>
            <a:r>
              <a:rPr lang="en-US" sz="900" dirty="0"/>
              <a:t>-Identify the business category: Small business AND/OR Non-traditional performer </a:t>
            </a:r>
          </a:p>
          <a:p>
            <a:r>
              <a:rPr lang="en-US" sz="900" dirty="0"/>
              <a:t>-Provide what the APFIT funding will do for the company. </a:t>
            </a:r>
          </a:p>
          <a:p>
            <a:pPr lvl="1"/>
            <a:r>
              <a:rPr lang="en-US" sz="900" dirty="0"/>
              <a:t>-Is this the company’s first/only product?</a:t>
            </a:r>
          </a:p>
          <a:p>
            <a:pPr lvl="1"/>
            <a:r>
              <a:rPr lang="en-US" sz="900" dirty="0"/>
              <a:t>-Will funding stand up production capability while awaiting increased POM funding?</a:t>
            </a:r>
          </a:p>
          <a:p>
            <a:pPr lvl="1"/>
            <a:r>
              <a:rPr lang="en-US" sz="900" dirty="0"/>
              <a:t>-Does the company’s ability to remain a viable supplier depend on immediate funding?</a:t>
            </a:r>
          </a:p>
          <a:p>
            <a:pPr lvl="1"/>
            <a:r>
              <a:rPr lang="en-US" sz="900" dirty="0"/>
              <a:t>-Explain why this company is best suited to provide the DoD with this capability. </a:t>
            </a:r>
          </a:p>
          <a:p>
            <a:pPr lvl="1"/>
            <a:r>
              <a:rPr lang="en-US" sz="900" dirty="0"/>
              <a:t>-{Company name] will expand from x manual production lines to y automated production lines. Throughput capacity will expand from X to Y. </a:t>
            </a:r>
          </a:p>
        </p:txBody>
      </p:sp>
      <p:sp>
        <p:nvSpPr>
          <p:cNvPr id="4" name="Slide Number Placeholder 3"/>
          <p:cNvSpPr>
            <a:spLocks noGrp="1"/>
          </p:cNvSpPr>
          <p:nvPr>
            <p:ph type="sldNum" sz="quarter" idx="5"/>
          </p:nvPr>
        </p:nvSpPr>
        <p:spPr/>
        <p:txBody>
          <a:bodyPr/>
          <a:lstStyle/>
          <a:p>
            <a:fld id="{C059B817-C63C-458B-ADD6-2A814AC84900}" type="slidenum">
              <a:rPr lang="en-US" smtClean="0"/>
              <a:t>6</a:t>
            </a:fld>
            <a:endParaRPr lang="en-US" dirty="0"/>
          </a:p>
        </p:txBody>
      </p:sp>
    </p:spTree>
    <p:extLst>
      <p:ext uri="{BB962C8B-B14F-4D97-AF65-F5344CB8AC3E}">
        <p14:creationId xmlns:p14="http://schemas.microsoft.com/office/powerpoint/2010/main" val="228351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a:t>-Provide the development backstory and highlight when it ‘graduated’ from development to a production ready capability </a:t>
            </a:r>
          </a:p>
          <a:p>
            <a:r>
              <a:rPr lang="en-US" sz="900" dirty="0"/>
              <a:t>-Identify interest from a sustaining organization (ideally a Program Office) </a:t>
            </a:r>
          </a:p>
          <a:p>
            <a:r>
              <a:rPr lang="en-US" sz="900" dirty="0"/>
              <a:t>-Describe requirements and funding situation of that sustaining organization. </a:t>
            </a:r>
          </a:p>
          <a:p>
            <a:pPr lvl="1"/>
            <a:r>
              <a:rPr lang="en-US" sz="900" dirty="0"/>
              <a:t>-Would they buy the systems now if they could? </a:t>
            </a:r>
          </a:p>
          <a:p>
            <a:pPr lvl="1"/>
            <a:r>
              <a:rPr lang="en-US" sz="900" dirty="0"/>
              <a:t>-What is preventing them from buying the systems now? </a:t>
            </a:r>
          </a:p>
          <a:p>
            <a:pPr lvl="1"/>
            <a:r>
              <a:rPr lang="en-US" sz="900" dirty="0"/>
              <a:t>-How many will they procure after the initial APFIT purchase?</a:t>
            </a:r>
          </a:p>
          <a:p>
            <a:r>
              <a:rPr lang="en-US" sz="900" dirty="0"/>
              <a:t>-Include funding table (preferably two years prior and through the FYDP)</a:t>
            </a:r>
          </a:p>
        </p:txBody>
      </p:sp>
      <p:sp>
        <p:nvSpPr>
          <p:cNvPr id="4" name="Slide Number Placeholder 3"/>
          <p:cNvSpPr>
            <a:spLocks noGrp="1"/>
          </p:cNvSpPr>
          <p:nvPr>
            <p:ph type="sldNum" sz="quarter" idx="5"/>
          </p:nvPr>
        </p:nvSpPr>
        <p:spPr/>
        <p:txBody>
          <a:bodyPr/>
          <a:lstStyle/>
          <a:p>
            <a:fld id="{C059B817-C63C-458B-ADD6-2A814AC84900}" type="slidenum">
              <a:rPr lang="en-US" smtClean="0"/>
              <a:t>7</a:t>
            </a:fld>
            <a:endParaRPr lang="en-US" dirty="0"/>
          </a:p>
        </p:txBody>
      </p:sp>
    </p:spTree>
    <p:extLst>
      <p:ext uri="{BB962C8B-B14F-4D97-AF65-F5344CB8AC3E}">
        <p14:creationId xmlns:p14="http://schemas.microsoft.com/office/powerpoint/2010/main" val="1864342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a:t>-Provide an overview of the delivery schedule once on contract. Using a table or other figure may be helpful. </a:t>
            </a:r>
          </a:p>
          <a:p>
            <a:r>
              <a:rPr lang="en-US" sz="900" dirty="0"/>
              <a:t>-Provide unit cost information: </a:t>
            </a:r>
          </a:p>
          <a:p>
            <a:pPr lvl="1"/>
            <a:r>
              <a:rPr lang="en-US" sz="900" dirty="0"/>
              <a:t>-LRIP units procured with APFIT funding will cost $X, while FRP units procured with PEO/PM___ funding will cost $Y. </a:t>
            </a:r>
          </a:p>
        </p:txBody>
      </p:sp>
      <p:sp>
        <p:nvSpPr>
          <p:cNvPr id="4" name="Slide Number Placeholder 3"/>
          <p:cNvSpPr>
            <a:spLocks noGrp="1"/>
          </p:cNvSpPr>
          <p:nvPr>
            <p:ph type="sldNum" sz="quarter" idx="5"/>
          </p:nvPr>
        </p:nvSpPr>
        <p:spPr/>
        <p:txBody>
          <a:bodyPr/>
          <a:lstStyle/>
          <a:p>
            <a:fld id="{C059B817-C63C-458B-ADD6-2A814AC84900}" type="slidenum">
              <a:rPr lang="en-US" smtClean="0"/>
              <a:t>8</a:t>
            </a:fld>
            <a:endParaRPr lang="en-US" dirty="0"/>
          </a:p>
        </p:txBody>
      </p:sp>
    </p:spTree>
    <p:extLst>
      <p:ext uri="{BB962C8B-B14F-4D97-AF65-F5344CB8AC3E}">
        <p14:creationId xmlns:p14="http://schemas.microsoft.com/office/powerpoint/2010/main" val="2292134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a:t>-Program Manager and Financial Manager points of contact</a:t>
            </a:r>
          </a:p>
          <a:p>
            <a:r>
              <a:rPr lang="en-US" sz="900" dirty="0"/>
              <a:t>-Explain your contracting path (SBIR phase III, Production OTA, conventional contract) and provide the contracting office with which you are working </a:t>
            </a:r>
          </a:p>
          <a:p>
            <a:r>
              <a:rPr lang="en-US" sz="900" dirty="0"/>
              <a:t>-Breakout of how allocated funds will be dispersed from the prime to any subcontractors (table – contractor name, description of work, funding)</a:t>
            </a:r>
          </a:p>
        </p:txBody>
      </p:sp>
      <p:sp>
        <p:nvSpPr>
          <p:cNvPr id="4" name="Slide Number Placeholder 3"/>
          <p:cNvSpPr>
            <a:spLocks noGrp="1"/>
          </p:cNvSpPr>
          <p:nvPr>
            <p:ph type="sldNum" sz="quarter" idx="5"/>
          </p:nvPr>
        </p:nvSpPr>
        <p:spPr/>
        <p:txBody>
          <a:bodyPr/>
          <a:lstStyle/>
          <a:p>
            <a:fld id="{C059B817-C63C-458B-ADD6-2A814AC84900}" type="slidenum">
              <a:rPr lang="en-US" smtClean="0"/>
              <a:t>9</a:t>
            </a:fld>
            <a:endParaRPr lang="en-US" dirty="0"/>
          </a:p>
        </p:txBody>
      </p:sp>
    </p:spTree>
    <p:extLst>
      <p:ext uri="{BB962C8B-B14F-4D97-AF65-F5344CB8AC3E}">
        <p14:creationId xmlns:p14="http://schemas.microsoft.com/office/powerpoint/2010/main" val="2562619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a:t>-List endorsement(s) from operational users here (If Letters of Support, include a graphic and send the document separately)</a:t>
            </a:r>
          </a:p>
        </p:txBody>
      </p:sp>
      <p:sp>
        <p:nvSpPr>
          <p:cNvPr id="4" name="Slide Number Placeholder 3"/>
          <p:cNvSpPr>
            <a:spLocks noGrp="1"/>
          </p:cNvSpPr>
          <p:nvPr>
            <p:ph type="sldNum" sz="quarter" idx="5"/>
          </p:nvPr>
        </p:nvSpPr>
        <p:spPr/>
        <p:txBody>
          <a:bodyPr/>
          <a:lstStyle/>
          <a:p>
            <a:fld id="{C059B817-C63C-458B-ADD6-2A814AC84900}" type="slidenum">
              <a:rPr lang="en-US" smtClean="0"/>
              <a:t>10</a:t>
            </a:fld>
            <a:endParaRPr lang="en-US" dirty="0"/>
          </a:p>
        </p:txBody>
      </p:sp>
    </p:spTree>
    <p:extLst>
      <p:ext uri="{BB962C8B-B14F-4D97-AF65-F5344CB8AC3E}">
        <p14:creationId xmlns:p14="http://schemas.microsoft.com/office/powerpoint/2010/main" val="13346656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_White">
    <p:spTree>
      <p:nvGrpSpPr>
        <p:cNvPr id="1" name=""/>
        <p:cNvGrpSpPr/>
        <p:nvPr/>
      </p:nvGrpSpPr>
      <p:grpSpPr>
        <a:xfrm>
          <a:off x="0" y="0"/>
          <a:ext cx="0" cy="0"/>
          <a:chOff x="0" y="0"/>
          <a:chExt cx="0" cy="0"/>
        </a:xfrm>
      </p:grpSpPr>
      <p:sp>
        <p:nvSpPr>
          <p:cNvPr id="8" name="Text Placeholder 10">
            <a:extLst>
              <a:ext uri="{FF2B5EF4-FFF2-40B4-BE49-F238E27FC236}">
                <a16:creationId xmlns:a16="http://schemas.microsoft.com/office/drawing/2014/main" id="{28EAEE1B-11ED-4ECC-8D9E-DFC08E61AB76}"/>
              </a:ext>
            </a:extLst>
          </p:cNvPr>
          <p:cNvSpPr>
            <a:spLocks noGrp="1"/>
          </p:cNvSpPr>
          <p:nvPr>
            <p:ph type="body" sz="quarter" idx="10" hasCustomPrompt="1"/>
          </p:nvPr>
        </p:nvSpPr>
        <p:spPr>
          <a:xfrm>
            <a:off x="228296" y="1640381"/>
            <a:ext cx="6783817" cy="1132592"/>
          </a:xfrm>
        </p:spPr>
        <p:txBody>
          <a:bodyPr anchor="b">
            <a:noAutofit/>
          </a:bodyPr>
          <a:lstStyle>
            <a:lvl1pPr marL="0" indent="0">
              <a:lnSpc>
                <a:spcPct val="100000"/>
              </a:lnSpc>
              <a:spcBef>
                <a:spcPts val="0"/>
              </a:spcBef>
              <a:buNone/>
              <a:defRPr sz="3600">
                <a:solidFill>
                  <a:srgbClr val="111C4E"/>
                </a:solidFill>
                <a:latin typeface="Franklin Gothic Medium Cond" panose="020B06060304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Title</a:t>
            </a:r>
          </a:p>
        </p:txBody>
      </p:sp>
      <p:sp>
        <p:nvSpPr>
          <p:cNvPr id="9" name="Text Placeholder 10">
            <a:extLst>
              <a:ext uri="{FF2B5EF4-FFF2-40B4-BE49-F238E27FC236}">
                <a16:creationId xmlns:a16="http://schemas.microsoft.com/office/drawing/2014/main" id="{F42BD8F9-4DA6-4CBF-847E-7972F0B90A19}"/>
              </a:ext>
            </a:extLst>
          </p:cNvPr>
          <p:cNvSpPr>
            <a:spLocks noGrp="1"/>
          </p:cNvSpPr>
          <p:nvPr>
            <p:ph type="body" sz="quarter" idx="11" hasCustomPrompt="1"/>
          </p:nvPr>
        </p:nvSpPr>
        <p:spPr>
          <a:xfrm>
            <a:off x="228295" y="2773990"/>
            <a:ext cx="6790855" cy="693823"/>
          </a:xfrm>
        </p:spPr>
        <p:txBody>
          <a:bodyPr anchor="t">
            <a:noAutofit/>
          </a:bodyPr>
          <a:lstStyle>
            <a:lvl1pPr marL="0" indent="0">
              <a:lnSpc>
                <a:spcPct val="100000"/>
              </a:lnSpc>
              <a:spcBef>
                <a:spcPts val="0"/>
              </a:spcBef>
              <a:buNone/>
              <a:defRPr sz="2400">
                <a:solidFill>
                  <a:srgbClr val="265CAA"/>
                </a:solidFill>
                <a:latin typeface="Arial Narrow" panose="020B060602020203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Subtitle</a:t>
            </a:r>
          </a:p>
        </p:txBody>
      </p:sp>
      <p:sp>
        <p:nvSpPr>
          <p:cNvPr id="10" name="Text Placeholder 25">
            <a:extLst>
              <a:ext uri="{FF2B5EF4-FFF2-40B4-BE49-F238E27FC236}">
                <a16:creationId xmlns:a16="http://schemas.microsoft.com/office/drawing/2014/main" id="{3820D94B-2996-44AE-A29B-68BE3BEC6AA1}"/>
              </a:ext>
            </a:extLst>
          </p:cNvPr>
          <p:cNvSpPr>
            <a:spLocks noGrp="1"/>
          </p:cNvSpPr>
          <p:nvPr>
            <p:ph type="body" sz="quarter" idx="12" hasCustomPrompt="1"/>
          </p:nvPr>
        </p:nvSpPr>
        <p:spPr>
          <a:xfrm>
            <a:off x="228295" y="3519138"/>
            <a:ext cx="3158753" cy="1553684"/>
          </a:xfrm>
        </p:spPr>
        <p:txBody>
          <a:bodyPr anchor="b">
            <a:normAutofit/>
          </a:bodyPr>
          <a:lstStyle>
            <a:lvl1pPr marL="0" indent="0">
              <a:lnSpc>
                <a:spcPct val="100000"/>
              </a:lnSpc>
              <a:spcBef>
                <a:spcPts val="0"/>
              </a:spcBef>
              <a:buNone/>
              <a:defRPr sz="1600">
                <a:solidFill>
                  <a:srgbClr val="111C4E"/>
                </a:solidFill>
                <a:latin typeface="Arial Narrow" panose="020B0606020202030204" pitchFamily="34" charset="0"/>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a:solidFill>
                  <a:schemeClr val="bg1"/>
                </a:solidFill>
              </a:defRPr>
            </a:lvl5pPr>
          </a:lstStyle>
          <a:p>
            <a:pPr lvl="0"/>
            <a:r>
              <a:rPr lang="en-US" dirty="0"/>
              <a:t>Click to add Name, Title, Organization, Event Name, Date</a:t>
            </a:r>
          </a:p>
        </p:txBody>
      </p:sp>
      <p:pic>
        <p:nvPicPr>
          <p:cNvPr id="12" name="Picture 11" descr="Logo&#10;&#10;Description automatically generated">
            <a:extLst>
              <a:ext uri="{FF2B5EF4-FFF2-40B4-BE49-F238E27FC236}">
                <a16:creationId xmlns:a16="http://schemas.microsoft.com/office/drawing/2014/main" id="{1ABEE617-F3B1-4BA8-80B0-E2DBD0F3E4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3404" y="0"/>
            <a:ext cx="1494267" cy="1494267"/>
          </a:xfrm>
          <a:prstGeom prst="rect">
            <a:avLst/>
          </a:prstGeom>
        </p:spPr>
      </p:pic>
      <p:pic>
        <p:nvPicPr>
          <p:cNvPr id="3" name="Picture 2">
            <a:extLst>
              <a:ext uri="{FF2B5EF4-FFF2-40B4-BE49-F238E27FC236}">
                <a16:creationId xmlns:a16="http://schemas.microsoft.com/office/drawing/2014/main" id="{AF3709FA-39F7-417D-9469-D548065EBA5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221259" y="314149"/>
            <a:ext cx="121781" cy="1025530"/>
          </a:xfrm>
          <a:prstGeom prst="rect">
            <a:avLst/>
          </a:prstGeom>
        </p:spPr>
      </p:pic>
      <p:sp>
        <p:nvSpPr>
          <p:cNvPr id="13" name="Footer Placeholder 4">
            <a:extLst>
              <a:ext uri="{FF2B5EF4-FFF2-40B4-BE49-F238E27FC236}">
                <a16:creationId xmlns:a16="http://schemas.microsoft.com/office/drawing/2014/main" id="{6F7EB72D-1EE0-4FA5-9160-0A3ED98A085F}"/>
              </a:ext>
            </a:extLst>
          </p:cNvPr>
          <p:cNvSpPr txBox="1">
            <a:spLocks/>
          </p:cNvSpPr>
          <p:nvPr userDrawn="1"/>
        </p:nvSpPr>
        <p:spPr>
          <a:xfrm>
            <a:off x="3669552" y="9769"/>
            <a:ext cx="1816847" cy="274711"/>
          </a:xfrm>
          <a:prstGeom prst="rect">
            <a:avLst/>
          </a:prstGeom>
        </p:spPr>
        <p:txBody>
          <a:bodyPr vert="horz" lIns="91440" tIns="45720" rIns="91440" bIns="45720" rtlCol="0" anchor="ctr"/>
          <a:lstStyle>
            <a:defPPr>
              <a:defRPr lang="en-US"/>
            </a:defPPr>
            <a:lvl1pPr marL="0" algn="ctr" defTabSz="457200" rtl="0" eaLnBrk="1" latinLnBrk="0" hangingPunct="1">
              <a:defRPr sz="1000" kern="1200">
                <a:solidFill>
                  <a:srgbClr val="111C4E"/>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bg1"/>
                </a:solidFill>
              </a:rPr>
              <a:t>CUI</a:t>
            </a:r>
          </a:p>
        </p:txBody>
      </p:sp>
      <p:cxnSp>
        <p:nvCxnSpPr>
          <p:cNvPr id="14" name="Straight Connector 13">
            <a:extLst>
              <a:ext uri="{FF2B5EF4-FFF2-40B4-BE49-F238E27FC236}">
                <a16:creationId xmlns:a16="http://schemas.microsoft.com/office/drawing/2014/main" id="{CA4E4C7F-1EDF-4657-9BBA-0FCF66B9BB2D}"/>
              </a:ext>
            </a:extLst>
          </p:cNvPr>
          <p:cNvCxnSpPr>
            <a:cxnSpLocks/>
          </p:cNvCxnSpPr>
          <p:nvPr userDrawn="1"/>
        </p:nvCxnSpPr>
        <p:spPr>
          <a:xfrm>
            <a:off x="304800" y="5218936"/>
            <a:ext cx="5247774" cy="0"/>
          </a:xfrm>
          <a:prstGeom prst="line">
            <a:avLst/>
          </a:prstGeom>
          <a:ln>
            <a:solidFill>
              <a:srgbClr val="265CAA"/>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9574963-C4F3-4FAC-A935-56AE49BC8A8F}"/>
              </a:ext>
            </a:extLst>
          </p:cNvPr>
          <p:cNvCxnSpPr>
            <a:cxnSpLocks/>
          </p:cNvCxnSpPr>
          <p:nvPr userDrawn="1"/>
        </p:nvCxnSpPr>
        <p:spPr>
          <a:xfrm>
            <a:off x="5552574" y="5218935"/>
            <a:ext cx="1459539" cy="0"/>
          </a:xfrm>
          <a:prstGeom prst="line">
            <a:avLst/>
          </a:prstGeom>
          <a:ln>
            <a:solidFill>
              <a:srgbClr val="E21E26"/>
            </a:solidFill>
          </a:ln>
        </p:spPr>
        <p:style>
          <a:lnRef idx="1">
            <a:schemeClr val="accent1"/>
          </a:lnRef>
          <a:fillRef idx="0">
            <a:schemeClr val="accent1"/>
          </a:fillRef>
          <a:effectRef idx="0">
            <a:schemeClr val="accent1"/>
          </a:effectRef>
          <a:fontRef idx="minor">
            <a:schemeClr val="tx1"/>
          </a:fontRef>
        </p:style>
      </p:cxnSp>
      <p:sp>
        <p:nvSpPr>
          <p:cNvPr id="20" name="Text Placeholder 25">
            <a:extLst>
              <a:ext uri="{FF2B5EF4-FFF2-40B4-BE49-F238E27FC236}">
                <a16:creationId xmlns:a16="http://schemas.microsoft.com/office/drawing/2014/main" id="{DE355235-BFE5-4F18-972E-B631B278399D}"/>
              </a:ext>
            </a:extLst>
          </p:cNvPr>
          <p:cNvSpPr>
            <a:spLocks noGrp="1"/>
          </p:cNvSpPr>
          <p:nvPr>
            <p:ph type="body" sz="quarter" idx="18" hasCustomPrompt="1"/>
          </p:nvPr>
        </p:nvSpPr>
        <p:spPr>
          <a:xfrm>
            <a:off x="5486399" y="3519138"/>
            <a:ext cx="3428998" cy="1547058"/>
          </a:xfrm>
        </p:spPr>
        <p:txBody>
          <a:bodyPr anchor="b">
            <a:normAutofit/>
          </a:bodyPr>
          <a:lstStyle>
            <a:lvl1pPr marL="0" indent="0">
              <a:lnSpc>
                <a:spcPct val="100000"/>
              </a:lnSpc>
              <a:spcBef>
                <a:spcPts val="0"/>
              </a:spcBef>
              <a:buNone/>
              <a:defRPr sz="1200">
                <a:solidFill>
                  <a:srgbClr val="111C4E"/>
                </a:solidFill>
                <a:latin typeface="Arial Narrow" panose="020B0606020202030204" pitchFamily="34" charset="0"/>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a:solidFill>
                  <a:schemeClr val="bg1"/>
                </a:solidFill>
              </a:defRPr>
            </a:lvl5pPr>
          </a:lstStyle>
          <a:p>
            <a:pPr lvl="0"/>
            <a:r>
              <a:rPr lang="en-US" dirty="0"/>
              <a:t>Click to add Controlled by, Category, Distribution, POC</a:t>
            </a:r>
          </a:p>
        </p:txBody>
      </p:sp>
      <p:sp>
        <p:nvSpPr>
          <p:cNvPr id="21" name="Text Placeholder 25">
            <a:extLst>
              <a:ext uri="{FF2B5EF4-FFF2-40B4-BE49-F238E27FC236}">
                <a16:creationId xmlns:a16="http://schemas.microsoft.com/office/drawing/2014/main" id="{2FB89BE8-D9A7-4172-B76E-BB438A6D0043}"/>
              </a:ext>
            </a:extLst>
          </p:cNvPr>
          <p:cNvSpPr>
            <a:spLocks noGrp="1"/>
          </p:cNvSpPr>
          <p:nvPr>
            <p:ph type="body" sz="quarter" idx="19" hasCustomPrompt="1"/>
          </p:nvPr>
        </p:nvSpPr>
        <p:spPr>
          <a:xfrm>
            <a:off x="221259" y="5351206"/>
            <a:ext cx="8694138" cy="1025530"/>
          </a:xfrm>
        </p:spPr>
        <p:txBody>
          <a:bodyPr anchor="b">
            <a:normAutofit/>
          </a:bodyPr>
          <a:lstStyle>
            <a:lvl1pPr marL="0" indent="0">
              <a:lnSpc>
                <a:spcPct val="100000"/>
              </a:lnSpc>
              <a:spcBef>
                <a:spcPts val="0"/>
              </a:spcBef>
              <a:buNone/>
              <a:defRPr sz="1000">
                <a:solidFill>
                  <a:srgbClr val="111C4E"/>
                </a:solidFill>
                <a:latin typeface="Arial Narrow" panose="020B0606020202030204" pitchFamily="34" charset="0"/>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a:solidFill>
                  <a:schemeClr val="bg1"/>
                </a:solidFill>
              </a:defRPr>
            </a:lvl5pPr>
          </a:lstStyle>
          <a:p>
            <a:pPr lvl="0"/>
            <a:r>
              <a:rPr lang="en-US" dirty="0"/>
              <a:t>Click to add distribution statements/disclaimers.  [AUTHOR: See DoDI 5230.24 for applicable distribution statement. Following is an example. ] Distribution Statement C: Distribution authorized to U.S. Government agencies and their contractors (reason) (date of determination). Other requests for this document shall be referred to (controlling DoD office).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p>
        </p:txBody>
      </p:sp>
      <p:grpSp>
        <p:nvGrpSpPr>
          <p:cNvPr id="11" name="Group 10">
            <a:extLst>
              <a:ext uri="{FF2B5EF4-FFF2-40B4-BE49-F238E27FC236}">
                <a16:creationId xmlns:a16="http://schemas.microsoft.com/office/drawing/2014/main" id="{531A134F-CCAD-03F4-7639-69A61F64ED3B}"/>
              </a:ext>
            </a:extLst>
          </p:cNvPr>
          <p:cNvGrpSpPr/>
          <p:nvPr userDrawn="1"/>
        </p:nvGrpSpPr>
        <p:grpSpPr>
          <a:xfrm>
            <a:off x="7659486" y="147124"/>
            <a:ext cx="1164166" cy="1164166"/>
            <a:chOff x="7659486" y="147124"/>
            <a:chExt cx="1164166" cy="1164166"/>
          </a:xfrm>
        </p:grpSpPr>
        <p:sp>
          <p:nvSpPr>
            <p:cNvPr id="6" name="Oval 5">
              <a:extLst>
                <a:ext uri="{FF2B5EF4-FFF2-40B4-BE49-F238E27FC236}">
                  <a16:creationId xmlns:a16="http://schemas.microsoft.com/office/drawing/2014/main" id="{B852613C-4540-9133-774F-809FFAC77DA3}"/>
                </a:ext>
              </a:extLst>
            </p:cNvPr>
            <p:cNvSpPr/>
            <p:nvPr userDrawn="1"/>
          </p:nvSpPr>
          <p:spPr>
            <a:xfrm>
              <a:off x="7659486" y="147124"/>
              <a:ext cx="1164166" cy="1164166"/>
            </a:xfrm>
            <a:prstGeom prst="ellipse">
              <a:avLst/>
            </a:prstGeom>
            <a:noFill/>
            <a:ln w="19050">
              <a:solidFill>
                <a:schemeClr val="tx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FF30075-D61B-9A2D-A923-4DBB0612188A}"/>
                </a:ext>
              </a:extLst>
            </p:cNvPr>
            <p:cNvSpPr txBox="1"/>
            <p:nvPr userDrawn="1"/>
          </p:nvSpPr>
          <p:spPr>
            <a:xfrm>
              <a:off x="7722078" y="406041"/>
              <a:ext cx="1038981" cy="646331"/>
            </a:xfrm>
            <a:prstGeom prst="rect">
              <a:avLst/>
            </a:prstGeom>
            <a:noFill/>
          </p:spPr>
          <p:txBody>
            <a:bodyPr wrap="square" rtlCol="0">
              <a:spAutoFit/>
            </a:bodyPr>
            <a:lstStyle/>
            <a:p>
              <a:pPr algn="ctr"/>
              <a:r>
                <a:rPr lang="en-US" sz="1200" b="1" dirty="0"/>
                <a:t>Place Your Organization Logo Here</a:t>
              </a:r>
            </a:p>
          </p:txBody>
        </p:sp>
      </p:grpSp>
    </p:spTree>
    <p:extLst>
      <p:ext uri="{BB962C8B-B14F-4D97-AF65-F5344CB8AC3E}">
        <p14:creationId xmlns:p14="http://schemas.microsoft.com/office/powerpoint/2010/main" val="7246505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561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44B9C6-08D4-40CE-ACFA-ED2DC0323D60}"/>
              </a:ext>
            </a:extLst>
          </p:cNvPr>
          <p:cNvSpPr>
            <a:spLocks noGrp="1"/>
          </p:cNvSpPr>
          <p:nvPr>
            <p:ph idx="1"/>
          </p:nvPr>
        </p:nvSpPr>
        <p:spPr>
          <a:xfrm>
            <a:off x="239059" y="974035"/>
            <a:ext cx="8711901" cy="52029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a:extLst>
              <a:ext uri="{FF2B5EF4-FFF2-40B4-BE49-F238E27FC236}">
                <a16:creationId xmlns:a16="http://schemas.microsoft.com/office/drawing/2014/main" id="{9D8C4D18-4635-4507-A48C-AB6B0A3F7275}"/>
              </a:ext>
            </a:extLst>
          </p:cNvPr>
          <p:cNvSpPr>
            <a:spLocks noGrp="1"/>
          </p:cNvSpPr>
          <p:nvPr>
            <p:ph type="title"/>
          </p:nvPr>
        </p:nvSpPr>
        <p:spPr>
          <a:xfrm>
            <a:off x="921856" y="58140"/>
            <a:ext cx="6923431" cy="677002"/>
          </a:xfrm>
          <a:prstGeom prst="rect">
            <a:avLst/>
          </a:prstGeom>
        </p:spPr>
        <p:txBody>
          <a:bodyPr vert="horz" lIns="91440" tIns="45720" rIns="91440" bIns="45720" rtlCol="0" anchor="ctr">
            <a:normAutofit/>
          </a:bodyPr>
          <a:lstStyle>
            <a:lvl1pPr>
              <a:defRPr>
                <a:latin typeface="Franklin Gothic Medium Cond" panose="020B0606030402020204" pitchFamily="34" charset="0"/>
              </a:defRPr>
            </a:lvl1pPr>
          </a:lstStyle>
          <a:p>
            <a:r>
              <a:rPr lang="en-US" dirty="0"/>
              <a:t>Click to edit Master title style</a:t>
            </a:r>
          </a:p>
        </p:txBody>
      </p:sp>
      <p:sp>
        <p:nvSpPr>
          <p:cNvPr id="16" name="Slide Number Placeholder 5">
            <a:extLst>
              <a:ext uri="{FF2B5EF4-FFF2-40B4-BE49-F238E27FC236}">
                <a16:creationId xmlns:a16="http://schemas.microsoft.com/office/drawing/2014/main" id="{EC3B95E7-7BAE-412B-A418-ADEC0DCF31C3}"/>
              </a:ext>
            </a:extLst>
          </p:cNvPr>
          <p:cNvSpPr>
            <a:spLocks noGrp="1"/>
          </p:cNvSpPr>
          <p:nvPr>
            <p:ph type="sldNum" sz="quarter" idx="4"/>
          </p:nvPr>
        </p:nvSpPr>
        <p:spPr>
          <a:xfrm>
            <a:off x="7759496" y="6487247"/>
            <a:ext cx="1140664" cy="365125"/>
          </a:xfrm>
          <a:prstGeom prst="rect">
            <a:avLst/>
          </a:prstGeom>
        </p:spPr>
        <p:txBody>
          <a:bodyPr vert="horz" lIns="91440" tIns="45720" rIns="91440" bIns="45720" rtlCol="0" anchor="ctr"/>
          <a:lstStyle>
            <a:lvl1pPr algn="r">
              <a:defRPr sz="1000">
                <a:solidFill>
                  <a:srgbClr val="111C4E"/>
                </a:solidFill>
                <a:latin typeface="Arial" panose="020B0604020202020204" pitchFamily="34" charset="0"/>
                <a:cs typeface="Arial" panose="020B0604020202020204" pitchFamily="34" charset="0"/>
              </a:defRPr>
            </a:lvl1pPr>
          </a:lstStyle>
          <a:p>
            <a:fld id="{A95DF160-2252-4507-9087-606C83CDB7D9}" type="slidenum">
              <a:rPr lang="en-US" smtClean="0"/>
              <a:pPr/>
              <a:t>‹#›</a:t>
            </a:fld>
            <a:endParaRPr lang="en-US" dirty="0"/>
          </a:p>
        </p:txBody>
      </p:sp>
      <p:grpSp>
        <p:nvGrpSpPr>
          <p:cNvPr id="5" name="Group 4">
            <a:extLst>
              <a:ext uri="{FF2B5EF4-FFF2-40B4-BE49-F238E27FC236}">
                <a16:creationId xmlns:a16="http://schemas.microsoft.com/office/drawing/2014/main" id="{03C7CF73-9C67-5B5C-9779-8D8F02D25FA1}"/>
              </a:ext>
            </a:extLst>
          </p:cNvPr>
          <p:cNvGrpSpPr/>
          <p:nvPr userDrawn="1"/>
        </p:nvGrpSpPr>
        <p:grpSpPr>
          <a:xfrm>
            <a:off x="8386695" y="95887"/>
            <a:ext cx="696476" cy="601508"/>
            <a:chOff x="7567585" y="147124"/>
            <a:chExt cx="1347968" cy="1164166"/>
          </a:xfrm>
        </p:grpSpPr>
        <p:sp>
          <p:nvSpPr>
            <p:cNvPr id="6" name="Oval 5">
              <a:extLst>
                <a:ext uri="{FF2B5EF4-FFF2-40B4-BE49-F238E27FC236}">
                  <a16:creationId xmlns:a16="http://schemas.microsoft.com/office/drawing/2014/main" id="{E582A0E6-5599-00FB-E085-CDABE719B95B}"/>
                </a:ext>
              </a:extLst>
            </p:cNvPr>
            <p:cNvSpPr/>
            <p:nvPr userDrawn="1"/>
          </p:nvSpPr>
          <p:spPr>
            <a:xfrm>
              <a:off x="7659486" y="147124"/>
              <a:ext cx="1164166" cy="1164166"/>
            </a:xfrm>
            <a:prstGeom prst="ellipse">
              <a:avLst/>
            </a:prstGeom>
            <a:noFill/>
            <a:ln w="19050">
              <a:solidFill>
                <a:schemeClr val="bg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9123F395-0228-E33F-7EFA-66E38DBA92FA}"/>
                </a:ext>
              </a:extLst>
            </p:cNvPr>
            <p:cNvSpPr txBox="1"/>
            <p:nvPr userDrawn="1"/>
          </p:nvSpPr>
          <p:spPr>
            <a:xfrm>
              <a:off x="7567585" y="298897"/>
              <a:ext cx="1347968" cy="804160"/>
            </a:xfrm>
            <a:prstGeom prst="rect">
              <a:avLst/>
            </a:prstGeom>
            <a:noFill/>
            <a:ln>
              <a:noFill/>
            </a:ln>
          </p:spPr>
          <p:txBody>
            <a:bodyPr wrap="square" rtlCol="0">
              <a:spAutoFit/>
            </a:bodyPr>
            <a:lstStyle/>
            <a:p>
              <a:pPr algn="ctr"/>
              <a:r>
                <a:rPr lang="en-US" sz="700" b="1" dirty="0">
                  <a:solidFill>
                    <a:schemeClr val="bg1"/>
                  </a:solidFill>
                </a:rPr>
                <a:t>Place Your Organization Logo Here</a:t>
              </a:r>
            </a:p>
          </p:txBody>
        </p:sp>
      </p:grpSp>
    </p:spTree>
    <p:extLst>
      <p:ext uri="{BB962C8B-B14F-4D97-AF65-F5344CB8AC3E}">
        <p14:creationId xmlns:p14="http://schemas.microsoft.com/office/powerpoint/2010/main" val="2779332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C428B3-1457-44B1-A9A0-12C038157BCD}"/>
              </a:ext>
            </a:extLst>
          </p:cNvPr>
          <p:cNvSpPr>
            <a:spLocks noGrp="1"/>
          </p:cNvSpPr>
          <p:nvPr>
            <p:ph sz="half" idx="1"/>
          </p:nvPr>
        </p:nvSpPr>
        <p:spPr>
          <a:xfrm>
            <a:off x="243840" y="967409"/>
            <a:ext cx="4220584" cy="520955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E9E8E1-3B7B-4318-91B3-973E33D8D76A}"/>
              </a:ext>
            </a:extLst>
          </p:cNvPr>
          <p:cNvSpPr>
            <a:spLocks noGrp="1"/>
          </p:cNvSpPr>
          <p:nvPr>
            <p:ph sz="half" idx="2"/>
          </p:nvPr>
        </p:nvSpPr>
        <p:spPr>
          <a:xfrm>
            <a:off x="4679576" y="967409"/>
            <a:ext cx="4220584" cy="520955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1">
            <a:extLst>
              <a:ext uri="{FF2B5EF4-FFF2-40B4-BE49-F238E27FC236}">
                <a16:creationId xmlns:a16="http://schemas.microsoft.com/office/drawing/2014/main" id="{E974C244-F3E4-47FF-89BC-DEE007B6E243}"/>
              </a:ext>
            </a:extLst>
          </p:cNvPr>
          <p:cNvSpPr>
            <a:spLocks noGrp="1"/>
          </p:cNvSpPr>
          <p:nvPr>
            <p:ph type="title"/>
          </p:nvPr>
        </p:nvSpPr>
        <p:spPr>
          <a:xfrm>
            <a:off x="798195" y="105844"/>
            <a:ext cx="7126605" cy="677002"/>
          </a:xfrm>
          <a:prstGeom prst="rect">
            <a:avLst/>
          </a:prstGeom>
        </p:spPr>
        <p:txBody>
          <a:bodyPr vert="horz" lIns="91440" tIns="45720" rIns="91440" bIns="45720" rtlCol="0" anchor="ctr">
            <a:normAutofit/>
          </a:bodyPr>
          <a:lstStyle/>
          <a:p>
            <a:r>
              <a:rPr lang="en-US" dirty="0"/>
              <a:t>Click to edit Master title style</a:t>
            </a:r>
          </a:p>
        </p:txBody>
      </p:sp>
      <p:sp>
        <p:nvSpPr>
          <p:cNvPr id="18" name="Slide Number Placeholder 5">
            <a:extLst>
              <a:ext uri="{FF2B5EF4-FFF2-40B4-BE49-F238E27FC236}">
                <a16:creationId xmlns:a16="http://schemas.microsoft.com/office/drawing/2014/main" id="{665B3172-C0A4-4468-8D69-BF45D17E599A}"/>
              </a:ext>
            </a:extLst>
          </p:cNvPr>
          <p:cNvSpPr>
            <a:spLocks noGrp="1"/>
          </p:cNvSpPr>
          <p:nvPr>
            <p:ph type="sldNum" sz="quarter" idx="4"/>
          </p:nvPr>
        </p:nvSpPr>
        <p:spPr>
          <a:xfrm>
            <a:off x="7759496" y="6487247"/>
            <a:ext cx="1140664" cy="365125"/>
          </a:xfrm>
          <a:prstGeom prst="rect">
            <a:avLst/>
          </a:prstGeom>
        </p:spPr>
        <p:txBody>
          <a:bodyPr vert="horz" lIns="91440" tIns="45720" rIns="91440" bIns="45720" rtlCol="0" anchor="ctr"/>
          <a:lstStyle>
            <a:lvl1pPr algn="r">
              <a:defRPr sz="1000">
                <a:solidFill>
                  <a:srgbClr val="111C4E"/>
                </a:solidFill>
                <a:latin typeface="Arial" panose="020B0604020202020204" pitchFamily="34" charset="0"/>
                <a:cs typeface="Arial" panose="020B0604020202020204" pitchFamily="34" charset="0"/>
              </a:defRPr>
            </a:lvl1pPr>
          </a:lstStyle>
          <a:p>
            <a:fld id="{A95DF160-2252-4507-9087-606C83CDB7D9}" type="slidenum">
              <a:rPr lang="en-US" smtClean="0"/>
              <a:pPr/>
              <a:t>‹#›</a:t>
            </a:fld>
            <a:endParaRPr lang="en-US" dirty="0"/>
          </a:p>
        </p:txBody>
      </p:sp>
      <p:grpSp>
        <p:nvGrpSpPr>
          <p:cNvPr id="5" name="Group 4">
            <a:extLst>
              <a:ext uri="{FF2B5EF4-FFF2-40B4-BE49-F238E27FC236}">
                <a16:creationId xmlns:a16="http://schemas.microsoft.com/office/drawing/2014/main" id="{26BC230D-34FF-1D9D-0115-3630F12EC152}"/>
              </a:ext>
            </a:extLst>
          </p:cNvPr>
          <p:cNvGrpSpPr/>
          <p:nvPr userDrawn="1"/>
        </p:nvGrpSpPr>
        <p:grpSpPr>
          <a:xfrm>
            <a:off x="8386695" y="95887"/>
            <a:ext cx="696476" cy="601508"/>
            <a:chOff x="7567585" y="147124"/>
            <a:chExt cx="1347968" cy="1164166"/>
          </a:xfrm>
        </p:grpSpPr>
        <p:sp>
          <p:nvSpPr>
            <p:cNvPr id="6" name="Oval 5">
              <a:extLst>
                <a:ext uri="{FF2B5EF4-FFF2-40B4-BE49-F238E27FC236}">
                  <a16:creationId xmlns:a16="http://schemas.microsoft.com/office/drawing/2014/main" id="{8C6AA108-3776-AD7A-00DC-01841AB6BE3C}"/>
                </a:ext>
              </a:extLst>
            </p:cNvPr>
            <p:cNvSpPr/>
            <p:nvPr userDrawn="1"/>
          </p:nvSpPr>
          <p:spPr>
            <a:xfrm>
              <a:off x="7659486" y="147124"/>
              <a:ext cx="1164166" cy="1164166"/>
            </a:xfrm>
            <a:prstGeom prst="ellipse">
              <a:avLst/>
            </a:prstGeom>
            <a:noFill/>
            <a:ln w="19050">
              <a:solidFill>
                <a:schemeClr val="bg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B2AEBD6-9A06-E9AB-D51C-C64490458478}"/>
                </a:ext>
              </a:extLst>
            </p:cNvPr>
            <p:cNvSpPr txBox="1"/>
            <p:nvPr userDrawn="1"/>
          </p:nvSpPr>
          <p:spPr>
            <a:xfrm>
              <a:off x="7567585" y="298897"/>
              <a:ext cx="1347968" cy="804160"/>
            </a:xfrm>
            <a:prstGeom prst="rect">
              <a:avLst/>
            </a:prstGeom>
            <a:noFill/>
            <a:ln>
              <a:noFill/>
            </a:ln>
          </p:spPr>
          <p:txBody>
            <a:bodyPr wrap="square" rtlCol="0">
              <a:spAutoFit/>
            </a:bodyPr>
            <a:lstStyle/>
            <a:p>
              <a:pPr algn="ctr"/>
              <a:r>
                <a:rPr lang="en-US" sz="700" b="1" dirty="0">
                  <a:solidFill>
                    <a:schemeClr val="bg1"/>
                  </a:solidFill>
                </a:rPr>
                <a:t>Place Your Organization Logo Here</a:t>
              </a:r>
            </a:p>
          </p:txBody>
        </p:sp>
      </p:grpSp>
    </p:spTree>
    <p:extLst>
      <p:ext uri="{BB962C8B-B14F-4D97-AF65-F5344CB8AC3E}">
        <p14:creationId xmlns:p14="http://schemas.microsoft.com/office/powerpoint/2010/main" val="973722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71C878F-D5C6-4077-8095-4BEF9B3E068A}"/>
              </a:ext>
            </a:extLst>
          </p:cNvPr>
          <p:cNvSpPr>
            <a:spLocks noGrp="1"/>
          </p:cNvSpPr>
          <p:nvPr>
            <p:ph type="body" idx="1"/>
          </p:nvPr>
        </p:nvSpPr>
        <p:spPr>
          <a:xfrm>
            <a:off x="261302" y="1828800"/>
            <a:ext cx="4209098" cy="521368"/>
          </a:xfrm>
          <a:prstGeom prst="rect">
            <a:avLst/>
          </a:prstGeom>
        </p:spPr>
        <p:txBody>
          <a:bodyPr anchor="b"/>
          <a:lstStyle>
            <a:lvl1pPr marL="0" indent="0">
              <a:buNone/>
              <a:defRPr sz="2400" b="0">
                <a:latin typeface="Franklin Gothic Medium Cond" panose="020B06060304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C7EF6D-CEAE-4BE5-8EE6-4E8118E547C0}"/>
              </a:ext>
            </a:extLst>
          </p:cNvPr>
          <p:cNvSpPr>
            <a:spLocks noGrp="1"/>
          </p:cNvSpPr>
          <p:nvPr>
            <p:ph sz="half" idx="2"/>
          </p:nvPr>
        </p:nvSpPr>
        <p:spPr>
          <a:xfrm>
            <a:off x="261302" y="2499059"/>
            <a:ext cx="420909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CB83F1-4A9C-40E0-839A-C7CE141834F0}"/>
              </a:ext>
            </a:extLst>
          </p:cNvPr>
          <p:cNvSpPr>
            <a:spLocks noGrp="1"/>
          </p:cNvSpPr>
          <p:nvPr>
            <p:ph type="body" sz="quarter" idx="3"/>
          </p:nvPr>
        </p:nvSpPr>
        <p:spPr>
          <a:xfrm>
            <a:off x="4673600" y="1822784"/>
            <a:ext cx="4209098" cy="521368"/>
          </a:xfrm>
          <a:prstGeom prst="rect">
            <a:avLst/>
          </a:prstGeom>
        </p:spPr>
        <p:txBody>
          <a:bodyPr anchor="b"/>
          <a:lstStyle>
            <a:lvl1pPr marL="0" indent="0">
              <a:buNone/>
              <a:defRPr sz="2400" b="0">
                <a:latin typeface="Franklin Gothic Medium Cond" panose="020B06060304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FFE698-AB15-45FD-AD75-CB8EEE853D13}"/>
              </a:ext>
            </a:extLst>
          </p:cNvPr>
          <p:cNvSpPr>
            <a:spLocks noGrp="1"/>
          </p:cNvSpPr>
          <p:nvPr>
            <p:ph sz="quarter" idx="4"/>
          </p:nvPr>
        </p:nvSpPr>
        <p:spPr>
          <a:xfrm>
            <a:off x="4673600" y="2493043"/>
            <a:ext cx="420909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a:extLst>
              <a:ext uri="{FF2B5EF4-FFF2-40B4-BE49-F238E27FC236}">
                <a16:creationId xmlns:a16="http://schemas.microsoft.com/office/drawing/2014/main" id="{C944CAD5-23EE-4C4C-A803-7446269BC15B}"/>
              </a:ext>
            </a:extLst>
          </p:cNvPr>
          <p:cNvSpPr>
            <a:spLocks noGrp="1"/>
          </p:cNvSpPr>
          <p:nvPr>
            <p:ph type="title"/>
          </p:nvPr>
        </p:nvSpPr>
        <p:spPr>
          <a:xfrm>
            <a:off x="798195" y="82995"/>
            <a:ext cx="7547609" cy="677002"/>
          </a:xfrm>
          <a:prstGeom prst="rect">
            <a:avLst/>
          </a:prstGeom>
        </p:spPr>
        <p:txBody>
          <a:bodyPr vert="horz" lIns="91440" tIns="45720" rIns="91440" bIns="45720" rtlCol="0" anchor="ctr">
            <a:normAutofit/>
          </a:bodyPr>
          <a:lstStyle/>
          <a:p>
            <a:r>
              <a:rPr lang="en-US" dirty="0"/>
              <a:t>Click to edit Master title style</a:t>
            </a:r>
          </a:p>
        </p:txBody>
      </p:sp>
      <p:sp>
        <p:nvSpPr>
          <p:cNvPr id="19" name="Slide Number Placeholder 5">
            <a:extLst>
              <a:ext uri="{FF2B5EF4-FFF2-40B4-BE49-F238E27FC236}">
                <a16:creationId xmlns:a16="http://schemas.microsoft.com/office/drawing/2014/main" id="{9E6C2EBE-08F8-4100-A87F-B48FEB5D261A}"/>
              </a:ext>
            </a:extLst>
          </p:cNvPr>
          <p:cNvSpPr>
            <a:spLocks noGrp="1"/>
          </p:cNvSpPr>
          <p:nvPr>
            <p:ph type="sldNum" sz="quarter" idx="12"/>
          </p:nvPr>
        </p:nvSpPr>
        <p:spPr>
          <a:xfrm>
            <a:off x="7759496" y="6487247"/>
            <a:ext cx="1140664" cy="365125"/>
          </a:xfrm>
          <a:prstGeom prst="rect">
            <a:avLst/>
          </a:prstGeom>
        </p:spPr>
        <p:txBody>
          <a:bodyPr vert="horz" lIns="91440" tIns="45720" rIns="91440" bIns="45720" rtlCol="0" anchor="ctr"/>
          <a:lstStyle>
            <a:lvl1pPr algn="r">
              <a:defRPr sz="1000">
                <a:solidFill>
                  <a:srgbClr val="111C4E"/>
                </a:solidFill>
                <a:latin typeface="Arial" panose="020B0604020202020204" pitchFamily="34" charset="0"/>
                <a:cs typeface="Arial" panose="020B0604020202020204" pitchFamily="34" charset="0"/>
              </a:defRPr>
            </a:lvl1pPr>
          </a:lstStyle>
          <a:p>
            <a:fld id="{A95DF160-2252-4507-9087-606C83CDB7D9}" type="slidenum">
              <a:rPr lang="en-US" smtClean="0"/>
              <a:pPr/>
              <a:t>‹#›</a:t>
            </a:fld>
            <a:endParaRPr lang="en-US" dirty="0"/>
          </a:p>
        </p:txBody>
      </p:sp>
      <p:grpSp>
        <p:nvGrpSpPr>
          <p:cNvPr id="7" name="Group 6">
            <a:extLst>
              <a:ext uri="{FF2B5EF4-FFF2-40B4-BE49-F238E27FC236}">
                <a16:creationId xmlns:a16="http://schemas.microsoft.com/office/drawing/2014/main" id="{299A6193-BDBC-78E7-08AF-19FA60CDBA47}"/>
              </a:ext>
            </a:extLst>
          </p:cNvPr>
          <p:cNvGrpSpPr/>
          <p:nvPr userDrawn="1"/>
        </p:nvGrpSpPr>
        <p:grpSpPr>
          <a:xfrm>
            <a:off x="8386695" y="95887"/>
            <a:ext cx="696476" cy="601508"/>
            <a:chOff x="7567585" y="147124"/>
            <a:chExt cx="1347968" cy="1164166"/>
          </a:xfrm>
        </p:grpSpPr>
        <p:sp>
          <p:nvSpPr>
            <p:cNvPr id="8" name="Oval 7">
              <a:extLst>
                <a:ext uri="{FF2B5EF4-FFF2-40B4-BE49-F238E27FC236}">
                  <a16:creationId xmlns:a16="http://schemas.microsoft.com/office/drawing/2014/main" id="{77EBFA2E-32DD-1859-B296-C97328C3E9AD}"/>
                </a:ext>
              </a:extLst>
            </p:cNvPr>
            <p:cNvSpPr/>
            <p:nvPr userDrawn="1"/>
          </p:nvSpPr>
          <p:spPr>
            <a:xfrm>
              <a:off x="7659486" y="147124"/>
              <a:ext cx="1164166" cy="1164166"/>
            </a:xfrm>
            <a:prstGeom prst="ellipse">
              <a:avLst/>
            </a:prstGeom>
            <a:noFill/>
            <a:ln w="19050">
              <a:solidFill>
                <a:schemeClr val="bg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4B1954A-7342-A7F7-3CF0-FEC38E8EAC43}"/>
                </a:ext>
              </a:extLst>
            </p:cNvPr>
            <p:cNvSpPr txBox="1"/>
            <p:nvPr userDrawn="1"/>
          </p:nvSpPr>
          <p:spPr>
            <a:xfrm>
              <a:off x="7567585" y="298897"/>
              <a:ext cx="1347968" cy="804160"/>
            </a:xfrm>
            <a:prstGeom prst="rect">
              <a:avLst/>
            </a:prstGeom>
            <a:noFill/>
            <a:ln>
              <a:noFill/>
            </a:ln>
          </p:spPr>
          <p:txBody>
            <a:bodyPr wrap="square" rtlCol="0">
              <a:spAutoFit/>
            </a:bodyPr>
            <a:lstStyle/>
            <a:p>
              <a:pPr algn="ctr"/>
              <a:r>
                <a:rPr lang="en-US" sz="700" b="1" dirty="0">
                  <a:solidFill>
                    <a:schemeClr val="bg1"/>
                  </a:solidFill>
                </a:rPr>
                <a:t>Place Your Organization Logo Here</a:t>
              </a:r>
            </a:p>
          </p:txBody>
        </p:sp>
      </p:grpSp>
    </p:spTree>
    <p:extLst>
      <p:ext uri="{BB962C8B-B14F-4D97-AF65-F5344CB8AC3E}">
        <p14:creationId xmlns:p14="http://schemas.microsoft.com/office/powerpoint/2010/main" val="1950495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904140" y="66315"/>
            <a:ext cx="7272452" cy="677002"/>
          </a:xfrm>
        </p:spPr>
        <p:txBody>
          <a:bodyPr/>
          <a:lstStyle/>
          <a:p>
            <a:r>
              <a:rPr lang="en-US"/>
              <a:t>Click to edit Master title style</a:t>
            </a:r>
          </a:p>
        </p:txBody>
      </p:sp>
      <p:sp>
        <p:nvSpPr>
          <p:cNvPr id="8" name="Slide Number Placeholder 5">
            <a:extLst>
              <a:ext uri="{FF2B5EF4-FFF2-40B4-BE49-F238E27FC236}">
                <a16:creationId xmlns:a16="http://schemas.microsoft.com/office/drawing/2014/main" id="{773FE5A0-061E-476B-8578-8C82794C3530}"/>
              </a:ext>
            </a:extLst>
          </p:cNvPr>
          <p:cNvSpPr>
            <a:spLocks noGrp="1"/>
          </p:cNvSpPr>
          <p:nvPr>
            <p:ph type="sldNum" sz="quarter" idx="4"/>
          </p:nvPr>
        </p:nvSpPr>
        <p:spPr>
          <a:xfrm>
            <a:off x="7759496" y="6487247"/>
            <a:ext cx="1140664" cy="365125"/>
          </a:xfrm>
          <a:prstGeom prst="rect">
            <a:avLst/>
          </a:prstGeom>
        </p:spPr>
        <p:txBody>
          <a:bodyPr vert="horz" lIns="91440" tIns="45720" rIns="91440" bIns="45720" rtlCol="0" anchor="ctr"/>
          <a:lstStyle>
            <a:lvl1pPr algn="r">
              <a:defRPr sz="1000">
                <a:solidFill>
                  <a:srgbClr val="111C4E"/>
                </a:solidFill>
                <a:latin typeface="Arial" panose="020B0604020202020204" pitchFamily="34" charset="0"/>
                <a:cs typeface="Arial" panose="020B0604020202020204" pitchFamily="34" charset="0"/>
              </a:defRPr>
            </a:lvl1pPr>
          </a:lstStyle>
          <a:p>
            <a:fld id="{A95DF160-2252-4507-9087-606C83CDB7D9}" type="slidenum">
              <a:rPr lang="en-US" smtClean="0"/>
              <a:pPr/>
              <a:t>‹#›</a:t>
            </a:fld>
            <a:endParaRPr lang="en-US" dirty="0"/>
          </a:p>
        </p:txBody>
      </p:sp>
      <p:grpSp>
        <p:nvGrpSpPr>
          <p:cNvPr id="4" name="Group 3">
            <a:extLst>
              <a:ext uri="{FF2B5EF4-FFF2-40B4-BE49-F238E27FC236}">
                <a16:creationId xmlns:a16="http://schemas.microsoft.com/office/drawing/2014/main" id="{8894C474-1E8D-0209-7D99-FC96CF50D88D}"/>
              </a:ext>
            </a:extLst>
          </p:cNvPr>
          <p:cNvGrpSpPr/>
          <p:nvPr userDrawn="1"/>
        </p:nvGrpSpPr>
        <p:grpSpPr>
          <a:xfrm>
            <a:off x="8386695" y="95887"/>
            <a:ext cx="696476" cy="601508"/>
            <a:chOff x="7567585" y="147124"/>
            <a:chExt cx="1347968" cy="1164166"/>
          </a:xfrm>
        </p:grpSpPr>
        <p:sp>
          <p:nvSpPr>
            <p:cNvPr id="5" name="Oval 4">
              <a:extLst>
                <a:ext uri="{FF2B5EF4-FFF2-40B4-BE49-F238E27FC236}">
                  <a16:creationId xmlns:a16="http://schemas.microsoft.com/office/drawing/2014/main" id="{B069D0A8-F51D-0016-98A6-F2884D8648EA}"/>
                </a:ext>
              </a:extLst>
            </p:cNvPr>
            <p:cNvSpPr/>
            <p:nvPr userDrawn="1"/>
          </p:nvSpPr>
          <p:spPr>
            <a:xfrm>
              <a:off x="7659486" y="147124"/>
              <a:ext cx="1164166" cy="1164166"/>
            </a:xfrm>
            <a:prstGeom prst="ellipse">
              <a:avLst/>
            </a:prstGeom>
            <a:noFill/>
            <a:ln w="19050">
              <a:solidFill>
                <a:schemeClr val="bg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C17DF2A-67D1-54D9-4701-7FCDCFE8C737}"/>
                </a:ext>
              </a:extLst>
            </p:cNvPr>
            <p:cNvSpPr txBox="1"/>
            <p:nvPr userDrawn="1"/>
          </p:nvSpPr>
          <p:spPr>
            <a:xfrm>
              <a:off x="7567585" y="298897"/>
              <a:ext cx="1347968" cy="804160"/>
            </a:xfrm>
            <a:prstGeom prst="rect">
              <a:avLst/>
            </a:prstGeom>
            <a:noFill/>
            <a:ln>
              <a:noFill/>
            </a:ln>
          </p:spPr>
          <p:txBody>
            <a:bodyPr wrap="square" rtlCol="0">
              <a:spAutoFit/>
            </a:bodyPr>
            <a:lstStyle/>
            <a:p>
              <a:pPr algn="ctr"/>
              <a:r>
                <a:rPr lang="en-US" sz="700" b="1" dirty="0">
                  <a:solidFill>
                    <a:schemeClr val="bg1"/>
                  </a:solidFill>
                </a:rPr>
                <a:t>Place Your Organization Logo Here</a:t>
              </a:r>
            </a:p>
          </p:txBody>
        </p:sp>
      </p:grpSp>
    </p:spTree>
    <p:extLst>
      <p:ext uri="{BB962C8B-B14F-4D97-AF65-F5344CB8AC3E}">
        <p14:creationId xmlns:p14="http://schemas.microsoft.com/office/powerpoint/2010/main" val="4929592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20BCF8A6-00CE-4134-B1C2-1DF96AC7A1CA}"/>
              </a:ext>
            </a:extLst>
          </p:cNvPr>
          <p:cNvSpPr>
            <a:spLocks noGrp="1"/>
          </p:cNvSpPr>
          <p:nvPr>
            <p:ph type="body" idx="1"/>
          </p:nvPr>
        </p:nvSpPr>
        <p:spPr>
          <a:xfrm>
            <a:off x="252483" y="1040299"/>
            <a:ext cx="8647677" cy="508654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EB566B06-978E-4AE7-BDD2-023E03FB2EBF}"/>
              </a:ext>
            </a:extLst>
          </p:cNvPr>
          <p:cNvSpPr>
            <a:spLocks noGrp="1"/>
          </p:cNvSpPr>
          <p:nvPr>
            <p:ph type="sldNum" sz="quarter" idx="4"/>
          </p:nvPr>
        </p:nvSpPr>
        <p:spPr>
          <a:xfrm>
            <a:off x="7759496" y="6487247"/>
            <a:ext cx="1140664" cy="365125"/>
          </a:xfrm>
          <a:prstGeom prst="rect">
            <a:avLst/>
          </a:prstGeom>
        </p:spPr>
        <p:txBody>
          <a:bodyPr vert="horz" lIns="91440" tIns="45720" rIns="91440" bIns="45720" rtlCol="0" anchor="ctr"/>
          <a:lstStyle>
            <a:lvl1pPr algn="r">
              <a:defRPr sz="1000">
                <a:solidFill>
                  <a:srgbClr val="111C4E"/>
                </a:solidFill>
                <a:latin typeface="Arial" panose="020B0604020202020204" pitchFamily="34" charset="0"/>
                <a:cs typeface="Arial" panose="020B0604020202020204" pitchFamily="34" charset="0"/>
              </a:defRPr>
            </a:lvl1pPr>
          </a:lstStyle>
          <a:p>
            <a:fld id="{A95DF160-2252-4507-9087-606C83CDB7D9}" type="slidenum">
              <a:rPr lang="en-US" smtClean="0"/>
              <a:pPr/>
              <a:t>‹#›</a:t>
            </a:fld>
            <a:endParaRPr lang="en-US" dirty="0"/>
          </a:p>
        </p:txBody>
      </p:sp>
      <p:sp>
        <p:nvSpPr>
          <p:cNvPr id="11" name="Rectangle 10">
            <a:extLst>
              <a:ext uri="{FF2B5EF4-FFF2-40B4-BE49-F238E27FC236}">
                <a16:creationId xmlns:a16="http://schemas.microsoft.com/office/drawing/2014/main" id="{74B42D5B-54B7-4CAE-AF5D-D52CE6EDAC4D}"/>
              </a:ext>
            </a:extLst>
          </p:cNvPr>
          <p:cNvSpPr/>
          <p:nvPr userDrawn="1"/>
        </p:nvSpPr>
        <p:spPr>
          <a:xfrm>
            <a:off x="0" y="1"/>
            <a:ext cx="9144000" cy="809630"/>
          </a:xfrm>
          <a:prstGeom prst="rect">
            <a:avLst/>
          </a:prstGeom>
          <a:solidFill>
            <a:srgbClr val="111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7B730DCB-EE14-40E3-AAD9-8952C2D735EA}"/>
              </a:ext>
            </a:extLst>
          </p:cNvPr>
          <p:cNvCxnSpPr>
            <a:cxnSpLocks/>
          </p:cNvCxnSpPr>
          <p:nvPr userDrawn="1"/>
        </p:nvCxnSpPr>
        <p:spPr>
          <a:xfrm>
            <a:off x="0" y="811542"/>
            <a:ext cx="7759496" cy="0"/>
          </a:xfrm>
          <a:prstGeom prst="line">
            <a:avLst/>
          </a:prstGeom>
          <a:ln w="12700">
            <a:solidFill>
              <a:srgbClr val="265CAA"/>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445BF01-B129-451A-8756-A006F28D07DA}"/>
              </a:ext>
            </a:extLst>
          </p:cNvPr>
          <p:cNvCxnSpPr>
            <a:cxnSpLocks/>
          </p:cNvCxnSpPr>
          <p:nvPr userDrawn="1"/>
        </p:nvCxnSpPr>
        <p:spPr>
          <a:xfrm flipH="1">
            <a:off x="7759496" y="811544"/>
            <a:ext cx="1384505" cy="0"/>
          </a:xfrm>
          <a:prstGeom prst="line">
            <a:avLst/>
          </a:prstGeom>
          <a:ln w="12700">
            <a:solidFill>
              <a:srgbClr val="E21E26"/>
            </a:solidFill>
          </a:ln>
        </p:spPr>
        <p:style>
          <a:lnRef idx="1">
            <a:schemeClr val="accent1"/>
          </a:lnRef>
          <a:fillRef idx="0">
            <a:schemeClr val="accent1"/>
          </a:fillRef>
          <a:effectRef idx="0">
            <a:schemeClr val="accent1"/>
          </a:effectRef>
          <a:fontRef idx="minor">
            <a:schemeClr val="tx1"/>
          </a:fontRef>
        </p:style>
      </p:cxnSp>
      <p:pic>
        <p:nvPicPr>
          <p:cNvPr id="14" name="Picture 13" descr="Logo&#10;&#10;Description automatically generated">
            <a:extLst>
              <a:ext uri="{FF2B5EF4-FFF2-40B4-BE49-F238E27FC236}">
                <a16:creationId xmlns:a16="http://schemas.microsoft.com/office/drawing/2014/main" id="{15A8F237-D214-4878-99CA-2CD38B17D79F}"/>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943" y="1565"/>
            <a:ext cx="808066" cy="808066"/>
          </a:xfrm>
          <a:prstGeom prst="rect">
            <a:avLst/>
          </a:prstGeom>
        </p:spPr>
      </p:pic>
      <p:sp>
        <p:nvSpPr>
          <p:cNvPr id="15" name="Title Placeholder 1">
            <a:extLst>
              <a:ext uri="{FF2B5EF4-FFF2-40B4-BE49-F238E27FC236}">
                <a16:creationId xmlns:a16="http://schemas.microsoft.com/office/drawing/2014/main" id="{FEF73350-F4F2-4995-BF77-E67CAFD9102E}"/>
              </a:ext>
            </a:extLst>
          </p:cNvPr>
          <p:cNvSpPr>
            <a:spLocks noGrp="1"/>
          </p:cNvSpPr>
          <p:nvPr>
            <p:ph type="title"/>
          </p:nvPr>
        </p:nvSpPr>
        <p:spPr>
          <a:xfrm>
            <a:off x="904139" y="66315"/>
            <a:ext cx="7547609" cy="677002"/>
          </a:xfrm>
          <a:prstGeom prst="rect">
            <a:avLst/>
          </a:prstGeom>
        </p:spPr>
        <p:txBody>
          <a:bodyPr vert="horz" lIns="91440" tIns="45720" rIns="91440" bIns="45720" rtlCol="0" anchor="ctr">
            <a:normAutofit/>
          </a:bodyPr>
          <a:lstStyle/>
          <a:p>
            <a:r>
              <a:rPr lang="en-US" dirty="0"/>
              <a:t>Click to edit Title</a:t>
            </a:r>
          </a:p>
        </p:txBody>
      </p:sp>
    </p:spTree>
    <p:extLst>
      <p:ext uri="{BB962C8B-B14F-4D97-AF65-F5344CB8AC3E}">
        <p14:creationId xmlns:p14="http://schemas.microsoft.com/office/powerpoint/2010/main" val="2867381541"/>
      </p:ext>
    </p:extLst>
  </p:cSld>
  <p:clrMap bg1="lt1" tx1="dk1" bg2="lt2" tx2="dk2" accent1="accent1" accent2="accent2" accent3="accent3" accent4="accent4" accent5="accent5" accent6="accent6" hlink="hlink" folHlink="folHlink"/>
  <p:sldLayoutIdLst>
    <p:sldLayoutId id="2147483707" r:id="rId1"/>
    <p:sldLayoutId id="2147483677" r:id="rId2"/>
    <p:sldLayoutId id="2147483679" r:id="rId3"/>
    <p:sldLayoutId id="2147483680" r:id="rId4"/>
    <p:sldLayoutId id="2147483689" r:id="rId5"/>
  </p:sldLayoutIdLst>
  <p:hf hdr="0"/>
  <p:txStyles>
    <p:titleStyle>
      <a:lvl1pPr algn="l" defTabSz="914400" rtl="0" eaLnBrk="1" latinLnBrk="0" hangingPunct="1">
        <a:lnSpc>
          <a:spcPct val="90000"/>
        </a:lnSpc>
        <a:spcBef>
          <a:spcPct val="0"/>
        </a:spcBef>
        <a:buNone/>
        <a:defRPr sz="3200" kern="1200">
          <a:solidFill>
            <a:schemeClr val="bg1"/>
          </a:solidFill>
          <a:latin typeface="Franklin Gothic Medium Cond" panose="020B06060304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11C4E"/>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11C4E"/>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11C4E"/>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11C4E"/>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11C4E"/>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9B1EA64-443E-9A1E-53FB-5DC147818D53}"/>
              </a:ext>
            </a:extLst>
          </p:cNvPr>
          <p:cNvSpPr>
            <a:spLocks noGrp="1"/>
          </p:cNvSpPr>
          <p:nvPr>
            <p:ph idx="1"/>
          </p:nvPr>
        </p:nvSpPr>
        <p:spPr>
          <a:xfrm>
            <a:off x="239059" y="974034"/>
            <a:ext cx="8711901" cy="5574683"/>
          </a:xfrm>
        </p:spPr>
        <p:txBody>
          <a:bodyPr>
            <a:normAutofit fontScale="85000" lnSpcReduction="10000"/>
          </a:bodyPr>
          <a:lstStyle/>
          <a:p>
            <a:pPr marL="0" indent="0">
              <a:buNone/>
            </a:pPr>
            <a:r>
              <a:rPr lang="en-US" sz="1800" b="1" i="1" dirty="0">
                <a:solidFill>
                  <a:srgbClr val="0070C0"/>
                </a:solidFill>
              </a:rPr>
              <a:t>Formatting Instructions</a:t>
            </a:r>
          </a:p>
          <a:p>
            <a:r>
              <a:rPr lang="en-US" sz="1700" i="1" dirty="0">
                <a:solidFill>
                  <a:srgbClr val="0070C0"/>
                </a:solidFill>
              </a:rPr>
              <a:t>Submit this briefing at the necessary classification level that allows the greatest amount of context and impact to be discussed</a:t>
            </a:r>
          </a:p>
          <a:p>
            <a:r>
              <a:rPr lang="en-US" sz="1700" i="1" dirty="0">
                <a:solidFill>
                  <a:srgbClr val="0070C0"/>
                </a:solidFill>
              </a:rPr>
              <a:t>Delete this slide upon submission</a:t>
            </a:r>
          </a:p>
          <a:p>
            <a:r>
              <a:rPr lang="en-US" sz="1700" i="1" dirty="0">
                <a:solidFill>
                  <a:srgbClr val="0070C0"/>
                </a:solidFill>
              </a:rPr>
              <a:t>Replace all instructional text (italicized blue text) throughout the deck with your own content</a:t>
            </a:r>
          </a:p>
          <a:p>
            <a:pPr lvl="1"/>
            <a:r>
              <a:rPr lang="en-US" sz="1700" i="1" dirty="0">
                <a:solidFill>
                  <a:srgbClr val="0070C0"/>
                </a:solidFill>
              </a:rPr>
              <a:t>Place your organization logo/badge in the top right corner of each slide, replacing the dashed circles</a:t>
            </a:r>
          </a:p>
          <a:p>
            <a:r>
              <a:rPr lang="en-US" sz="1700" i="1" dirty="0">
                <a:solidFill>
                  <a:srgbClr val="0070C0"/>
                </a:solidFill>
              </a:rPr>
              <a:t>DO NOT change the slide size from the standard 4:3 format</a:t>
            </a:r>
          </a:p>
          <a:p>
            <a:r>
              <a:rPr lang="en-US" sz="1700" i="1" dirty="0">
                <a:solidFill>
                  <a:srgbClr val="0070C0"/>
                </a:solidFill>
              </a:rPr>
              <a:t>Feel free to adjust slide layout and formatting (e.g. font size, picture size/placement, etc.) </a:t>
            </a:r>
          </a:p>
          <a:p>
            <a:pPr lvl="1"/>
            <a:r>
              <a:rPr lang="en-US" sz="1700" i="1" dirty="0">
                <a:solidFill>
                  <a:srgbClr val="0070C0"/>
                </a:solidFill>
              </a:rPr>
              <a:t>Not all fields may be required depending on your system/capability. Tailor slides to your needs</a:t>
            </a:r>
          </a:p>
          <a:p>
            <a:r>
              <a:rPr lang="en-US" sz="1600" i="1" dirty="0">
                <a:solidFill>
                  <a:srgbClr val="0070C0"/>
                </a:solidFill>
              </a:rPr>
              <a:t>For a briefing containing information above Unclassified, please mark slides, to include portion markings, as per the CUI Handbook and/or DoD Manual 5200.01 Volume 2 </a:t>
            </a:r>
          </a:p>
          <a:p>
            <a:pPr lvl="1"/>
            <a:r>
              <a:rPr lang="en-US" sz="1300" i="1" dirty="0">
                <a:solidFill>
                  <a:srgbClr val="0070C0"/>
                </a:solidFill>
              </a:rPr>
              <a:t>(https://www.archives.gov/files/cui/documents/20161206-cui-marking-handbook-v1-1-20190524.pdf)</a:t>
            </a:r>
          </a:p>
          <a:p>
            <a:pPr lvl="1"/>
            <a:r>
              <a:rPr lang="en-US" sz="1300" i="1" dirty="0">
                <a:solidFill>
                  <a:srgbClr val="0070C0"/>
                </a:solidFill>
              </a:rPr>
              <a:t>(https://www.esd.whs.mil/portals/54/Documents/DD/issuances/dodm/520001m_vol2.pdf)</a:t>
            </a:r>
          </a:p>
          <a:p>
            <a:pPr lvl="1"/>
            <a:endParaRPr lang="en-US" sz="1700" i="1" dirty="0">
              <a:solidFill>
                <a:srgbClr val="0070C0"/>
              </a:solidFill>
            </a:endParaRPr>
          </a:p>
          <a:p>
            <a:pPr marL="0" indent="0">
              <a:buNone/>
            </a:pPr>
            <a:r>
              <a:rPr lang="en-US" sz="1800" b="1" i="1" dirty="0">
                <a:solidFill>
                  <a:srgbClr val="0070C0"/>
                </a:solidFill>
              </a:rPr>
              <a:t>Content Instructions</a:t>
            </a:r>
          </a:p>
          <a:p>
            <a:r>
              <a:rPr lang="en-US" sz="1700" i="1" dirty="0">
                <a:solidFill>
                  <a:srgbClr val="0070C0"/>
                </a:solidFill>
              </a:rPr>
              <a:t>DO NOT change the order of the slides, but DO complete each slide</a:t>
            </a:r>
          </a:p>
          <a:p>
            <a:pPr lvl="1"/>
            <a:r>
              <a:rPr lang="en-US" sz="1700" i="1" dirty="0">
                <a:solidFill>
                  <a:srgbClr val="0070C0"/>
                </a:solidFill>
              </a:rPr>
              <a:t>The slides are purposely ordered to tell the story of your capability (i.e. there currently exists XXX problem/gap, to which this capability is the solution. Here is how the capability meets warfighter needs and how APFIT investment would poise the company in question to become a DoD provider at scale. Lastly, here are the contract and delivery details)</a:t>
            </a:r>
          </a:p>
          <a:p>
            <a:r>
              <a:rPr lang="en-US" sz="1700" i="1" dirty="0">
                <a:solidFill>
                  <a:srgbClr val="0070C0"/>
                </a:solidFill>
              </a:rPr>
              <a:t>If at any point you need clarification or guidance for preparing this briefing, please reach out to your APFIT portfolio manager or email osd.apfit@mail.mil</a:t>
            </a:r>
          </a:p>
        </p:txBody>
      </p:sp>
      <p:sp>
        <p:nvSpPr>
          <p:cNvPr id="3" name="Title 2">
            <a:extLst>
              <a:ext uri="{FF2B5EF4-FFF2-40B4-BE49-F238E27FC236}">
                <a16:creationId xmlns:a16="http://schemas.microsoft.com/office/drawing/2014/main" id="{38052F8E-71AB-5060-F74D-3B1E5A4EDBC7}"/>
              </a:ext>
            </a:extLst>
          </p:cNvPr>
          <p:cNvSpPr>
            <a:spLocks noGrp="1"/>
          </p:cNvSpPr>
          <p:nvPr>
            <p:ph type="title"/>
          </p:nvPr>
        </p:nvSpPr>
        <p:spPr/>
        <p:txBody>
          <a:bodyPr/>
          <a:lstStyle/>
          <a:p>
            <a:r>
              <a:rPr lang="en-US" dirty="0"/>
              <a:t>Submission Briefing Deck Instructions</a:t>
            </a:r>
          </a:p>
        </p:txBody>
      </p:sp>
      <p:sp>
        <p:nvSpPr>
          <p:cNvPr id="4" name="Slide Number Placeholder 3">
            <a:extLst>
              <a:ext uri="{FF2B5EF4-FFF2-40B4-BE49-F238E27FC236}">
                <a16:creationId xmlns:a16="http://schemas.microsoft.com/office/drawing/2014/main" id="{5FDF3024-09D5-1F22-6E2A-521DB4174C93}"/>
              </a:ext>
            </a:extLst>
          </p:cNvPr>
          <p:cNvSpPr>
            <a:spLocks noGrp="1"/>
          </p:cNvSpPr>
          <p:nvPr>
            <p:ph type="sldNum" sz="quarter" idx="4"/>
          </p:nvPr>
        </p:nvSpPr>
        <p:spPr/>
        <p:txBody>
          <a:bodyPr/>
          <a:lstStyle/>
          <a:p>
            <a:fld id="{A95DF160-2252-4507-9087-606C83CDB7D9}" type="slidenum">
              <a:rPr lang="en-US" smtClean="0"/>
              <a:pPr/>
              <a:t>1</a:t>
            </a:fld>
            <a:endParaRPr lang="en-US" dirty="0"/>
          </a:p>
        </p:txBody>
      </p:sp>
    </p:spTree>
    <p:extLst>
      <p:ext uri="{BB962C8B-B14F-4D97-AF65-F5344CB8AC3E}">
        <p14:creationId xmlns:p14="http://schemas.microsoft.com/office/powerpoint/2010/main" val="1452759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F89845-9D1F-9B7F-FDE0-3DBC75CC8814}"/>
              </a:ext>
            </a:extLst>
          </p:cNvPr>
          <p:cNvSpPr>
            <a:spLocks noGrp="1"/>
          </p:cNvSpPr>
          <p:nvPr>
            <p:ph idx="1"/>
          </p:nvPr>
        </p:nvSpPr>
        <p:spPr/>
        <p:txBody>
          <a:bodyPr/>
          <a:lstStyle/>
          <a:p>
            <a:r>
              <a:rPr lang="en-US" sz="2800" i="1" dirty="0">
                <a:solidFill>
                  <a:srgbClr val="0070C0"/>
                </a:solidFill>
              </a:rPr>
              <a:t>Provide any additional information the selection panel should know about, such as the following:</a:t>
            </a:r>
          </a:p>
          <a:p>
            <a:pPr lvl="1"/>
            <a:r>
              <a:rPr lang="en-US" i="1" dirty="0">
                <a:solidFill>
                  <a:srgbClr val="0070C0"/>
                </a:solidFill>
              </a:rPr>
              <a:t>Success stories</a:t>
            </a:r>
          </a:p>
          <a:p>
            <a:pPr lvl="1"/>
            <a:r>
              <a:rPr lang="en-US" i="1" dirty="0">
                <a:solidFill>
                  <a:srgbClr val="0070C0"/>
                </a:solidFill>
              </a:rPr>
              <a:t>Technical details</a:t>
            </a:r>
          </a:p>
          <a:p>
            <a:pPr lvl="1"/>
            <a:r>
              <a:rPr lang="en-US" i="1" dirty="0">
                <a:solidFill>
                  <a:srgbClr val="0070C0"/>
                </a:solidFill>
              </a:rPr>
              <a:t>Detailed use case/mission CONOPS info</a:t>
            </a:r>
          </a:p>
          <a:p>
            <a:pPr lvl="1"/>
            <a:r>
              <a:rPr lang="en-US" i="1" dirty="0">
                <a:solidFill>
                  <a:srgbClr val="0070C0"/>
                </a:solidFill>
              </a:rPr>
              <a:t>Graphics depicting the system in use</a:t>
            </a:r>
          </a:p>
          <a:p>
            <a:pPr lvl="1"/>
            <a:r>
              <a:rPr lang="en-US" i="1" dirty="0">
                <a:solidFill>
                  <a:srgbClr val="0070C0"/>
                </a:solidFill>
              </a:rPr>
              <a:t>Warfighter endorsement(s)/testimonial(s) from operational users here </a:t>
            </a:r>
          </a:p>
          <a:p>
            <a:pPr lvl="2"/>
            <a:r>
              <a:rPr lang="en-US" i="1" dirty="0">
                <a:solidFill>
                  <a:srgbClr val="0070C0"/>
                </a:solidFill>
              </a:rPr>
              <a:t>Other Letters of Support (send the document(s) separately)</a:t>
            </a:r>
          </a:p>
        </p:txBody>
      </p:sp>
      <p:sp>
        <p:nvSpPr>
          <p:cNvPr id="3" name="Title 2">
            <a:extLst>
              <a:ext uri="{FF2B5EF4-FFF2-40B4-BE49-F238E27FC236}">
                <a16:creationId xmlns:a16="http://schemas.microsoft.com/office/drawing/2014/main" id="{310EB89A-2573-C2BF-621D-E59CC6DA4A37}"/>
              </a:ext>
            </a:extLst>
          </p:cNvPr>
          <p:cNvSpPr>
            <a:spLocks noGrp="1"/>
          </p:cNvSpPr>
          <p:nvPr>
            <p:ph type="title"/>
          </p:nvPr>
        </p:nvSpPr>
        <p:spPr/>
        <p:txBody>
          <a:bodyPr/>
          <a:lstStyle/>
          <a:p>
            <a:r>
              <a:rPr lang="en-US" dirty="0"/>
              <a:t>Backup Slide(s)</a:t>
            </a:r>
          </a:p>
        </p:txBody>
      </p:sp>
      <p:sp>
        <p:nvSpPr>
          <p:cNvPr id="4" name="Slide Number Placeholder 3">
            <a:extLst>
              <a:ext uri="{FF2B5EF4-FFF2-40B4-BE49-F238E27FC236}">
                <a16:creationId xmlns:a16="http://schemas.microsoft.com/office/drawing/2014/main" id="{610DF623-E86E-6DFB-52A3-4A3E3270F54C}"/>
              </a:ext>
            </a:extLst>
          </p:cNvPr>
          <p:cNvSpPr>
            <a:spLocks noGrp="1"/>
          </p:cNvSpPr>
          <p:nvPr>
            <p:ph type="sldNum" sz="quarter" idx="4"/>
          </p:nvPr>
        </p:nvSpPr>
        <p:spPr/>
        <p:txBody>
          <a:bodyPr/>
          <a:lstStyle/>
          <a:p>
            <a:fld id="{A95DF160-2252-4507-9087-606C83CDB7D9}" type="slidenum">
              <a:rPr lang="en-US" smtClean="0"/>
              <a:pPr/>
              <a:t>10</a:t>
            </a:fld>
            <a:endParaRPr lang="en-US" dirty="0"/>
          </a:p>
        </p:txBody>
      </p:sp>
    </p:spTree>
    <p:extLst>
      <p:ext uri="{BB962C8B-B14F-4D97-AF65-F5344CB8AC3E}">
        <p14:creationId xmlns:p14="http://schemas.microsoft.com/office/powerpoint/2010/main" val="1996964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DCB74162-A684-4AD2-ACC1-C1012627D78C}"/>
              </a:ext>
            </a:extLst>
          </p:cNvPr>
          <p:cNvSpPr>
            <a:spLocks noGrp="1"/>
          </p:cNvSpPr>
          <p:nvPr>
            <p:ph type="body" sz="quarter" idx="10"/>
          </p:nvPr>
        </p:nvSpPr>
        <p:spPr/>
        <p:txBody>
          <a:bodyPr/>
          <a:lstStyle/>
          <a:p>
            <a:r>
              <a:rPr lang="en-US" dirty="0"/>
              <a:t>Accelerate the Procurement &amp; Fielding of Innovative Technologies (APFIT)</a:t>
            </a:r>
          </a:p>
        </p:txBody>
      </p:sp>
      <p:sp>
        <p:nvSpPr>
          <p:cNvPr id="10" name="Text Placeholder 9">
            <a:extLst>
              <a:ext uri="{FF2B5EF4-FFF2-40B4-BE49-F238E27FC236}">
                <a16:creationId xmlns:a16="http://schemas.microsoft.com/office/drawing/2014/main" id="{6DCD30BB-669D-477A-8F38-E52C6317795C}"/>
              </a:ext>
            </a:extLst>
          </p:cNvPr>
          <p:cNvSpPr>
            <a:spLocks noGrp="1"/>
          </p:cNvSpPr>
          <p:nvPr>
            <p:ph type="body" sz="quarter" idx="11"/>
          </p:nvPr>
        </p:nvSpPr>
        <p:spPr/>
        <p:txBody>
          <a:bodyPr/>
          <a:lstStyle/>
          <a:p>
            <a:r>
              <a:rPr lang="en-US" dirty="0"/>
              <a:t>FY26 Submission Briefing</a:t>
            </a:r>
          </a:p>
        </p:txBody>
      </p:sp>
      <p:sp>
        <p:nvSpPr>
          <p:cNvPr id="11" name="Text Placeholder 10">
            <a:extLst>
              <a:ext uri="{FF2B5EF4-FFF2-40B4-BE49-F238E27FC236}">
                <a16:creationId xmlns:a16="http://schemas.microsoft.com/office/drawing/2014/main" id="{736E01B0-9448-495C-ACB9-A40D2F3D1061}"/>
              </a:ext>
            </a:extLst>
          </p:cNvPr>
          <p:cNvSpPr>
            <a:spLocks noGrp="1"/>
          </p:cNvSpPr>
          <p:nvPr>
            <p:ph type="body" sz="quarter" idx="12"/>
          </p:nvPr>
        </p:nvSpPr>
        <p:spPr>
          <a:xfrm>
            <a:off x="228294" y="3227594"/>
            <a:ext cx="4470705" cy="2077329"/>
          </a:xfrm>
        </p:spPr>
        <p:txBody>
          <a:bodyPr>
            <a:normAutofit/>
          </a:bodyPr>
          <a:lstStyle/>
          <a:p>
            <a:r>
              <a:rPr lang="en-US" sz="1800" dirty="0"/>
              <a:t>Name of Briefer</a:t>
            </a:r>
          </a:p>
          <a:p>
            <a:pPr>
              <a:lnSpc>
                <a:spcPct val="120000"/>
              </a:lnSpc>
            </a:pPr>
            <a:r>
              <a:rPr lang="en-US" sz="1800" dirty="0"/>
              <a:t>Title </a:t>
            </a:r>
            <a:r>
              <a:rPr lang="en-US" sz="1400">
                <a:solidFill>
                  <a:srgbClr val="265CAA"/>
                </a:solidFill>
              </a:rPr>
              <a:t>(Proposal </a:t>
            </a:r>
            <a:r>
              <a:rPr lang="en-US" sz="1400" dirty="0">
                <a:solidFill>
                  <a:srgbClr val="265CAA"/>
                </a:solidFill>
              </a:rPr>
              <a:t>name should be self-explanatory: i.e. does not need to be clever, not the name of the partnered company, doesn’t have to be the internal organization project name)</a:t>
            </a:r>
          </a:p>
          <a:p>
            <a:r>
              <a:rPr lang="en-US" sz="1800" dirty="0"/>
              <a:t>Submitting Organization</a:t>
            </a:r>
          </a:p>
          <a:p>
            <a:r>
              <a:rPr lang="en-US" sz="1800" dirty="0"/>
              <a:t>Date</a:t>
            </a:r>
          </a:p>
          <a:p>
            <a:endParaRPr lang="en-US" dirty="0"/>
          </a:p>
        </p:txBody>
      </p:sp>
      <p:sp>
        <p:nvSpPr>
          <p:cNvPr id="14" name="Text Placeholder 13">
            <a:extLst>
              <a:ext uri="{FF2B5EF4-FFF2-40B4-BE49-F238E27FC236}">
                <a16:creationId xmlns:a16="http://schemas.microsoft.com/office/drawing/2014/main" id="{8A9E29B4-AD53-464A-910C-CE2EBC88818A}"/>
              </a:ext>
            </a:extLst>
          </p:cNvPr>
          <p:cNvSpPr>
            <a:spLocks noGrp="1"/>
          </p:cNvSpPr>
          <p:nvPr>
            <p:ph type="body" sz="quarter" idx="18"/>
          </p:nvPr>
        </p:nvSpPr>
        <p:spPr>
          <a:xfrm>
            <a:off x="5486398" y="3227594"/>
            <a:ext cx="3505201" cy="1553684"/>
          </a:xfrm>
        </p:spPr>
        <p:txBody>
          <a:bodyPr>
            <a:normAutofit/>
          </a:bodyPr>
          <a:lstStyle/>
          <a:p>
            <a:r>
              <a:rPr lang="en-US" sz="1400" dirty="0"/>
              <a:t>Controlled by: OUSD(R&amp;E)</a:t>
            </a:r>
          </a:p>
          <a:p>
            <a:r>
              <a:rPr lang="en-US" sz="1400" dirty="0"/>
              <a:t>Controlled by: MDJO/APFIT</a:t>
            </a:r>
          </a:p>
          <a:p>
            <a:r>
              <a:rPr lang="en-US" sz="1400" dirty="0"/>
              <a:t>Category: Controlled Technical Information (CTI) </a:t>
            </a:r>
          </a:p>
          <a:p>
            <a:r>
              <a:rPr lang="en-US" sz="1400" dirty="0"/>
              <a:t>Distribution: FEDCON</a:t>
            </a:r>
          </a:p>
          <a:p>
            <a:r>
              <a:rPr lang="en-US" sz="1400" dirty="0"/>
              <a:t>POC:</a:t>
            </a:r>
            <a:endParaRPr lang="en-US" sz="1400" dirty="0">
              <a:highlight>
                <a:srgbClr val="FFFF00"/>
              </a:highlight>
            </a:endParaRPr>
          </a:p>
        </p:txBody>
      </p:sp>
      <p:sp>
        <p:nvSpPr>
          <p:cNvPr id="15" name="Text Placeholder 14">
            <a:extLst>
              <a:ext uri="{FF2B5EF4-FFF2-40B4-BE49-F238E27FC236}">
                <a16:creationId xmlns:a16="http://schemas.microsoft.com/office/drawing/2014/main" id="{CA97DA79-A55F-4936-9D55-E5415D097FC2}"/>
              </a:ext>
            </a:extLst>
          </p:cNvPr>
          <p:cNvSpPr>
            <a:spLocks noGrp="1"/>
          </p:cNvSpPr>
          <p:nvPr>
            <p:ph type="body" sz="quarter" idx="19"/>
          </p:nvPr>
        </p:nvSpPr>
        <p:spPr/>
        <p:txBody>
          <a:bodyPr>
            <a:normAutofit/>
          </a:bodyPr>
          <a:lstStyle/>
          <a:p>
            <a:r>
              <a:rPr lang="en-US" sz="1400" dirty="0"/>
              <a:t>Distribution Statement C: Distribution authorized to U.S. Government agencies and their contractors (FEDCON). Other requests for this document shall be referred to the Program Manager of APFIT, Office of the Under Secretary of Defense for Research &amp; Engineering, 3030 Defense Pentagon, Washington, DC  20​301-3030</a:t>
            </a:r>
          </a:p>
        </p:txBody>
      </p:sp>
    </p:spTree>
    <p:extLst>
      <p:ext uri="{BB962C8B-B14F-4D97-AF65-F5344CB8AC3E}">
        <p14:creationId xmlns:p14="http://schemas.microsoft.com/office/powerpoint/2010/main" val="1527584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BAA8C6-E059-DD5F-7D35-EABD3527BCCA}"/>
              </a:ext>
            </a:extLst>
          </p:cNvPr>
          <p:cNvSpPr>
            <a:spLocks noGrp="1"/>
          </p:cNvSpPr>
          <p:nvPr>
            <p:ph type="title"/>
          </p:nvPr>
        </p:nvSpPr>
        <p:spPr/>
        <p:txBody>
          <a:bodyPr/>
          <a:lstStyle/>
          <a:p>
            <a:r>
              <a:rPr lang="en-US" dirty="0"/>
              <a:t>Operational View</a:t>
            </a:r>
          </a:p>
        </p:txBody>
      </p:sp>
      <p:sp>
        <p:nvSpPr>
          <p:cNvPr id="4" name="Slide Number Placeholder 3">
            <a:extLst>
              <a:ext uri="{FF2B5EF4-FFF2-40B4-BE49-F238E27FC236}">
                <a16:creationId xmlns:a16="http://schemas.microsoft.com/office/drawing/2014/main" id="{2EE4CC1A-690E-4CA9-F38F-F6BC5A54CD5D}"/>
              </a:ext>
            </a:extLst>
          </p:cNvPr>
          <p:cNvSpPr>
            <a:spLocks noGrp="1"/>
          </p:cNvSpPr>
          <p:nvPr>
            <p:ph type="sldNum" sz="quarter" idx="4"/>
          </p:nvPr>
        </p:nvSpPr>
        <p:spPr/>
        <p:txBody>
          <a:bodyPr/>
          <a:lstStyle/>
          <a:p>
            <a:fld id="{A95DF160-2252-4507-9087-606C83CDB7D9}" type="slidenum">
              <a:rPr lang="en-US" smtClean="0"/>
              <a:pPr/>
              <a:t>3</a:t>
            </a:fld>
            <a:endParaRPr lang="en-US" dirty="0"/>
          </a:p>
        </p:txBody>
      </p:sp>
      <p:grpSp>
        <p:nvGrpSpPr>
          <p:cNvPr id="9" name="Group 8">
            <a:extLst>
              <a:ext uri="{FF2B5EF4-FFF2-40B4-BE49-F238E27FC236}">
                <a16:creationId xmlns:a16="http://schemas.microsoft.com/office/drawing/2014/main" id="{553D08CE-563A-003A-166F-4B4593D4B908}"/>
              </a:ext>
            </a:extLst>
          </p:cNvPr>
          <p:cNvGrpSpPr/>
          <p:nvPr/>
        </p:nvGrpSpPr>
        <p:grpSpPr>
          <a:xfrm>
            <a:off x="134223" y="1644383"/>
            <a:ext cx="8833608" cy="4328577"/>
            <a:chOff x="134223" y="1275125"/>
            <a:chExt cx="8833608" cy="4697835"/>
          </a:xfrm>
        </p:grpSpPr>
        <p:sp>
          <p:nvSpPr>
            <p:cNvPr id="5" name="Rectangle 4">
              <a:extLst>
                <a:ext uri="{FF2B5EF4-FFF2-40B4-BE49-F238E27FC236}">
                  <a16:creationId xmlns:a16="http://schemas.microsoft.com/office/drawing/2014/main" id="{0BC9C769-D4EE-1A7D-839F-E3433F4747D5}"/>
                </a:ext>
              </a:extLst>
            </p:cNvPr>
            <p:cNvSpPr/>
            <p:nvPr/>
          </p:nvSpPr>
          <p:spPr>
            <a:xfrm>
              <a:off x="134223" y="1275125"/>
              <a:ext cx="8833608" cy="4697835"/>
            </a:xfrm>
            <a:prstGeom prst="rect">
              <a:avLst/>
            </a:prstGeom>
            <a:noFill/>
            <a:ln>
              <a:solidFill>
                <a:srgbClr val="111C4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F084D33-5AA2-E5B5-45C2-6D1668779915}"/>
                </a:ext>
              </a:extLst>
            </p:cNvPr>
            <p:cNvSpPr txBox="1"/>
            <p:nvPr/>
          </p:nvSpPr>
          <p:spPr>
            <a:xfrm>
              <a:off x="2389832" y="3296873"/>
              <a:ext cx="4364336" cy="400110"/>
            </a:xfrm>
            <a:prstGeom prst="rect">
              <a:avLst/>
            </a:prstGeom>
            <a:noFill/>
          </p:spPr>
          <p:txBody>
            <a:bodyPr wrap="none" rtlCol="0">
              <a:spAutoFit/>
            </a:bodyPr>
            <a:lstStyle/>
            <a:p>
              <a:r>
                <a:rPr lang="en-US" sz="2000" b="1" dirty="0"/>
                <a:t>Replace with an OV-1 or similar graphic</a:t>
              </a:r>
            </a:p>
          </p:txBody>
        </p:sp>
      </p:grpSp>
      <p:sp>
        <p:nvSpPr>
          <p:cNvPr id="7" name="TextBox 6">
            <a:extLst>
              <a:ext uri="{FF2B5EF4-FFF2-40B4-BE49-F238E27FC236}">
                <a16:creationId xmlns:a16="http://schemas.microsoft.com/office/drawing/2014/main" id="{D8360A57-89B4-AFAF-8593-261CFF1D4E7D}"/>
              </a:ext>
            </a:extLst>
          </p:cNvPr>
          <p:cNvSpPr txBox="1"/>
          <p:nvPr/>
        </p:nvSpPr>
        <p:spPr>
          <a:xfrm>
            <a:off x="0" y="875015"/>
            <a:ext cx="8967831" cy="369332"/>
          </a:xfrm>
          <a:prstGeom prst="rect">
            <a:avLst/>
          </a:prstGeom>
          <a:noFill/>
        </p:spPr>
        <p:txBody>
          <a:bodyPr wrap="square" rtlCol="0">
            <a:spAutoFit/>
          </a:bodyPr>
          <a:lstStyle/>
          <a:p>
            <a:r>
              <a:rPr lang="en-US" b="1" dirty="0"/>
              <a:t>Problem Statement/Operational Gap: </a:t>
            </a:r>
            <a:r>
              <a:rPr lang="en-US" i="1" dirty="0">
                <a:solidFill>
                  <a:srgbClr val="0070C0"/>
                </a:solidFill>
              </a:rPr>
              <a:t>Introduce the current problem or operational gap.</a:t>
            </a:r>
          </a:p>
        </p:txBody>
      </p:sp>
      <p:sp>
        <p:nvSpPr>
          <p:cNvPr id="8" name="TextBox 7">
            <a:extLst>
              <a:ext uri="{FF2B5EF4-FFF2-40B4-BE49-F238E27FC236}">
                <a16:creationId xmlns:a16="http://schemas.microsoft.com/office/drawing/2014/main" id="{3DCCAD30-7ED0-E24F-68D4-03E253C084A6}"/>
              </a:ext>
            </a:extLst>
          </p:cNvPr>
          <p:cNvSpPr txBox="1"/>
          <p:nvPr/>
        </p:nvSpPr>
        <p:spPr>
          <a:xfrm>
            <a:off x="54964" y="6003738"/>
            <a:ext cx="8912867" cy="646331"/>
          </a:xfrm>
          <a:prstGeom prst="rect">
            <a:avLst/>
          </a:prstGeom>
          <a:noFill/>
        </p:spPr>
        <p:txBody>
          <a:bodyPr wrap="square" rtlCol="0">
            <a:spAutoFit/>
          </a:bodyPr>
          <a:lstStyle/>
          <a:p>
            <a:r>
              <a:rPr lang="en-US" b="1" dirty="0"/>
              <a:t>Solution: </a:t>
            </a:r>
            <a:r>
              <a:rPr lang="en-US" i="1" dirty="0">
                <a:solidFill>
                  <a:srgbClr val="0070C0"/>
                </a:solidFill>
              </a:rPr>
              <a:t>Briefly discuss how the proposed system/capability is a solution to the problem statement/operational gap defined above.</a:t>
            </a:r>
          </a:p>
        </p:txBody>
      </p:sp>
    </p:spTree>
    <p:extLst>
      <p:ext uri="{BB962C8B-B14F-4D97-AF65-F5344CB8AC3E}">
        <p14:creationId xmlns:p14="http://schemas.microsoft.com/office/powerpoint/2010/main" val="3935632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916BF6-0DE2-BB77-B14A-B4C56D273568}"/>
              </a:ext>
            </a:extLst>
          </p:cNvPr>
          <p:cNvSpPr>
            <a:spLocks noGrp="1"/>
          </p:cNvSpPr>
          <p:nvPr>
            <p:ph idx="1"/>
          </p:nvPr>
        </p:nvSpPr>
        <p:spPr>
          <a:xfrm>
            <a:off x="239060" y="974035"/>
            <a:ext cx="6622658" cy="2913588"/>
          </a:xfrm>
        </p:spPr>
        <p:txBody>
          <a:bodyPr>
            <a:normAutofit/>
          </a:bodyPr>
          <a:lstStyle/>
          <a:p>
            <a:pPr marL="0" indent="0">
              <a:buNone/>
            </a:pPr>
            <a:r>
              <a:rPr lang="en-US" sz="1800" b="1" dirty="0"/>
              <a:t>Capability Description</a:t>
            </a:r>
          </a:p>
          <a:p>
            <a:pPr marL="341313" lvl="1"/>
            <a:r>
              <a:rPr lang="en-US" sz="1600" i="1" dirty="0">
                <a:solidFill>
                  <a:srgbClr val="0070C0"/>
                </a:solidFill>
              </a:rPr>
              <a:t>System/capability description</a:t>
            </a:r>
          </a:p>
          <a:p>
            <a:pPr marL="341313" lvl="1"/>
            <a:r>
              <a:rPr lang="en-US" sz="1600" i="1" dirty="0">
                <a:solidFill>
                  <a:srgbClr val="0070C0"/>
                </a:solidFill>
              </a:rPr>
              <a:t>System/capability description (KSAs, </a:t>
            </a:r>
            <a:r>
              <a:rPr lang="en-US" sz="1600" i="1" dirty="0" err="1">
                <a:solidFill>
                  <a:srgbClr val="0070C0"/>
                </a:solidFill>
              </a:rPr>
              <a:t>etc</a:t>
            </a:r>
            <a:r>
              <a:rPr lang="en-US" sz="1600" i="1" dirty="0">
                <a:solidFill>
                  <a:srgbClr val="0070C0"/>
                </a:solidFill>
              </a:rPr>
              <a:t>)</a:t>
            </a:r>
          </a:p>
          <a:p>
            <a:pPr marL="341313" lvl="1"/>
            <a:r>
              <a:rPr lang="en-US" sz="1600" i="1" dirty="0">
                <a:solidFill>
                  <a:srgbClr val="0070C0"/>
                </a:solidFill>
              </a:rPr>
              <a:t>System/capability is currently at TRL X.</a:t>
            </a:r>
          </a:p>
          <a:p>
            <a:pPr marL="341313" lvl="1"/>
            <a:endParaRPr lang="en-US" sz="1600" i="1" dirty="0">
              <a:solidFill>
                <a:srgbClr val="0070C0"/>
              </a:solidFill>
            </a:endParaRPr>
          </a:p>
          <a:p>
            <a:pPr marL="341313" lvl="1"/>
            <a:endParaRPr lang="en-US" sz="1600" i="1" dirty="0">
              <a:solidFill>
                <a:srgbClr val="0070C0"/>
              </a:solidFill>
            </a:endParaRPr>
          </a:p>
          <a:p>
            <a:pPr marL="0" indent="0">
              <a:buNone/>
            </a:pPr>
            <a:r>
              <a:rPr lang="en-US" sz="1800" b="1" dirty="0"/>
              <a:t>APFIT Product Deliveries</a:t>
            </a:r>
          </a:p>
          <a:p>
            <a:pPr marL="341313" lvl="1"/>
            <a:r>
              <a:rPr lang="en-US" sz="1600" dirty="0"/>
              <a:t>APFIT funding will </a:t>
            </a:r>
            <a:r>
              <a:rPr lang="en-US" sz="1600" i="1" dirty="0">
                <a:solidFill>
                  <a:srgbClr val="0070C0"/>
                </a:solidFill>
              </a:rPr>
              <a:t>outfit/provide XXX </a:t>
            </a:r>
            <a:r>
              <a:rPr lang="en-US" sz="1600" dirty="0"/>
              <a:t>organizations/warfighters with </a:t>
            </a:r>
            <a:r>
              <a:rPr lang="en-US" sz="1600" i="1" dirty="0">
                <a:solidFill>
                  <a:srgbClr val="0070C0"/>
                </a:solidFill>
              </a:rPr>
              <a:t>## ______ </a:t>
            </a:r>
            <a:r>
              <a:rPr lang="en-US" sz="1600" dirty="0"/>
              <a:t>systems. </a:t>
            </a:r>
            <a:r>
              <a:rPr lang="en-US" sz="1400" i="1" dirty="0">
                <a:solidFill>
                  <a:srgbClr val="0070C0"/>
                </a:solidFill>
              </a:rPr>
              <a:t>Breakout # of unique systems/kits if they differ among user groups</a:t>
            </a:r>
          </a:p>
          <a:p>
            <a:pPr marL="112713" lvl="1" indent="0">
              <a:buNone/>
            </a:pPr>
            <a:endParaRPr lang="en-US" sz="1600" dirty="0"/>
          </a:p>
          <a:p>
            <a:pPr marL="0" indent="0">
              <a:buNone/>
            </a:pPr>
            <a:endParaRPr lang="en-US" sz="1800" dirty="0"/>
          </a:p>
        </p:txBody>
      </p:sp>
      <p:sp>
        <p:nvSpPr>
          <p:cNvPr id="3" name="Title 2">
            <a:extLst>
              <a:ext uri="{FF2B5EF4-FFF2-40B4-BE49-F238E27FC236}">
                <a16:creationId xmlns:a16="http://schemas.microsoft.com/office/drawing/2014/main" id="{D1CD3B81-BF6E-121C-548A-B6D96CA09BB9}"/>
              </a:ext>
            </a:extLst>
          </p:cNvPr>
          <p:cNvSpPr>
            <a:spLocks noGrp="1"/>
          </p:cNvSpPr>
          <p:nvPr>
            <p:ph type="title"/>
          </p:nvPr>
        </p:nvSpPr>
        <p:spPr/>
        <p:txBody>
          <a:bodyPr/>
          <a:lstStyle/>
          <a:p>
            <a:r>
              <a:rPr lang="en-US" dirty="0"/>
              <a:t>APFIT Procurement Overview</a:t>
            </a:r>
          </a:p>
        </p:txBody>
      </p:sp>
      <p:sp>
        <p:nvSpPr>
          <p:cNvPr id="4" name="Slide Number Placeholder 3">
            <a:extLst>
              <a:ext uri="{FF2B5EF4-FFF2-40B4-BE49-F238E27FC236}">
                <a16:creationId xmlns:a16="http://schemas.microsoft.com/office/drawing/2014/main" id="{DCCA4310-06DB-8A29-DABC-E425BFFE8480}"/>
              </a:ext>
            </a:extLst>
          </p:cNvPr>
          <p:cNvSpPr>
            <a:spLocks noGrp="1"/>
          </p:cNvSpPr>
          <p:nvPr>
            <p:ph type="sldNum" sz="quarter" idx="4"/>
          </p:nvPr>
        </p:nvSpPr>
        <p:spPr/>
        <p:txBody>
          <a:bodyPr/>
          <a:lstStyle/>
          <a:p>
            <a:fld id="{A95DF160-2252-4507-9087-606C83CDB7D9}" type="slidenum">
              <a:rPr lang="en-US" smtClean="0"/>
              <a:pPr/>
              <a:t>4</a:t>
            </a:fld>
            <a:endParaRPr lang="en-US" dirty="0"/>
          </a:p>
        </p:txBody>
      </p:sp>
      <p:graphicFrame>
        <p:nvGraphicFramePr>
          <p:cNvPr id="5" name="Table 4">
            <a:extLst>
              <a:ext uri="{FF2B5EF4-FFF2-40B4-BE49-F238E27FC236}">
                <a16:creationId xmlns:a16="http://schemas.microsoft.com/office/drawing/2014/main" id="{C57197B8-19CE-6E09-F48A-1FDC020B73CC}"/>
              </a:ext>
            </a:extLst>
          </p:cNvPr>
          <p:cNvGraphicFramePr>
            <a:graphicFrameLocks noGrp="1"/>
          </p:cNvGraphicFramePr>
          <p:nvPr>
            <p:extLst>
              <p:ext uri="{D42A27DB-BD31-4B8C-83A1-F6EECF244321}">
                <p14:modId xmlns:p14="http://schemas.microsoft.com/office/powerpoint/2010/main" val="3264393712"/>
              </p:ext>
            </p:extLst>
          </p:nvPr>
        </p:nvGraphicFramePr>
        <p:xfrm>
          <a:off x="184440" y="4051391"/>
          <a:ext cx="6299361" cy="1798320"/>
        </p:xfrm>
        <a:graphic>
          <a:graphicData uri="http://schemas.openxmlformats.org/drawingml/2006/table">
            <a:tbl>
              <a:tblPr firstRow="1" bandRow="1">
                <a:tableStyleId>{5C22544A-7EE6-4342-B048-85BDC9FD1C3A}</a:tableStyleId>
              </a:tblPr>
              <a:tblGrid>
                <a:gridCol w="1698168">
                  <a:extLst>
                    <a:ext uri="{9D8B030D-6E8A-4147-A177-3AD203B41FA5}">
                      <a16:colId xmlns:a16="http://schemas.microsoft.com/office/drawing/2014/main" val="482321755"/>
                    </a:ext>
                  </a:extLst>
                </a:gridCol>
                <a:gridCol w="875460">
                  <a:extLst>
                    <a:ext uri="{9D8B030D-6E8A-4147-A177-3AD203B41FA5}">
                      <a16:colId xmlns:a16="http://schemas.microsoft.com/office/drawing/2014/main" val="3384878093"/>
                    </a:ext>
                  </a:extLst>
                </a:gridCol>
                <a:gridCol w="1568605">
                  <a:extLst>
                    <a:ext uri="{9D8B030D-6E8A-4147-A177-3AD203B41FA5}">
                      <a16:colId xmlns:a16="http://schemas.microsoft.com/office/drawing/2014/main" val="1745771570"/>
                    </a:ext>
                  </a:extLst>
                </a:gridCol>
                <a:gridCol w="2157128">
                  <a:extLst>
                    <a:ext uri="{9D8B030D-6E8A-4147-A177-3AD203B41FA5}">
                      <a16:colId xmlns:a16="http://schemas.microsoft.com/office/drawing/2014/main" val="727912668"/>
                    </a:ext>
                  </a:extLst>
                </a:gridCol>
              </a:tblGrid>
              <a:tr h="270293">
                <a:tc>
                  <a:txBody>
                    <a:bodyPr/>
                    <a:lstStyle/>
                    <a:p>
                      <a:r>
                        <a:rPr lang="en-US" sz="1200" dirty="0"/>
                        <a:t>Deliverable</a:t>
                      </a:r>
                    </a:p>
                  </a:txBody>
                  <a:tcPr/>
                </a:tc>
                <a:tc>
                  <a:txBody>
                    <a:bodyPr/>
                    <a:lstStyle/>
                    <a:p>
                      <a:r>
                        <a:rPr lang="en-US" sz="1200" dirty="0"/>
                        <a:t>Quantity</a:t>
                      </a:r>
                    </a:p>
                  </a:txBody>
                  <a:tcPr/>
                </a:tc>
                <a:tc>
                  <a:txBody>
                    <a:bodyPr/>
                    <a:lstStyle/>
                    <a:p>
                      <a:r>
                        <a:rPr lang="en-US" sz="1200" dirty="0"/>
                        <a:t>Vendor</a:t>
                      </a:r>
                    </a:p>
                  </a:txBody>
                  <a:tcPr/>
                </a:tc>
                <a:tc>
                  <a:txBody>
                    <a:bodyPr/>
                    <a:lstStyle/>
                    <a:p>
                      <a:r>
                        <a:rPr lang="en-US" sz="1200" dirty="0"/>
                        <a:t>Purpose in Procurement</a:t>
                      </a:r>
                    </a:p>
                  </a:txBody>
                  <a:tcPr/>
                </a:tc>
                <a:extLst>
                  <a:ext uri="{0D108BD9-81ED-4DB2-BD59-A6C34878D82A}">
                    <a16:rowId xmlns:a16="http://schemas.microsoft.com/office/drawing/2014/main" val="279956495"/>
                  </a:ext>
                </a:extLst>
              </a:tr>
              <a:tr h="270293">
                <a:tc>
                  <a:txBody>
                    <a:bodyPr/>
                    <a:lstStyle/>
                    <a:p>
                      <a:r>
                        <a:rPr lang="en-US" sz="1100" i="1" kern="1200" dirty="0">
                          <a:solidFill>
                            <a:srgbClr val="0070C0"/>
                          </a:solidFill>
                          <a:latin typeface="Arial" panose="020B0604020202020204" pitchFamily="34" charset="0"/>
                          <a:ea typeface="+mn-ea"/>
                          <a:cs typeface="Arial" panose="020B0604020202020204" pitchFamily="34" charset="0"/>
                        </a:rPr>
                        <a:t>Name of full system</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567243876"/>
                  </a:ext>
                </a:extLst>
              </a:tr>
              <a:tr h="270293">
                <a:tc>
                  <a:txBody>
                    <a:bodyPr/>
                    <a:lstStyle/>
                    <a:p>
                      <a:r>
                        <a:rPr lang="en-US" sz="1100" i="1" kern="1200" dirty="0">
                          <a:solidFill>
                            <a:srgbClr val="0070C0"/>
                          </a:solidFill>
                          <a:latin typeface="Arial" panose="020B0604020202020204" pitchFamily="34" charset="0"/>
                          <a:ea typeface="+mn-ea"/>
                          <a:cs typeface="Arial" panose="020B0604020202020204" pitchFamily="34" charset="0"/>
                        </a:rPr>
                        <a:t>Key component</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716742253"/>
                  </a:ext>
                </a:extLst>
              </a:tr>
              <a:tr h="270293">
                <a:tc>
                  <a:txBody>
                    <a:bodyPr/>
                    <a:lstStyle/>
                    <a:p>
                      <a:r>
                        <a:rPr lang="en-US" sz="1100" i="1" kern="1200" dirty="0">
                          <a:solidFill>
                            <a:srgbClr val="0070C0"/>
                          </a:solidFill>
                          <a:latin typeface="Arial" panose="020B0604020202020204" pitchFamily="34" charset="0"/>
                          <a:ea typeface="+mn-ea"/>
                          <a:cs typeface="Arial" panose="020B0604020202020204" pitchFamily="34" charset="0"/>
                        </a:rPr>
                        <a:t>Support equipment</a:t>
                      </a:r>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458948650"/>
                  </a:ext>
                </a:extLst>
              </a:tr>
              <a:tr h="270293">
                <a:tc>
                  <a:txBody>
                    <a:bodyPr/>
                    <a:lstStyle/>
                    <a:p>
                      <a:r>
                        <a:rPr lang="en-US" sz="1100" i="1" kern="1200" dirty="0">
                          <a:solidFill>
                            <a:srgbClr val="0070C0"/>
                          </a:solidFill>
                          <a:latin typeface="Arial" panose="020B0604020202020204" pitchFamily="34" charset="0"/>
                          <a:ea typeface="+mn-ea"/>
                          <a:cs typeface="Arial" panose="020B0604020202020204" pitchFamily="34" charset="0"/>
                        </a:rPr>
                        <a:t>Support documentation</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3922863449"/>
                  </a:ext>
                </a:extLst>
              </a:tr>
              <a:tr h="270293">
                <a:tc>
                  <a:txBody>
                    <a:bodyPr/>
                    <a:lstStyle/>
                    <a:p>
                      <a:r>
                        <a:rPr lang="en-US" sz="1100" i="1" kern="1200" dirty="0" err="1">
                          <a:solidFill>
                            <a:srgbClr val="0070C0"/>
                          </a:solidFill>
                          <a:latin typeface="Arial" panose="020B0604020202020204" pitchFamily="34" charset="0"/>
                          <a:ea typeface="+mn-ea"/>
                          <a:cs typeface="Arial" panose="020B0604020202020204" pitchFamily="34" charset="0"/>
                        </a:rPr>
                        <a:t>Add’l</a:t>
                      </a:r>
                      <a:r>
                        <a:rPr lang="en-US" sz="1100" i="1" kern="1200" dirty="0">
                          <a:solidFill>
                            <a:srgbClr val="0070C0"/>
                          </a:solidFill>
                          <a:latin typeface="Arial" panose="020B0604020202020204" pitchFamily="34" charset="0"/>
                          <a:ea typeface="+mn-ea"/>
                          <a:cs typeface="Arial" panose="020B0604020202020204" pitchFamily="34" charset="0"/>
                        </a:rPr>
                        <a:t> components/ support items</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606882592"/>
                  </a:ext>
                </a:extLst>
              </a:tr>
            </a:tbl>
          </a:graphicData>
        </a:graphic>
      </p:graphicFrame>
      <p:grpSp>
        <p:nvGrpSpPr>
          <p:cNvPr id="6" name="Group 5">
            <a:extLst>
              <a:ext uri="{FF2B5EF4-FFF2-40B4-BE49-F238E27FC236}">
                <a16:creationId xmlns:a16="http://schemas.microsoft.com/office/drawing/2014/main" id="{20D06E71-735E-8EEA-6EB0-D144081FEC34}"/>
              </a:ext>
            </a:extLst>
          </p:cNvPr>
          <p:cNvGrpSpPr/>
          <p:nvPr/>
        </p:nvGrpSpPr>
        <p:grpSpPr>
          <a:xfrm>
            <a:off x="6861718" y="947629"/>
            <a:ext cx="2141033" cy="1546307"/>
            <a:chOff x="134223" y="1275125"/>
            <a:chExt cx="8833608" cy="4697835"/>
          </a:xfrm>
        </p:grpSpPr>
        <p:sp>
          <p:nvSpPr>
            <p:cNvPr id="7" name="Rectangle 6">
              <a:extLst>
                <a:ext uri="{FF2B5EF4-FFF2-40B4-BE49-F238E27FC236}">
                  <a16:creationId xmlns:a16="http://schemas.microsoft.com/office/drawing/2014/main" id="{19A3872F-2578-17FD-351C-B587B8AF0878}"/>
                </a:ext>
              </a:extLst>
            </p:cNvPr>
            <p:cNvSpPr/>
            <p:nvPr/>
          </p:nvSpPr>
          <p:spPr>
            <a:xfrm>
              <a:off x="134223" y="1275125"/>
              <a:ext cx="8833608" cy="4697835"/>
            </a:xfrm>
            <a:prstGeom prst="rect">
              <a:avLst/>
            </a:prstGeom>
            <a:noFill/>
            <a:ln>
              <a:solidFill>
                <a:srgbClr val="111C4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C8B4BB3-1210-D17D-BC75-9C8C6ED3DEBB}"/>
                </a:ext>
              </a:extLst>
            </p:cNvPr>
            <p:cNvSpPr txBox="1"/>
            <p:nvPr/>
          </p:nvSpPr>
          <p:spPr>
            <a:xfrm>
              <a:off x="1693444" y="2765987"/>
              <a:ext cx="5715161" cy="1963618"/>
            </a:xfrm>
            <a:prstGeom prst="rect">
              <a:avLst/>
            </a:prstGeom>
            <a:noFill/>
          </p:spPr>
          <p:txBody>
            <a:bodyPr wrap="square" rtlCol="0">
              <a:spAutoFit/>
            </a:bodyPr>
            <a:lstStyle/>
            <a:p>
              <a:pPr algn="ctr"/>
              <a:r>
                <a:rPr lang="en-US" sz="1200" b="1" dirty="0"/>
                <a:t>Replace with an image of the system</a:t>
              </a:r>
            </a:p>
          </p:txBody>
        </p:sp>
      </p:grpSp>
      <p:grpSp>
        <p:nvGrpSpPr>
          <p:cNvPr id="12" name="Group 11">
            <a:extLst>
              <a:ext uri="{FF2B5EF4-FFF2-40B4-BE49-F238E27FC236}">
                <a16:creationId xmlns:a16="http://schemas.microsoft.com/office/drawing/2014/main" id="{A3289168-0E0B-A389-3438-8ECD323C55B2}"/>
              </a:ext>
            </a:extLst>
          </p:cNvPr>
          <p:cNvGrpSpPr/>
          <p:nvPr/>
        </p:nvGrpSpPr>
        <p:grpSpPr>
          <a:xfrm>
            <a:off x="6861718" y="2624035"/>
            <a:ext cx="2141033" cy="1546307"/>
            <a:chOff x="134223" y="1275125"/>
            <a:chExt cx="8833608" cy="4697835"/>
          </a:xfrm>
        </p:grpSpPr>
        <p:sp>
          <p:nvSpPr>
            <p:cNvPr id="13" name="Rectangle 12">
              <a:extLst>
                <a:ext uri="{FF2B5EF4-FFF2-40B4-BE49-F238E27FC236}">
                  <a16:creationId xmlns:a16="http://schemas.microsoft.com/office/drawing/2014/main" id="{8188805C-FBA2-BB11-5F79-C78F43DF212B}"/>
                </a:ext>
              </a:extLst>
            </p:cNvPr>
            <p:cNvSpPr/>
            <p:nvPr/>
          </p:nvSpPr>
          <p:spPr>
            <a:xfrm>
              <a:off x="134223" y="1275125"/>
              <a:ext cx="8833608" cy="4697835"/>
            </a:xfrm>
            <a:prstGeom prst="rect">
              <a:avLst/>
            </a:prstGeom>
            <a:noFill/>
            <a:ln>
              <a:solidFill>
                <a:srgbClr val="111C4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E0BBDD66-AB48-6440-E691-F8FA4A5DC4A1}"/>
                </a:ext>
              </a:extLst>
            </p:cNvPr>
            <p:cNvSpPr txBox="1"/>
            <p:nvPr/>
          </p:nvSpPr>
          <p:spPr>
            <a:xfrm>
              <a:off x="1693444" y="2765987"/>
              <a:ext cx="5715161" cy="1963618"/>
            </a:xfrm>
            <a:prstGeom prst="rect">
              <a:avLst/>
            </a:prstGeom>
            <a:noFill/>
          </p:spPr>
          <p:txBody>
            <a:bodyPr wrap="square" rtlCol="0">
              <a:spAutoFit/>
            </a:bodyPr>
            <a:lstStyle/>
            <a:p>
              <a:pPr algn="ctr"/>
              <a:r>
                <a:rPr lang="en-US" sz="1200" b="1" dirty="0"/>
                <a:t>Replace with an image of the system</a:t>
              </a:r>
            </a:p>
          </p:txBody>
        </p:sp>
      </p:grpSp>
      <p:grpSp>
        <p:nvGrpSpPr>
          <p:cNvPr id="15" name="Group 14">
            <a:extLst>
              <a:ext uri="{FF2B5EF4-FFF2-40B4-BE49-F238E27FC236}">
                <a16:creationId xmlns:a16="http://schemas.microsoft.com/office/drawing/2014/main" id="{0BECA10A-6123-A216-A227-069D6EDB95DD}"/>
              </a:ext>
            </a:extLst>
          </p:cNvPr>
          <p:cNvGrpSpPr/>
          <p:nvPr/>
        </p:nvGrpSpPr>
        <p:grpSpPr>
          <a:xfrm>
            <a:off x="6861717" y="4296937"/>
            <a:ext cx="2141033" cy="1546307"/>
            <a:chOff x="134223" y="1275125"/>
            <a:chExt cx="8833608" cy="4697835"/>
          </a:xfrm>
        </p:grpSpPr>
        <p:sp>
          <p:nvSpPr>
            <p:cNvPr id="16" name="Rectangle 15">
              <a:extLst>
                <a:ext uri="{FF2B5EF4-FFF2-40B4-BE49-F238E27FC236}">
                  <a16:creationId xmlns:a16="http://schemas.microsoft.com/office/drawing/2014/main" id="{B5C09B77-7F5E-BA75-7711-5CF11A3964D7}"/>
                </a:ext>
              </a:extLst>
            </p:cNvPr>
            <p:cNvSpPr/>
            <p:nvPr/>
          </p:nvSpPr>
          <p:spPr>
            <a:xfrm>
              <a:off x="134223" y="1275125"/>
              <a:ext cx="8833608" cy="4697835"/>
            </a:xfrm>
            <a:prstGeom prst="rect">
              <a:avLst/>
            </a:prstGeom>
            <a:noFill/>
            <a:ln>
              <a:solidFill>
                <a:srgbClr val="111C4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CCB7230-9942-75BF-FD2C-E6B7F7A465A6}"/>
                </a:ext>
              </a:extLst>
            </p:cNvPr>
            <p:cNvSpPr txBox="1"/>
            <p:nvPr/>
          </p:nvSpPr>
          <p:spPr>
            <a:xfrm>
              <a:off x="1693444" y="2765987"/>
              <a:ext cx="5715161" cy="1963618"/>
            </a:xfrm>
            <a:prstGeom prst="rect">
              <a:avLst/>
            </a:prstGeom>
            <a:noFill/>
          </p:spPr>
          <p:txBody>
            <a:bodyPr wrap="square" rtlCol="0">
              <a:spAutoFit/>
            </a:bodyPr>
            <a:lstStyle/>
            <a:p>
              <a:pPr algn="ctr"/>
              <a:r>
                <a:rPr lang="en-US" sz="1200" b="1" dirty="0"/>
                <a:t>Replace with an image of the system</a:t>
              </a:r>
            </a:p>
          </p:txBody>
        </p:sp>
      </p:grpSp>
      <p:sp>
        <p:nvSpPr>
          <p:cNvPr id="18" name="TextBox 17">
            <a:extLst>
              <a:ext uri="{FF2B5EF4-FFF2-40B4-BE49-F238E27FC236}">
                <a16:creationId xmlns:a16="http://schemas.microsoft.com/office/drawing/2014/main" id="{F1AF4931-B65C-E986-ABF6-9CDA807572A6}"/>
              </a:ext>
            </a:extLst>
          </p:cNvPr>
          <p:cNvSpPr txBox="1"/>
          <p:nvPr/>
        </p:nvSpPr>
        <p:spPr>
          <a:xfrm>
            <a:off x="0" y="6192644"/>
            <a:ext cx="9144000" cy="369332"/>
          </a:xfrm>
          <a:prstGeom prst="rect">
            <a:avLst/>
          </a:prstGeom>
          <a:solidFill>
            <a:srgbClr val="111C4E"/>
          </a:solidFill>
        </p:spPr>
        <p:txBody>
          <a:bodyPr wrap="square" rtlCol="0">
            <a:spAutoFit/>
          </a:bodyPr>
          <a:lstStyle/>
          <a:p>
            <a:pPr algn="ctr"/>
            <a:r>
              <a:rPr lang="en-US" b="1" dirty="0">
                <a:solidFill>
                  <a:schemeClr val="bg1"/>
                </a:solidFill>
              </a:rPr>
              <a:t>Requesting $XXM to procure # ____ NAME systems.</a:t>
            </a:r>
          </a:p>
        </p:txBody>
      </p:sp>
    </p:spTree>
    <p:extLst>
      <p:ext uri="{BB962C8B-B14F-4D97-AF65-F5344CB8AC3E}">
        <p14:creationId xmlns:p14="http://schemas.microsoft.com/office/powerpoint/2010/main" val="269431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6C234B-24CC-6151-1E16-4228DA8B5A89}"/>
              </a:ext>
            </a:extLst>
          </p:cNvPr>
          <p:cNvSpPr>
            <a:spLocks noGrp="1"/>
          </p:cNvSpPr>
          <p:nvPr>
            <p:ph idx="1"/>
          </p:nvPr>
        </p:nvSpPr>
        <p:spPr>
          <a:xfrm>
            <a:off x="239059" y="974035"/>
            <a:ext cx="8711901" cy="5513212"/>
          </a:xfrm>
        </p:spPr>
        <p:txBody>
          <a:bodyPr>
            <a:normAutofit lnSpcReduction="10000"/>
          </a:bodyPr>
          <a:lstStyle/>
          <a:p>
            <a:pPr marL="0" indent="0">
              <a:buNone/>
            </a:pPr>
            <a:r>
              <a:rPr lang="en-US" sz="2400" dirty="0"/>
              <a:t>Current CONOPS</a:t>
            </a:r>
          </a:p>
          <a:p>
            <a:pPr marL="341313" lvl="1"/>
            <a:r>
              <a:rPr lang="en-US" sz="2000" i="1" dirty="0">
                <a:solidFill>
                  <a:srgbClr val="0070C0"/>
                </a:solidFill>
              </a:rPr>
              <a:t>Describe the current operational situation without this system fielded, whether a legacy system is currently in use, or no capability exists in the solution space.</a:t>
            </a:r>
          </a:p>
          <a:p>
            <a:endParaRPr lang="en-US" sz="2400" dirty="0"/>
          </a:p>
          <a:p>
            <a:pPr marL="0" indent="0">
              <a:buNone/>
            </a:pPr>
            <a:r>
              <a:rPr lang="en-US" sz="2400" dirty="0"/>
              <a:t>Improved CONOPS with ______</a:t>
            </a:r>
          </a:p>
          <a:p>
            <a:pPr marL="341313" lvl="1"/>
            <a:r>
              <a:rPr lang="en-US" sz="2000" i="1" dirty="0">
                <a:solidFill>
                  <a:srgbClr val="0070C0"/>
                </a:solidFill>
              </a:rPr>
              <a:t>Describe the improved warfighter functions/CONOPS with the implementation of this capability.</a:t>
            </a:r>
          </a:p>
          <a:p>
            <a:pPr marL="798513" lvl="2"/>
            <a:r>
              <a:rPr lang="en-US" sz="1600" i="1" dirty="0">
                <a:solidFill>
                  <a:srgbClr val="0070C0"/>
                </a:solidFill>
              </a:rPr>
              <a:t>This capability is a key enabler for O-PLAN XXX</a:t>
            </a:r>
          </a:p>
          <a:p>
            <a:pPr marL="798513" lvl="2"/>
            <a:r>
              <a:rPr lang="en-US" sz="1600" i="1" dirty="0">
                <a:solidFill>
                  <a:srgbClr val="0070C0"/>
                </a:solidFill>
              </a:rPr>
              <a:t>Highlight quantifiable improvements, (e.g. increases data speeds from XX to YY; reduces XX process/task from X days to Y hours) </a:t>
            </a:r>
          </a:p>
          <a:p>
            <a:pPr marL="0" indent="0">
              <a:buNone/>
            </a:pPr>
            <a:r>
              <a:rPr lang="en-US" sz="2400" dirty="0"/>
              <a:t>Brief Endorsements/Quotes from Warfighter(s)/Operational User(s)</a:t>
            </a:r>
          </a:p>
          <a:p>
            <a:r>
              <a:rPr lang="en-US" sz="1700" i="1" dirty="0">
                <a:solidFill>
                  <a:srgbClr val="0070C0"/>
                </a:solidFill>
              </a:rPr>
              <a:t>E.g. Commander NORTHCOM is strongly endorsing the requested time machine capabilities for accelerated procurement and fielding. The time machine’s capabilities will significantly increase our ability to provide decision advantage and situational awareness to decision makers. I encourage your office to select the time machine for APFIT funding. If selected for APFIT, my command will support the program’s efforts to deliver this capability into the hands of warfighters.</a:t>
            </a:r>
          </a:p>
          <a:p>
            <a:endParaRPr lang="en-US" sz="1900" dirty="0"/>
          </a:p>
        </p:txBody>
      </p:sp>
      <p:sp>
        <p:nvSpPr>
          <p:cNvPr id="3" name="Title 2">
            <a:extLst>
              <a:ext uri="{FF2B5EF4-FFF2-40B4-BE49-F238E27FC236}">
                <a16:creationId xmlns:a16="http://schemas.microsoft.com/office/drawing/2014/main" id="{F9FD69C4-FCDE-654A-BE60-0B43950D4F6D}"/>
              </a:ext>
            </a:extLst>
          </p:cNvPr>
          <p:cNvSpPr>
            <a:spLocks noGrp="1"/>
          </p:cNvSpPr>
          <p:nvPr>
            <p:ph type="title"/>
          </p:nvPr>
        </p:nvSpPr>
        <p:spPr/>
        <p:txBody>
          <a:bodyPr/>
          <a:lstStyle/>
          <a:p>
            <a:r>
              <a:rPr lang="en-US" dirty="0"/>
              <a:t>Warfighter Impact</a:t>
            </a:r>
          </a:p>
        </p:txBody>
      </p:sp>
      <p:sp>
        <p:nvSpPr>
          <p:cNvPr id="4" name="Slide Number Placeholder 3">
            <a:extLst>
              <a:ext uri="{FF2B5EF4-FFF2-40B4-BE49-F238E27FC236}">
                <a16:creationId xmlns:a16="http://schemas.microsoft.com/office/drawing/2014/main" id="{E9A6E7B7-AB1B-CB9C-F28D-7450B1CBF52A}"/>
              </a:ext>
            </a:extLst>
          </p:cNvPr>
          <p:cNvSpPr>
            <a:spLocks noGrp="1"/>
          </p:cNvSpPr>
          <p:nvPr>
            <p:ph type="sldNum" sz="quarter" idx="4"/>
          </p:nvPr>
        </p:nvSpPr>
        <p:spPr/>
        <p:txBody>
          <a:bodyPr/>
          <a:lstStyle/>
          <a:p>
            <a:fld id="{A95DF160-2252-4507-9087-606C83CDB7D9}" type="slidenum">
              <a:rPr lang="en-US" smtClean="0"/>
              <a:pPr/>
              <a:t>5</a:t>
            </a:fld>
            <a:endParaRPr lang="en-US" dirty="0"/>
          </a:p>
        </p:txBody>
      </p:sp>
    </p:spTree>
    <p:extLst>
      <p:ext uri="{BB962C8B-B14F-4D97-AF65-F5344CB8AC3E}">
        <p14:creationId xmlns:p14="http://schemas.microsoft.com/office/powerpoint/2010/main" val="3216321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C94F40-2611-AAC8-A13D-0168129A1373}"/>
              </a:ext>
            </a:extLst>
          </p:cNvPr>
          <p:cNvSpPr>
            <a:spLocks noGrp="1"/>
          </p:cNvSpPr>
          <p:nvPr>
            <p:ph idx="1"/>
          </p:nvPr>
        </p:nvSpPr>
        <p:spPr>
          <a:xfrm>
            <a:off x="239059" y="974035"/>
            <a:ext cx="8711901" cy="5451932"/>
          </a:xfrm>
        </p:spPr>
        <p:txBody>
          <a:bodyPr>
            <a:normAutofit fontScale="92500" lnSpcReduction="10000"/>
          </a:bodyPr>
          <a:lstStyle/>
          <a:p>
            <a:pPr marL="0" indent="0">
              <a:buNone/>
            </a:pPr>
            <a:r>
              <a:rPr lang="en-US" sz="2400" dirty="0"/>
              <a:t>Company Information</a:t>
            </a:r>
          </a:p>
          <a:p>
            <a:pPr marL="341313" lvl="1">
              <a:lnSpc>
                <a:spcPct val="110000"/>
              </a:lnSpc>
            </a:pPr>
            <a:r>
              <a:rPr lang="en-US" sz="1800" i="1" dirty="0">
                <a:solidFill>
                  <a:srgbClr val="0070C0"/>
                </a:solidFill>
              </a:rPr>
              <a:t>Provide the name of the company, their HQ location (city, state), and location of where the work will take place (city, state)</a:t>
            </a:r>
          </a:p>
          <a:p>
            <a:pPr marL="341313" lvl="1">
              <a:lnSpc>
                <a:spcPct val="110000"/>
              </a:lnSpc>
            </a:pPr>
            <a:r>
              <a:rPr lang="en-US" sz="1800" i="1" dirty="0">
                <a:solidFill>
                  <a:srgbClr val="0070C0"/>
                </a:solidFill>
              </a:rPr>
              <a:t>Identify the business category: Small business AND/OR Non-traditional contractor</a:t>
            </a:r>
          </a:p>
          <a:p>
            <a:pPr marL="341313" lvl="1">
              <a:lnSpc>
                <a:spcPct val="110000"/>
              </a:lnSpc>
            </a:pPr>
            <a:r>
              <a:rPr lang="en-US" sz="1800" i="1" dirty="0">
                <a:solidFill>
                  <a:srgbClr val="0070C0"/>
                </a:solidFill>
              </a:rPr>
              <a:t>Briefly describe the company’s area(s) of expertise and technological specialties and explain why this company is best suited to provide the DoD with this capability</a:t>
            </a:r>
          </a:p>
          <a:p>
            <a:endParaRPr lang="en-US" sz="2400" dirty="0"/>
          </a:p>
          <a:p>
            <a:pPr marL="0" indent="0">
              <a:buNone/>
            </a:pPr>
            <a:r>
              <a:rPr lang="en-US" sz="2400" dirty="0"/>
              <a:t>APFIT Impact</a:t>
            </a:r>
          </a:p>
          <a:p>
            <a:pPr marL="341313" lvl="1">
              <a:lnSpc>
                <a:spcPct val="110000"/>
              </a:lnSpc>
            </a:pPr>
            <a:r>
              <a:rPr lang="en-US" sz="1800" i="1" dirty="0">
                <a:solidFill>
                  <a:srgbClr val="0070C0"/>
                </a:solidFill>
              </a:rPr>
              <a:t>Is this the company’s first/only product?</a:t>
            </a:r>
          </a:p>
          <a:p>
            <a:pPr marL="341313" lvl="1">
              <a:lnSpc>
                <a:spcPct val="110000"/>
              </a:lnSpc>
            </a:pPr>
            <a:r>
              <a:rPr lang="en-US" sz="1800" i="1" dirty="0">
                <a:solidFill>
                  <a:srgbClr val="0070C0"/>
                </a:solidFill>
              </a:rPr>
              <a:t>Does the company’s ability to remain a viable supplier depend on immediate funding?</a:t>
            </a:r>
          </a:p>
          <a:p>
            <a:pPr marL="341313" lvl="1">
              <a:lnSpc>
                <a:spcPct val="110000"/>
              </a:lnSpc>
            </a:pPr>
            <a:r>
              <a:rPr lang="en-US" sz="1800" i="1" dirty="0">
                <a:solidFill>
                  <a:srgbClr val="0070C0"/>
                </a:solidFill>
              </a:rPr>
              <a:t>[Company name] will expand from x manual production lines to y automated production lines. Throughput capacity will expand from X to Y as a result of APFIT funding. </a:t>
            </a:r>
          </a:p>
          <a:p>
            <a:pPr marL="341313" lvl="1">
              <a:lnSpc>
                <a:spcPct val="110000"/>
              </a:lnSpc>
            </a:pPr>
            <a:r>
              <a:rPr lang="en-US" sz="1800" i="1" dirty="0">
                <a:solidFill>
                  <a:srgbClr val="0070C0"/>
                </a:solidFill>
              </a:rPr>
              <a:t>Will funding allow the company to hire more personnel, make supply chains more robust? (Provide actual metrics; i.e. number of employees before and after APFIT funding)</a:t>
            </a:r>
            <a:endParaRPr lang="en-US" sz="2400" i="1" dirty="0">
              <a:solidFill>
                <a:srgbClr val="0070C0"/>
              </a:solidFill>
            </a:endParaRPr>
          </a:p>
          <a:p>
            <a:pPr marL="0" indent="0">
              <a:buNone/>
            </a:pPr>
            <a:endParaRPr lang="en-US" sz="2400" dirty="0"/>
          </a:p>
        </p:txBody>
      </p:sp>
      <p:sp>
        <p:nvSpPr>
          <p:cNvPr id="3" name="Title 2">
            <a:extLst>
              <a:ext uri="{FF2B5EF4-FFF2-40B4-BE49-F238E27FC236}">
                <a16:creationId xmlns:a16="http://schemas.microsoft.com/office/drawing/2014/main" id="{13591437-3D2C-3FB5-9BFF-DAAB198B34BA}"/>
              </a:ext>
            </a:extLst>
          </p:cNvPr>
          <p:cNvSpPr>
            <a:spLocks noGrp="1"/>
          </p:cNvSpPr>
          <p:nvPr>
            <p:ph type="title"/>
          </p:nvPr>
        </p:nvSpPr>
        <p:spPr/>
        <p:txBody>
          <a:bodyPr/>
          <a:lstStyle/>
          <a:p>
            <a:r>
              <a:rPr lang="en-US" dirty="0"/>
              <a:t>APFIT Impact to Company</a:t>
            </a:r>
          </a:p>
        </p:txBody>
      </p:sp>
      <p:sp>
        <p:nvSpPr>
          <p:cNvPr id="4" name="Slide Number Placeholder 3">
            <a:extLst>
              <a:ext uri="{FF2B5EF4-FFF2-40B4-BE49-F238E27FC236}">
                <a16:creationId xmlns:a16="http://schemas.microsoft.com/office/drawing/2014/main" id="{F71BDEA1-92C1-E6C0-0DD6-02CB607F804E}"/>
              </a:ext>
            </a:extLst>
          </p:cNvPr>
          <p:cNvSpPr>
            <a:spLocks noGrp="1"/>
          </p:cNvSpPr>
          <p:nvPr>
            <p:ph type="sldNum" sz="quarter" idx="4"/>
          </p:nvPr>
        </p:nvSpPr>
        <p:spPr/>
        <p:txBody>
          <a:bodyPr/>
          <a:lstStyle/>
          <a:p>
            <a:fld id="{A95DF160-2252-4507-9087-606C83CDB7D9}" type="slidenum">
              <a:rPr lang="en-US" smtClean="0"/>
              <a:pPr/>
              <a:t>6</a:t>
            </a:fld>
            <a:endParaRPr lang="en-US" dirty="0"/>
          </a:p>
        </p:txBody>
      </p:sp>
    </p:spTree>
    <p:extLst>
      <p:ext uri="{BB962C8B-B14F-4D97-AF65-F5344CB8AC3E}">
        <p14:creationId xmlns:p14="http://schemas.microsoft.com/office/powerpoint/2010/main" val="1676178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A0EACD-3212-B00A-94AF-1C55B0D043B7}"/>
              </a:ext>
            </a:extLst>
          </p:cNvPr>
          <p:cNvSpPr>
            <a:spLocks noGrp="1"/>
          </p:cNvSpPr>
          <p:nvPr>
            <p:ph idx="1"/>
          </p:nvPr>
        </p:nvSpPr>
        <p:spPr>
          <a:xfrm>
            <a:off x="239059" y="974034"/>
            <a:ext cx="8711901" cy="3774947"/>
          </a:xfrm>
        </p:spPr>
        <p:txBody>
          <a:bodyPr>
            <a:normAutofit fontScale="92500" lnSpcReduction="20000"/>
          </a:bodyPr>
          <a:lstStyle/>
          <a:p>
            <a:r>
              <a:rPr lang="en-US" sz="2000" i="1" dirty="0">
                <a:solidFill>
                  <a:srgbClr val="0070C0"/>
                </a:solidFill>
              </a:rPr>
              <a:t>Provide the development backstory</a:t>
            </a:r>
          </a:p>
          <a:p>
            <a:pPr lvl="1"/>
            <a:r>
              <a:rPr lang="en-US" sz="1600" i="1" dirty="0">
                <a:solidFill>
                  <a:srgbClr val="0070C0"/>
                </a:solidFill>
              </a:rPr>
              <a:t>Highlight when it ‘graduated’ from development to a production ready capability </a:t>
            </a:r>
          </a:p>
          <a:p>
            <a:pPr lvl="1"/>
            <a:r>
              <a:rPr lang="en-US" sz="1600" i="1" dirty="0">
                <a:solidFill>
                  <a:srgbClr val="0070C0"/>
                </a:solidFill>
              </a:rPr>
              <a:t>I.E. SBIR/STTR awards or graduation from other feeder programs</a:t>
            </a:r>
          </a:p>
          <a:p>
            <a:r>
              <a:rPr lang="en-US" sz="2000" i="1" dirty="0">
                <a:solidFill>
                  <a:srgbClr val="0070C0"/>
                </a:solidFill>
              </a:rPr>
              <a:t>Identify interest from all acquisition transition organizations (ideally Program Offices) </a:t>
            </a:r>
          </a:p>
          <a:p>
            <a:pPr lvl="1"/>
            <a:r>
              <a:rPr lang="en-US" sz="1600" i="1" dirty="0">
                <a:solidFill>
                  <a:srgbClr val="0070C0"/>
                </a:solidFill>
              </a:rPr>
              <a:t>Org 1</a:t>
            </a:r>
          </a:p>
          <a:p>
            <a:pPr lvl="1"/>
            <a:r>
              <a:rPr lang="en-US" sz="1600" i="1" dirty="0">
                <a:solidFill>
                  <a:srgbClr val="0070C0"/>
                </a:solidFill>
              </a:rPr>
              <a:t>Org 2</a:t>
            </a:r>
          </a:p>
          <a:p>
            <a:r>
              <a:rPr lang="en-US" sz="2000" i="1" dirty="0">
                <a:solidFill>
                  <a:srgbClr val="0070C0"/>
                </a:solidFill>
              </a:rPr>
              <a:t>Describe the out-year funding situation of those all-acquisition transition organizations </a:t>
            </a:r>
          </a:p>
          <a:p>
            <a:pPr lvl="1"/>
            <a:r>
              <a:rPr lang="en-US" sz="1600" i="1" dirty="0">
                <a:solidFill>
                  <a:srgbClr val="0070C0"/>
                </a:solidFill>
              </a:rPr>
              <a:t>What is preventing them from buying the systems now? </a:t>
            </a:r>
          </a:p>
          <a:p>
            <a:pPr lvl="1"/>
            <a:r>
              <a:rPr lang="en-US" sz="1600" i="1" dirty="0">
                <a:solidFill>
                  <a:srgbClr val="0070C0"/>
                </a:solidFill>
              </a:rPr>
              <a:t>Describe the plan to obtain out-year funds for procurement after APFIT</a:t>
            </a:r>
          </a:p>
          <a:p>
            <a:pPr marL="0" indent="-344487"/>
            <a:r>
              <a:rPr lang="en-US" sz="2000" dirty="0"/>
              <a:t>APFIT will procure </a:t>
            </a:r>
            <a:r>
              <a:rPr lang="en-US" sz="2100" i="1" dirty="0">
                <a:solidFill>
                  <a:srgbClr val="0070C0"/>
                </a:solidFill>
              </a:rPr>
              <a:t>XX</a:t>
            </a:r>
            <a:r>
              <a:rPr lang="en-US" sz="2000" dirty="0"/>
              <a:t> systems. The total anticipated need is </a:t>
            </a:r>
            <a:r>
              <a:rPr lang="en-US" sz="2000" i="1" dirty="0">
                <a:solidFill>
                  <a:srgbClr val="0070C0"/>
                </a:solidFill>
              </a:rPr>
              <a:t>## </a:t>
            </a:r>
            <a:r>
              <a:rPr lang="en-US" sz="2000" dirty="0"/>
              <a:t>across all user groups.</a:t>
            </a:r>
          </a:p>
          <a:p>
            <a:pPr lvl="1">
              <a:lnSpc>
                <a:spcPct val="100000"/>
              </a:lnSpc>
            </a:pPr>
            <a:r>
              <a:rPr lang="en-US" sz="1600" i="1" dirty="0">
                <a:solidFill>
                  <a:srgbClr val="0070C0"/>
                </a:solidFill>
              </a:rPr>
              <a:t>Breakout # of unique systems/kits if they differ among user groups</a:t>
            </a:r>
          </a:p>
          <a:p>
            <a:endParaRPr lang="en-US" sz="2000" i="1" dirty="0">
              <a:solidFill>
                <a:srgbClr val="0070C0"/>
              </a:solidFill>
            </a:endParaRPr>
          </a:p>
        </p:txBody>
      </p:sp>
      <p:sp>
        <p:nvSpPr>
          <p:cNvPr id="3" name="Title 2">
            <a:extLst>
              <a:ext uri="{FF2B5EF4-FFF2-40B4-BE49-F238E27FC236}">
                <a16:creationId xmlns:a16="http://schemas.microsoft.com/office/drawing/2014/main" id="{3647FBE7-72D8-4C04-7AE9-B4D373676160}"/>
              </a:ext>
            </a:extLst>
          </p:cNvPr>
          <p:cNvSpPr>
            <a:spLocks noGrp="1"/>
          </p:cNvSpPr>
          <p:nvPr>
            <p:ph type="title"/>
          </p:nvPr>
        </p:nvSpPr>
        <p:spPr/>
        <p:txBody>
          <a:bodyPr>
            <a:normAutofit/>
          </a:bodyPr>
          <a:lstStyle/>
          <a:p>
            <a:r>
              <a:rPr lang="en-US" dirty="0"/>
              <a:t>APFIT Alignment</a:t>
            </a:r>
          </a:p>
        </p:txBody>
      </p:sp>
      <p:sp>
        <p:nvSpPr>
          <p:cNvPr id="4" name="Slide Number Placeholder 3">
            <a:extLst>
              <a:ext uri="{FF2B5EF4-FFF2-40B4-BE49-F238E27FC236}">
                <a16:creationId xmlns:a16="http://schemas.microsoft.com/office/drawing/2014/main" id="{9C2A0615-8A01-49F7-8870-1F362231FB38}"/>
              </a:ext>
            </a:extLst>
          </p:cNvPr>
          <p:cNvSpPr>
            <a:spLocks noGrp="1"/>
          </p:cNvSpPr>
          <p:nvPr>
            <p:ph type="sldNum" sz="quarter" idx="4"/>
          </p:nvPr>
        </p:nvSpPr>
        <p:spPr/>
        <p:txBody>
          <a:bodyPr/>
          <a:lstStyle/>
          <a:p>
            <a:fld id="{A95DF160-2252-4507-9087-606C83CDB7D9}" type="slidenum">
              <a:rPr lang="en-US" smtClean="0"/>
              <a:pPr/>
              <a:t>7</a:t>
            </a:fld>
            <a:endParaRPr lang="en-US" dirty="0"/>
          </a:p>
        </p:txBody>
      </p:sp>
      <p:graphicFrame>
        <p:nvGraphicFramePr>
          <p:cNvPr id="5" name="Table 4">
            <a:extLst>
              <a:ext uri="{FF2B5EF4-FFF2-40B4-BE49-F238E27FC236}">
                <a16:creationId xmlns:a16="http://schemas.microsoft.com/office/drawing/2014/main" id="{D6FA9260-7FBE-53EE-EBC1-4778A2F5F40F}"/>
              </a:ext>
            </a:extLst>
          </p:cNvPr>
          <p:cNvGraphicFramePr>
            <a:graphicFrameLocks noGrp="1"/>
          </p:cNvGraphicFramePr>
          <p:nvPr>
            <p:extLst>
              <p:ext uri="{D42A27DB-BD31-4B8C-83A1-F6EECF244321}">
                <p14:modId xmlns:p14="http://schemas.microsoft.com/office/powerpoint/2010/main" val="1380163265"/>
              </p:ext>
            </p:extLst>
          </p:nvPr>
        </p:nvGraphicFramePr>
        <p:xfrm>
          <a:off x="239060" y="4874443"/>
          <a:ext cx="8400677" cy="1645920"/>
        </p:xfrm>
        <a:graphic>
          <a:graphicData uri="http://schemas.openxmlformats.org/drawingml/2006/table">
            <a:tbl>
              <a:tblPr firstRow="1" bandRow="1">
                <a:tableStyleId>{5C22544A-7EE6-4342-B048-85BDC9FD1C3A}</a:tableStyleId>
              </a:tblPr>
              <a:tblGrid>
                <a:gridCol w="1733931">
                  <a:extLst>
                    <a:ext uri="{9D8B030D-6E8A-4147-A177-3AD203B41FA5}">
                      <a16:colId xmlns:a16="http://schemas.microsoft.com/office/drawing/2014/main" val="482321755"/>
                    </a:ext>
                  </a:extLst>
                </a:gridCol>
                <a:gridCol w="1375327">
                  <a:extLst>
                    <a:ext uri="{9D8B030D-6E8A-4147-A177-3AD203B41FA5}">
                      <a16:colId xmlns:a16="http://schemas.microsoft.com/office/drawing/2014/main" val="1784127881"/>
                    </a:ext>
                  </a:extLst>
                </a:gridCol>
                <a:gridCol w="712694">
                  <a:extLst>
                    <a:ext uri="{9D8B030D-6E8A-4147-A177-3AD203B41FA5}">
                      <a16:colId xmlns:a16="http://schemas.microsoft.com/office/drawing/2014/main" val="3384878093"/>
                    </a:ext>
                  </a:extLst>
                </a:gridCol>
                <a:gridCol w="746312">
                  <a:extLst>
                    <a:ext uri="{9D8B030D-6E8A-4147-A177-3AD203B41FA5}">
                      <a16:colId xmlns:a16="http://schemas.microsoft.com/office/drawing/2014/main" val="1745771570"/>
                    </a:ext>
                  </a:extLst>
                </a:gridCol>
                <a:gridCol w="746311">
                  <a:extLst>
                    <a:ext uri="{9D8B030D-6E8A-4147-A177-3AD203B41FA5}">
                      <a16:colId xmlns:a16="http://schemas.microsoft.com/office/drawing/2014/main" val="727912668"/>
                    </a:ext>
                  </a:extLst>
                </a:gridCol>
                <a:gridCol w="753036">
                  <a:extLst>
                    <a:ext uri="{9D8B030D-6E8A-4147-A177-3AD203B41FA5}">
                      <a16:colId xmlns:a16="http://schemas.microsoft.com/office/drawing/2014/main" val="157511569"/>
                    </a:ext>
                  </a:extLst>
                </a:gridCol>
                <a:gridCol w="746311">
                  <a:extLst>
                    <a:ext uri="{9D8B030D-6E8A-4147-A177-3AD203B41FA5}">
                      <a16:colId xmlns:a16="http://schemas.microsoft.com/office/drawing/2014/main" val="2764775674"/>
                    </a:ext>
                  </a:extLst>
                </a:gridCol>
                <a:gridCol w="800100">
                  <a:extLst>
                    <a:ext uri="{9D8B030D-6E8A-4147-A177-3AD203B41FA5}">
                      <a16:colId xmlns:a16="http://schemas.microsoft.com/office/drawing/2014/main" val="1450653624"/>
                    </a:ext>
                  </a:extLst>
                </a:gridCol>
                <a:gridCol w="786655">
                  <a:extLst>
                    <a:ext uri="{9D8B030D-6E8A-4147-A177-3AD203B41FA5}">
                      <a16:colId xmlns:a16="http://schemas.microsoft.com/office/drawing/2014/main" val="1151371154"/>
                    </a:ext>
                  </a:extLst>
                </a:gridCol>
              </a:tblGrid>
              <a:tr h="270293">
                <a:tc>
                  <a:txBody>
                    <a:bodyPr/>
                    <a:lstStyle/>
                    <a:p>
                      <a:r>
                        <a:rPr lang="en-US" sz="1200" dirty="0"/>
                        <a:t>Funding Organization</a:t>
                      </a:r>
                    </a:p>
                  </a:txBody>
                  <a:tcPr/>
                </a:tc>
                <a:tc>
                  <a:txBody>
                    <a:bodyPr/>
                    <a:lstStyle/>
                    <a:p>
                      <a:r>
                        <a:rPr lang="en-US" sz="1200" dirty="0"/>
                        <a:t>Funding Type</a:t>
                      </a:r>
                    </a:p>
                  </a:txBody>
                  <a:tcPr/>
                </a:tc>
                <a:tc>
                  <a:txBody>
                    <a:bodyPr/>
                    <a:lstStyle/>
                    <a:p>
                      <a:r>
                        <a:rPr lang="en-US" sz="1200" dirty="0"/>
                        <a:t>FY23</a:t>
                      </a:r>
                    </a:p>
                  </a:txBody>
                  <a:tcPr/>
                </a:tc>
                <a:tc>
                  <a:txBody>
                    <a:bodyPr/>
                    <a:lstStyle/>
                    <a:p>
                      <a:r>
                        <a:rPr lang="en-US" sz="1200" dirty="0"/>
                        <a:t>FY24</a:t>
                      </a:r>
                    </a:p>
                  </a:txBody>
                  <a:tcPr/>
                </a:tc>
                <a:tc>
                  <a:txBody>
                    <a:bodyPr/>
                    <a:lstStyle/>
                    <a:p>
                      <a:r>
                        <a:rPr lang="en-US" sz="1200" dirty="0"/>
                        <a:t>FY25</a:t>
                      </a:r>
                    </a:p>
                  </a:txBody>
                  <a:tcPr/>
                </a:tc>
                <a:tc>
                  <a:txBody>
                    <a:bodyPr/>
                    <a:lstStyle/>
                    <a:p>
                      <a:r>
                        <a:rPr lang="en-US" sz="1200" dirty="0"/>
                        <a:t>FY26</a:t>
                      </a:r>
                    </a:p>
                  </a:txBody>
                  <a:tcPr/>
                </a:tc>
                <a:tc>
                  <a:txBody>
                    <a:bodyPr/>
                    <a:lstStyle/>
                    <a:p>
                      <a:r>
                        <a:rPr lang="en-US" sz="1200" dirty="0"/>
                        <a:t>FY27</a:t>
                      </a:r>
                    </a:p>
                  </a:txBody>
                  <a:tcPr/>
                </a:tc>
                <a:tc>
                  <a:txBody>
                    <a:bodyPr/>
                    <a:lstStyle/>
                    <a:p>
                      <a:r>
                        <a:rPr lang="en-US" sz="1200" dirty="0"/>
                        <a:t>FY28</a:t>
                      </a:r>
                    </a:p>
                  </a:txBody>
                  <a:tcPr/>
                </a:tc>
                <a:tc>
                  <a:txBody>
                    <a:bodyPr/>
                    <a:lstStyle/>
                    <a:p>
                      <a:r>
                        <a:rPr lang="en-US" sz="1200" dirty="0"/>
                        <a:t>FY29</a:t>
                      </a:r>
                    </a:p>
                  </a:txBody>
                  <a:tcPr/>
                </a:tc>
                <a:extLst>
                  <a:ext uri="{0D108BD9-81ED-4DB2-BD59-A6C34878D82A}">
                    <a16:rowId xmlns:a16="http://schemas.microsoft.com/office/drawing/2014/main" val="279956495"/>
                  </a:ext>
                </a:extLst>
              </a:tr>
              <a:tr h="270293">
                <a:tc>
                  <a:txBody>
                    <a:bodyPr/>
                    <a:lstStyle/>
                    <a:p>
                      <a:r>
                        <a:rPr lang="en-US" sz="1200" dirty="0"/>
                        <a:t>OUSD(R&amp;E) APFIT</a:t>
                      </a:r>
                    </a:p>
                  </a:txBody>
                  <a:tcPr/>
                </a:tc>
                <a:tc>
                  <a:txBody>
                    <a:bodyPr/>
                    <a:lstStyle/>
                    <a:p>
                      <a:r>
                        <a:rPr lang="en-US" sz="1200" dirty="0"/>
                        <a:t>PROC</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r>
                        <a:rPr lang="en-US" sz="1200" dirty="0"/>
                        <a:t>XX.XXX</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567243876"/>
                  </a:ext>
                </a:extLst>
              </a:tr>
              <a:tr h="270293">
                <a:tc>
                  <a:txBody>
                    <a:bodyPr/>
                    <a:lstStyle/>
                    <a:p>
                      <a:endParaRPr lang="en-US" sz="1200" dirty="0"/>
                    </a:p>
                  </a:txBody>
                  <a:tcPr/>
                </a:tc>
                <a:tc>
                  <a:txBody>
                    <a:bodyPr/>
                    <a:lstStyle/>
                    <a:p>
                      <a:r>
                        <a:rPr lang="en-US" sz="1200" dirty="0"/>
                        <a:t>e.g. RDT&amp;E</a:t>
                      </a:r>
                    </a:p>
                  </a:txBody>
                  <a:tcPr/>
                </a:tc>
                <a:tc>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716742253"/>
                  </a:ext>
                </a:extLst>
              </a:tr>
              <a:tr h="270293">
                <a:tc>
                  <a:txBody>
                    <a:bodyPr/>
                    <a:lstStyle/>
                    <a:p>
                      <a:endParaRPr lang="en-US" sz="1200" dirty="0"/>
                    </a:p>
                  </a:txBody>
                  <a:tcPr/>
                </a:tc>
                <a:tc>
                  <a:txBody>
                    <a:bodyPr/>
                    <a:lstStyle/>
                    <a:p>
                      <a:r>
                        <a:rPr lang="en-US" sz="1200" dirty="0"/>
                        <a:t>e.g. O&amp;M</a:t>
                      </a:r>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1458948650"/>
                  </a:ext>
                </a:extLst>
              </a:tr>
              <a:tr h="270293">
                <a:tc>
                  <a:txBody>
                    <a:bodyPr/>
                    <a:lstStyle/>
                    <a:p>
                      <a:endParaRPr lang="en-US" sz="1200" dirty="0"/>
                    </a:p>
                  </a:txBody>
                  <a:tcPr/>
                </a:tc>
                <a:tc>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3922863449"/>
                  </a:ext>
                </a:extLst>
              </a:tr>
              <a:tr h="270293">
                <a:tc>
                  <a:txBody>
                    <a:bodyPr/>
                    <a:lstStyle/>
                    <a:p>
                      <a:endParaRPr lang="en-US" sz="1200" dirty="0"/>
                    </a:p>
                  </a:txBody>
                  <a:tcPr/>
                </a:tc>
                <a:tc>
                  <a:txBody>
                    <a:bodyPr/>
                    <a:lstStyle/>
                    <a:p>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606882592"/>
                  </a:ext>
                </a:extLst>
              </a:tr>
            </a:tbl>
          </a:graphicData>
        </a:graphic>
      </p:graphicFrame>
    </p:spTree>
    <p:extLst>
      <p:ext uri="{BB962C8B-B14F-4D97-AF65-F5344CB8AC3E}">
        <p14:creationId xmlns:p14="http://schemas.microsoft.com/office/powerpoint/2010/main" val="2491470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2E497F-29B0-3F00-1EE4-AB7F6399C8C5}"/>
              </a:ext>
            </a:extLst>
          </p:cNvPr>
          <p:cNvSpPr>
            <a:spLocks noGrp="1"/>
          </p:cNvSpPr>
          <p:nvPr>
            <p:ph type="title"/>
          </p:nvPr>
        </p:nvSpPr>
        <p:spPr/>
        <p:txBody>
          <a:bodyPr/>
          <a:lstStyle/>
          <a:p>
            <a:r>
              <a:rPr lang="en-US" dirty="0"/>
              <a:t>Schedule and Delivery Information</a:t>
            </a:r>
          </a:p>
        </p:txBody>
      </p:sp>
      <p:sp>
        <p:nvSpPr>
          <p:cNvPr id="4" name="Slide Number Placeholder 3">
            <a:extLst>
              <a:ext uri="{FF2B5EF4-FFF2-40B4-BE49-F238E27FC236}">
                <a16:creationId xmlns:a16="http://schemas.microsoft.com/office/drawing/2014/main" id="{CF6F5019-140E-3D50-B39A-9E4DE45015FC}"/>
              </a:ext>
            </a:extLst>
          </p:cNvPr>
          <p:cNvSpPr>
            <a:spLocks noGrp="1"/>
          </p:cNvSpPr>
          <p:nvPr>
            <p:ph type="sldNum" sz="quarter" idx="4"/>
          </p:nvPr>
        </p:nvSpPr>
        <p:spPr/>
        <p:txBody>
          <a:bodyPr/>
          <a:lstStyle/>
          <a:p>
            <a:fld id="{A95DF160-2252-4507-9087-606C83CDB7D9}" type="slidenum">
              <a:rPr lang="en-US" smtClean="0"/>
              <a:pPr/>
              <a:t>8</a:t>
            </a:fld>
            <a:endParaRPr lang="en-US" dirty="0"/>
          </a:p>
        </p:txBody>
      </p:sp>
      <p:graphicFrame>
        <p:nvGraphicFramePr>
          <p:cNvPr id="5" name="Table 4">
            <a:extLst>
              <a:ext uri="{FF2B5EF4-FFF2-40B4-BE49-F238E27FC236}">
                <a16:creationId xmlns:a16="http://schemas.microsoft.com/office/drawing/2014/main" id="{8C434A50-55B5-9C24-2C6B-AEC8E3C1DE1E}"/>
              </a:ext>
            </a:extLst>
          </p:cNvPr>
          <p:cNvGraphicFramePr>
            <a:graphicFrameLocks noGrp="1"/>
          </p:cNvGraphicFramePr>
          <p:nvPr>
            <p:extLst>
              <p:ext uri="{D42A27DB-BD31-4B8C-83A1-F6EECF244321}">
                <p14:modId xmlns:p14="http://schemas.microsoft.com/office/powerpoint/2010/main" val="2971634781"/>
              </p:ext>
            </p:extLst>
          </p:nvPr>
        </p:nvGraphicFramePr>
        <p:xfrm>
          <a:off x="188259" y="1378332"/>
          <a:ext cx="8711901" cy="1645920"/>
        </p:xfrm>
        <a:graphic>
          <a:graphicData uri="http://schemas.openxmlformats.org/drawingml/2006/table">
            <a:tbl>
              <a:tblPr firstRow="1" bandRow="1">
                <a:tableStyleId>{5C22544A-7EE6-4342-B048-85BDC9FD1C3A}</a:tableStyleId>
              </a:tblPr>
              <a:tblGrid>
                <a:gridCol w="3942761">
                  <a:extLst>
                    <a:ext uri="{9D8B030D-6E8A-4147-A177-3AD203B41FA5}">
                      <a16:colId xmlns:a16="http://schemas.microsoft.com/office/drawing/2014/main" val="482321755"/>
                    </a:ext>
                  </a:extLst>
                </a:gridCol>
                <a:gridCol w="2308049">
                  <a:extLst>
                    <a:ext uri="{9D8B030D-6E8A-4147-A177-3AD203B41FA5}">
                      <a16:colId xmlns:a16="http://schemas.microsoft.com/office/drawing/2014/main" val="3384878093"/>
                    </a:ext>
                  </a:extLst>
                </a:gridCol>
                <a:gridCol w="2461091">
                  <a:extLst>
                    <a:ext uri="{9D8B030D-6E8A-4147-A177-3AD203B41FA5}">
                      <a16:colId xmlns:a16="http://schemas.microsoft.com/office/drawing/2014/main" val="1745771570"/>
                    </a:ext>
                  </a:extLst>
                </a:gridCol>
              </a:tblGrid>
              <a:tr h="270293">
                <a:tc>
                  <a:txBody>
                    <a:bodyPr/>
                    <a:lstStyle/>
                    <a:p>
                      <a:r>
                        <a:rPr lang="en-US" sz="1400" dirty="0"/>
                        <a:t>Summary of Major Tasks, Milestones, &amp; Deliverables</a:t>
                      </a:r>
                    </a:p>
                    <a:p>
                      <a:endParaRPr lang="en-US" sz="1400" dirty="0"/>
                    </a:p>
                  </a:txBody>
                  <a:tcPr/>
                </a:tc>
                <a:tc>
                  <a:txBody>
                    <a:bodyPr/>
                    <a:lstStyle/>
                    <a:p>
                      <a:r>
                        <a:rPr lang="en-US" sz="1400" dirty="0"/>
                        <a:t>Estimated Start Date</a:t>
                      </a:r>
                    </a:p>
                  </a:txBody>
                  <a:tcPr/>
                </a:tc>
                <a:tc>
                  <a:txBody>
                    <a:bodyPr/>
                    <a:lstStyle/>
                    <a:p>
                      <a:r>
                        <a:rPr lang="en-US" sz="1400" dirty="0"/>
                        <a:t>Estimated Completion Date</a:t>
                      </a:r>
                    </a:p>
                  </a:txBody>
                  <a:tcPr/>
                </a:tc>
                <a:extLst>
                  <a:ext uri="{0D108BD9-81ED-4DB2-BD59-A6C34878D82A}">
                    <a16:rowId xmlns:a16="http://schemas.microsoft.com/office/drawing/2014/main" val="279956495"/>
                  </a:ext>
                </a:extLst>
              </a:tr>
              <a:tr h="270293">
                <a:tc>
                  <a:txBody>
                    <a:bodyPr/>
                    <a:lstStyle/>
                    <a:p>
                      <a:r>
                        <a:rPr lang="en-US" sz="1400" dirty="0"/>
                        <a:t>Task 1: </a:t>
                      </a:r>
                    </a:p>
                  </a:txBody>
                  <a:tcPr/>
                </a:tc>
                <a:tc>
                  <a:txBody>
                    <a:bodyPr/>
                    <a:lstStyle/>
                    <a:p>
                      <a:r>
                        <a:rPr lang="en-US" sz="1400" dirty="0"/>
                        <a:t>QX FYXX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QX FYXX</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567243876"/>
                  </a:ext>
                </a:extLst>
              </a:tr>
              <a:tr h="270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Task 2: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QX FYXX</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QX FYXX</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716742253"/>
                  </a:ext>
                </a:extLst>
              </a:tr>
              <a:tr h="270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Task 3: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QX FYXX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QX FYXX</a:t>
                      </a:r>
                    </a:p>
                  </a:txBody>
                  <a:tcPr/>
                </a:tc>
                <a:extLst>
                  <a:ext uri="{0D108BD9-81ED-4DB2-BD59-A6C34878D82A}">
                    <a16:rowId xmlns:a16="http://schemas.microsoft.com/office/drawing/2014/main" val="1458948650"/>
                  </a:ext>
                </a:extLst>
              </a:tr>
            </a:tbl>
          </a:graphicData>
        </a:graphic>
      </p:graphicFrame>
      <p:graphicFrame>
        <p:nvGraphicFramePr>
          <p:cNvPr id="6" name="Table 5">
            <a:extLst>
              <a:ext uri="{FF2B5EF4-FFF2-40B4-BE49-F238E27FC236}">
                <a16:creationId xmlns:a16="http://schemas.microsoft.com/office/drawing/2014/main" id="{01AA492D-AA5B-D433-784D-9EB221350434}"/>
              </a:ext>
            </a:extLst>
          </p:cNvPr>
          <p:cNvGraphicFramePr>
            <a:graphicFrameLocks noGrp="1"/>
          </p:cNvGraphicFramePr>
          <p:nvPr>
            <p:extLst>
              <p:ext uri="{D42A27DB-BD31-4B8C-83A1-F6EECF244321}">
                <p14:modId xmlns:p14="http://schemas.microsoft.com/office/powerpoint/2010/main" val="755826044"/>
              </p:ext>
            </p:extLst>
          </p:nvPr>
        </p:nvGraphicFramePr>
        <p:xfrm>
          <a:off x="188258" y="4012234"/>
          <a:ext cx="8711901" cy="2560320"/>
        </p:xfrm>
        <a:graphic>
          <a:graphicData uri="http://schemas.openxmlformats.org/drawingml/2006/table">
            <a:tbl>
              <a:tblPr firstRow="1" bandRow="1">
                <a:tableStyleId>{5C22544A-7EE6-4342-B048-85BDC9FD1C3A}</a:tableStyleId>
              </a:tblPr>
              <a:tblGrid>
                <a:gridCol w="2101914">
                  <a:extLst>
                    <a:ext uri="{9D8B030D-6E8A-4147-A177-3AD203B41FA5}">
                      <a16:colId xmlns:a16="http://schemas.microsoft.com/office/drawing/2014/main" val="482321755"/>
                    </a:ext>
                  </a:extLst>
                </a:gridCol>
                <a:gridCol w="1619098">
                  <a:extLst>
                    <a:ext uri="{9D8B030D-6E8A-4147-A177-3AD203B41FA5}">
                      <a16:colId xmlns:a16="http://schemas.microsoft.com/office/drawing/2014/main" val="3384878093"/>
                    </a:ext>
                  </a:extLst>
                </a:gridCol>
                <a:gridCol w="2332981">
                  <a:extLst>
                    <a:ext uri="{9D8B030D-6E8A-4147-A177-3AD203B41FA5}">
                      <a16:colId xmlns:a16="http://schemas.microsoft.com/office/drawing/2014/main" val="1745771570"/>
                    </a:ext>
                  </a:extLst>
                </a:gridCol>
                <a:gridCol w="2657908">
                  <a:extLst>
                    <a:ext uri="{9D8B030D-6E8A-4147-A177-3AD203B41FA5}">
                      <a16:colId xmlns:a16="http://schemas.microsoft.com/office/drawing/2014/main" val="1317264258"/>
                    </a:ext>
                  </a:extLst>
                </a:gridCol>
              </a:tblGrid>
              <a:tr h="270293">
                <a:tc>
                  <a:txBody>
                    <a:bodyPr/>
                    <a:lstStyle/>
                    <a:p>
                      <a:r>
                        <a:rPr lang="en-US" sz="1400" dirty="0"/>
                        <a:t>Deliverable</a:t>
                      </a:r>
                    </a:p>
                    <a:p>
                      <a:endParaRPr lang="en-US" sz="1400" dirty="0"/>
                    </a:p>
                  </a:txBody>
                  <a:tcPr/>
                </a:tc>
                <a:tc>
                  <a:txBody>
                    <a:bodyPr/>
                    <a:lstStyle/>
                    <a:p>
                      <a:r>
                        <a:rPr lang="en-US" sz="1400" dirty="0"/>
                        <a:t>LRIP Unit Cost (Cost to APFIT)</a:t>
                      </a:r>
                    </a:p>
                  </a:txBody>
                  <a:tcPr/>
                </a:tc>
                <a:tc>
                  <a:txBody>
                    <a:bodyPr/>
                    <a:lstStyle/>
                    <a:p>
                      <a:r>
                        <a:rPr lang="en-US" sz="1400" dirty="0"/>
                        <a:t>FRP Unit Cost </a:t>
                      </a:r>
                    </a:p>
                    <a:p>
                      <a:r>
                        <a:rPr lang="en-US" sz="1400" dirty="0"/>
                        <a:t>(Cost In Out-Years)</a:t>
                      </a:r>
                    </a:p>
                  </a:txBody>
                  <a:tcPr/>
                </a:tc>
                <a:tc>
                  <a:txBody>
                    <a:bodyPr/>
                    <a:lstStyle/>
                    <a:p>
                      <a:r>
                        <a:rPr lang="en-US" sz="1400" dirty="0"/>
                        <a:t>Cost Savings</a:t>
                      </a:r>
                    </a:p>
                  </a:txBody>
                  <a:tcPr/>
                </a:tc>
                <a:extLst>
                  <a:ext uri="{0D108BD9-81ED-4DB2-BD59-A6C34878D82A}">
                    <a16:rowId xmlns:a16="http://schemas.microsoft.com/office/drawing/2014/main" val="279956495"/>
                  </a:ext>
                </a:extLst>
              </a:tr>
              <a:tr h="270293">
                <a:tc>
                  <a:txBody>
                    <a:bodyPr/>
                    <a:lstStyle/>
                    <a:p>
                      <a:r>
                        <a:rPr lang="en-US" sz="1400" dirty="0"/>
                        <a:t>Name of full system</a:t>
                      </a:r>
                    </a:p>
                  </a:txBody>
                  <a:tcPr/>
                </a:tc>
                <a:tc>
                  <a:txBody>
                    <a:bodyPr/>
                    <a:lstStyle/>
                    <a:p>
                      <a:r>
                        <a:rPr lang="en-US" sz="1400" dirty="0"/>
                        <a:t>$XX 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$XX 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$XX M</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567243876"/>
                  </a:ext>
                </a:extLst>
              </a:tr>
              <a:tr h="270293">
                <a:tc>
                  <a:txBody>
                    <a:bodyPr/>
                    <a:lstStyle/>
                    <a:p>
                      <a:r>
                        <a:rPr lang="en-US" sz="1400" dirty="0"/>
                        <a:t>Key component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$XX M</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$XX M</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$XX M</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716742253"/>
                  </a:ext>
                </a:extLst>
              </a:tr>
              <a:tr h="270293">
                <a:tc>
                  <a:txBody>
                    <a:bodyPr/>
                    <a:lstStyle/>
                    <a:p>
                      <a:r>
                        <a:rPr lang="en-US" sz="1400" dirty="0"/>
                        <a:t>Support equipment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$XX M</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$XX M</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$XX M</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458948650"/>
                  </a:ext>
                </a:extLst>
              </a:tr>
              <a:tr h="270293">
                <a:tc>
                  <a:txBody>
                    <a:bodyPr/>
                    <a:lstStyle/>
                    <a:p>
                      <a:r>
                        <a:rPr lang="en-US" sz="1400" dirty="0"/>
                        <a:t>Support documentation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$XX M</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$XX M</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$XX M</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922863449"/>
                  </a:ext>
                </a:extLst>
              </a:tr>
              <a:tr h="270293">
                <a:tc>
                  <a:txBody>
                    <a:bodyPr/>
                    <a:lstStyle/>
                    <a:p>
                      <a:r>
                        <a:rPr lang="en-US" sz="1400" dirty="0" err="1"/>
                        <a:t>Add’l</a:t>
                      </a:r>
                      <a:r>
                        <a:rPr lang="en-US" sz="1400" dirty="0"/>
                        <a:t> components/ support items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$XX 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$XX 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$XX M</a:t>
                      </a:r>
                    </a:p>
                  </a:txBody>
                  <a:tcPr/>
                </a:tc>
                <a:extLst>
                  <a:ext uri="{0D108BD9-81ED-4DB2-BD59-A6C34878D82A}">
                    <a16:rowId xmlns:a16="http://schemas.microsoft.com/office/drawing/2014/main" val="2606882592"/>
                  </a:ext>
                </a:extLst>
              </a:tr>
              <a:tr h="270293">
                <a:tc>
                  <a:txBody>
                    <a:bodyPr/>
                    <a:lstStyle/>
                    <a:p>
                      <a:pPr algn="ctr"/>
                      <a:r>
                        <a:rPr lang="en-US" sz="1400" b="1"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$XX 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$XX 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$XX M (% Reduction)</a:t>
                      </a:r>
                    </a:p>
                  </a:txBody>
                  <a:tcPr/>
                </a:tc>
                <a:extLst>
                  <a:ext uri="{0D108BD9-81ED-4DB2-BD59-A6C34878D82A}">
                    <a16:rowId xmlns:a16="http://schemas.microsoft.com/office/drawing/2014/main" val="335722864"/>
                  </a:ext>
                </a:extLst>
              </a:tr>
            </a:tbl>
          </a:graphicData>
        </a:graphic>
      </p:graphicFrame>
      <p:sp>
        <p:nvSpPr>
          <p:cNvPr id="7" name="TextBox 6">
            <a:extLst>
              <a:ext uri="{FF2B5EF4-FFF2-40B4-BE49-F238E27FC236}">
                <a16:creationId xmlns:a16="http://schemas.microsoft.com/office/drawing/2014/main" id="{4E552F40-3FCE-F9F4-FC4A-CBED92AFE735}"/>
              </a:ext>
            </a:extLst>
          </p:cNvPr>
          <p:cNvSpPr txBox="1"/>
          <p:nvPr/>
        </p:nvSpPr>
        <p:spPr>
          <a:xfrm>
            <a:off x="110600" y="3618849"/>
            <a:ext cx="2803973" cy="400110"/>
          </a:xfrm>
          <a:prstGeom prst="rect">
            <a:avLst/>
          </a:prstGeom>
          <a:noFill/>
        </p:spPr>
        <p:txBody>
          <a:bodyPr wrap="none" rtlCol="0">
            <a:spAutoFit/>
          </a:bodyPr>
          <a:lstStyle/>
          <a:p>
            <a:r>
              <a:rPr lang="en-US" sz="2000" b="1" dirty="0">
                <a:solidFill>
                  <a:srgbClr val="111C4E"/>
                </a:solidFill>
                <a:latin typeface="Arial" panose="020B0604020202020204" pitchFamily="34" charset="0"/>
                <a:cs typeface="Arial" panose="020B0604020202020204" pitchFamily="34" charset="0"/>
              </a:rPr>
              <a:t>Unit Cost Information</a:t>
            </a:r>
          </a:p>
        </p:txBody>
      </p:sp>
      <p:sp>
        <p:nvSpPr>
          <p:cNvPr id="8" name="TextBox 7">
            <a:extLst>
              <a:ext uri="{FF2B5EF4-FFF2-40B4-BE49-F238E27FC236}">
                <a16:creationId xmlns:a16="http://schemas.microsoft.com/office/drawing/2014/main" id="{9672023C-1022-D115-B418-7A2DBBC84C90}"/>
              </a:ext>
            </a:extLst>
          </p:cNvPr>
          <p:cNvSpPr txBox="1"/>
          <p:nvPr/>
        </p:nvSpPr>
        <p:spPr>
          <a:xfrm>
            <a:off x="116350" y="935197"/>
            <a:ext cx="4172937" cy="400110"/>
          </a:xfrm>
          <a:prstGeom prst="rect">
            <a:avLst/>
          </a:prstGeom>
          <a:noFill/>
        </p:spPr>
        <p:txBody>
          <a:bodyPr wrap="none" rtlCol="0">
            <a:spAutoFit/>
          </a:bodyPr>
          <a:lstStyle/>
          <a:p>
            <a:r>
              <a:rPr lang="en-US" sz="2000" b="1" dirty="0">
                <a:solidFill>
                  <a:srgbClr val="111C4E"/>
                </a:solidFill>
                <a:latin typeface="Arial" panose="020B0604020202020204" pitchFamily="34" charset="0"/>
                <a:cs typeface="Arial" panose="020B0604020202020204" pitchFamily="34" charset="0"/>
              </a:rPr>
              <a:t>Milestone and Delivery Schedule</a:t>
            </a:r>
          </a:p>
        </p:txBody>
      </p:sp>
    </p:spTree>
    <p:extLst>
      <p:ext uri="{BB962C8B-B14F-4D97-AF65-F5344CB8AC3E}">
        <p14:creationId xmlns:p14="http://schemas.microsoft.com/office/powerpoint/2010/main" val="3605295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B5DD9F-33D6-3BBE-6547-5A0F70DB7D47}"/>
              </a:ext>
            </a:extLst>
          </p:cNvPr>
          <p:cNvSpPr>
            <a:spLocks noGrp="1"/>
          </p:cNvSpPr>
          <p:nvPr>
            <p:ph type="title"/>
          </p:nvPr>
        </p:nvSpPr>
        <p:spPr/>
        <p:txBody>
          <a:bodyPr/>
          <a:lstStyle/>
          <a:p>
            <a:r>
              <a:rPr lang="en-US" dirty="0"/>
              <a:t>Project Information</a:t>
            </a:r>
          </a:p>
        </p:txBody>
      </p:sp>
      <p:sp>
        <p:nvSpPr>
          <p:cNvPr id="4" name="Slide Number Placeholder 3">
            <a:extLst>
              <a:ext uri="{FF2B5EF4-FFF2-40B4-BE49-F238E27FC236}">
                <a16:creationId xmlns:a16="http://schemas.microsoft.com/office/drawing/2014/main" id="{2D8040B6-6B36-C16C-FF47-1F62E6341B61}"/>
              </a:ext>
            </a:extLst>
          </p:cNvPr>
          <p:cNvSpPr>
            <a:spLocks noGrp="1"/>
          </p:cNvSpPr>
          <p:nvPr>
            <p:ph type="sldNum" sz="quarter" idx="4"/>
          </p:nvPr>
        </p:nvSpPr>
        <p:spPr/>
        <p:txBody>
          <a:bodyPr/>
          <a:lstStyle/>
          <a:p>
            <a:fld id="{A95DF160-2252-4507-9087-606C83CDB7D9}" type="slidenum">
              <a:rPr lang="en-US" smtClean="0"/>
              <a:pPr/>
              <a:t>9</a:t>
            </a:fld>
            <a:endParaRPr lang="en-US" dirty="0"/>
          </a:p>
        </p:txBody>
      </p:sp>
      <p:graphicFrame>
        <p:nvGraphicFramePr>
          <p:cNvPr id="6" name="Table 5">
            <a:extLst>
              <a:ext uri="{FF2B5EF4-FFF2-40B4-BE49-F238E27FC236}">
                <a16:creationId xmlns:a16="http://schemas.microsoft.com/office/drawing/2014/main" id="{AFEB6904-6BA5-C1F5-7A15-950814A363C0}"/>
              </a:ext>
            </a:extLst>
          </p:cNvPr>
          <p:cNvGraphicFramePr>
            <a:graphicFrameLocks noGrp="1"/>
          </p:cNvGraphicFramePr>
          <p:nvPr>
            <p:extLst>
              <p:ext uri="{D42A27DB-BD31-4B8C-83A1-F6EECF244321}">
                <p14:modId xmlns:p14="http://schemas.microsoft.com/office/powerpoint/2010/main" val="3525805276"/>
              </p:ext>
            </p:extLst>
          </p:nvPr>
        </p:nvGraphicFramePr>
        <p:xfrm>
          <a:off x="245533" y="4571636"/>
          <a:ext cx="8705427" cy="2042160"/>
        </p:xfrm>
        <a:graphic>
          <a:graphicData uri="http://schemas.openxmlformats.org/drawingml/2006/table">
            <a:tbl>
              <a:tblPr firstRow="1" bandRow="1">
                <a:tableStyleId>{5C22544A-7EE6-4342-B048-85BDC9FD1C3A}</a:tableStyleId>
              </a:tblPr>
              <a:tblGrid>
                <a:gridCol w="2095461">
                  <a:extLst>
                    <a:ext uri="{9D8B030D-6E8A-4147-A177-3AD203B41FA5}">
                      <a16:colId xmlns:a16="http://schemas.microsoft.com/office/drawing/2014/main" val="482321755"/>
                    </a:ext>
                  </a:extLst>
                </a:gridCol>
                <a:gridCol w="4148875">
                  <a:extLst>
                    <a:ext uri="{9D8B030D-6E8A-4147-A177-3AD203B41FA5}">
                      <a16:colId xmlns:a16="http://schemas.microsoft.com/office/drawing/2014/main" val="3384878093"/>
                    </a:ext>
                  </a:extLst>
                </a:gridCol>
                <a:gridCol w="2461091">
                  <a:extLst>
                    <a:ext uri="{9D8B030D-6E8A-4147-A177-3AD203B41FA5}">
                      <a16:colId xmlns:a16="http://schemas.microsoft.com/office/drawing/2014/main" val="1745771570"/>
                    </a:ext>
                  </a:extLst>
                </a:gridCol>
              </a:tblGrid>
              <a:tr h="270293">
                <a:tc>
                  <a:txBody>
                    <a:bodyPr/>
                    <a:lstStyle/>
                    <a:p>
                      <a:r>
                        <a:rPr lang="en-US" sz="1400" dirty="0"/>
                        <a:t>APFIT Funding Breakout</a:t>
                      </a:r>
                    </a:p>
                    <a:p>
                      <a:endParaRPr lang="en-US" sz="1400" dirty="0"/>
                    </a:p>
                  </a:txBody>
                  <a:tcPr/>
                </a:tc>
                <a:tc>
                  <a:txBody>
                    <a:bodyPr/>
                    <a:lstStyle/>
                    <a:p>
                      <a:r>
                        <a:rPr lang="en-US" sz="1400" dirty="0"/>
                        <a:t>Description of Work/Sub-System</a:t>
                      </a:r>
                    </a:p>
                  </a:txBody>
                  <a:tcPr/>
                </a:tc>
                <a:tc>
                  <a:txBody>
                    <a:bodyPr/>
                    <a:lstStyle/>
                    <a:p>
                      <a:r>
                        <a:rPr lang="en-US" sz="1400" dirty="0"/>
                        <a:t>$ M Allocated</a:t>
                      </a:r>
                    </a:p>
                  </a:txBody>
                  <a:tcPr/>
                </a:tc>
                <a:extLst>
                  <a:ext uri="{0D108BD9-81ED-4DB2-BD59-A6C34878D82A}">
                    <a16:rowId xmlns:a16="http://schemas.microsoft.com/office/drawing/2014/main" val="279956495"/>
                  </a:ext>
                </a:extLst>
              </a:tr>
              <a:tr h="270293">
                <a:tc>
                  <a:txBody>
                    <a:bodyPr/>
                    <a:lstStyle/>
                    <a:p>
                      <a:r>
                        <a:rPr lang="en-US" sz="1400" dirty="0"/>
                        <a:t>Vendor 1 (Prime)</a:t>
                      </a:r>
                    </a:p>
                  </a:txBody>
                  <a:tcPr/>
                </a:tc>
                <a:tc>
                  <a:txBody>
                    <a:bodyPr/>
                    <a:lstStyle/>
                    <a:p>
                      <a:endParaRPr lang="en-US" sz="1400" dirty="0"/>
                    </a:p>
                  </a:txBody>
                  <a:tcPr/>
                </a:tc>
                <a:tc>
                  <a:txBody>
                    <a:bodyPr/>
                    <a:lstStyle/>
                    <a:p>
                      <a:r>
                        <a:rPr lang="en-US" sz="1400" dirty="0"/>
                        <a:t>$XX M</a:t>
                      </a:r>
                    </a:p>
                  </a:txBody>
                  <a:tcPr/>
                </a:tc>
                <a:extLst>
                  <a:ext uri="{0D108BD9-81ED-4DB2-BD59-A6C34878D82A}">
                    <a16:rowId xmlns:a16="http://schemas.microsoft.com/office/drawing/2014/main" val="1567243876"/>
                  </a:ext>
                </a:extLst>
              </a:tr>
              <a:tr h="270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Vendor 2 (sub-contractor)</a:t>
                      </a:r>
                    </a:p>
                  </a:txBody>
                  <a:tcPr/>
                </a:tc>
                <a:tc>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$XX M</a:t>
                      </a:r>
                    </a:p>
                  </a:txBody>
                  <a:tcPr/>
                </a:tc>
                <a:extLst>
                  <a:ext uri="{0D108BD9-81ED-4DB2-BD59-A6C34878D82A}">
                    <a16:rowId xmlns:a16="http://schemas.microsoft.com/office/drawing/2014/main" val="716742253"/>
                  </a:ext>
                </a:extLst>
              </a:tr>
              <a:tr h="270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Vendor 3 (sub-contractor)</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$XX M</a:t>
                      </a:r>
                    </a:p>
                  </a:txBody>
                  <a:tcPr/>
                </a:tc>
                <a:extLst>
                  <a:ext uri="{0D108BD9-81ED-4DB2-BD59-A6C34878D82A}">
                    <a16:rowId xmlns:a16="http://schemas.microsoft.com/office/drawing/2014/main" val="1458948650"/>
                  </a:ext>
                </a:extLst>
              </a:tr>
              <a:tr h="270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Contract Passthrough Fee</a:t>
                      </a:r>
                    </a:p>
                  </a:txBody>
                  <a:tcPr/>
                </a:tc>
                <a:tc>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$XX M</a:t>
                      </a:r>
                    </a:p>
                  </a:txBody>
                  <a:tcPr/>
                </a:tc>
                <a:extLst>
                  <a:ext uri="{0D108BD9-81ED-4DB2-BD59-A6C34878D82A}">
                    <a16:rowId xmlns:a16="http://schemas.microsoft.com/office/drawing/2014/main" val="1634132742"/>
                  </a:ext>
                </a:extLst>
              </a:tr>
              <a:tr h="270293">
                <a:tc>
                  <a:txBody>
                    <a:bodyPr/>
                    <a:lstStyle/>
                    <a:p>
                      <a:pPr algn="ctr"/>
                      <a:r>
                        <a:rPr lang="en-US" sz="1400" dirty="0"/>
                        <a:t>Total</a:t>
                      </a:r>
                    </a:p>
                  </a:txBody>
                  <a:tcPr/>
                </a:tc>
                <a:tc>
                  <a:txBody>
                    <a:bodyPr/>
                    <a:lstStyle/>
                    <a:p>
                      <a:endParaRPr lang="en-US" sz="1400" dirty="0"/>
                    </a:p>
                  </a:txBody>
                  <a:tcPr/>
                </a:tc>
                <a:tc>
                  <a:txBody>
                    <a:bodyPr/>
                    <a:lstStyle/>
                    <a:p>
                      <a:r>
                        <a:rPr lang="en-US" sz="1400" dirty="0"/>
                        <a:t>$XX M (Total APFIT Request)</a:t>
                      </a:r>
                    </a:p>
                  </a:txBody>
                  <a:tcPr/>
                </a:tc>
                <a:extLst>
                  <a:ext uri="{0D108BD9-81ED-4DB2-BD59-A6C34878D82A}">
                    <a16:rowId xmlns:a16="http://schemas.microsoft.com/office/drawing/2014/main" val="3922863449"/>
                  </a:ext>
                </a:extLst>
              </a:tr>
            </a:tbl>
          </a:graphicData>
        </a:graphic>
      </p:graphicFrame>
      <p:graphicFrame>
        <p:nvGraphicFramePr>
          <p:cNvPr id="5" name="Table 4">
            <a:extLst>
              <a:ext uri="{FF2B5EF4-FFF2-40B4-BE49-F238E27FC236}">
                <a16:creationId xmlns:a16="http://schemas.microsoft.com/office/drawing/2014/main" id="{5F781D08-B354-203C-B89E-187BBC4F942E}"/>
              </a:ext>
            </a:extLst>
          </p:cNvPr>
          <p:cNvGraphicFramePr>
            <a:graphicFrameLocks noGrp="1"/>
          </p:cNvGraphicFramePr>
          <p:nvPr>
            <p:extLst>
              <p:ext uri="{D42A27DB-BD31-4B8C-83A1-F6EECF244321}">
                <p14:modId xmlns:p14="http://schemas.microsoft.com/office/powerpoint/2010/main" val="2950910911"/>
              </p:ext>
            </p:extLst>
          </p:nvPr>
        </p:nvGraphicFramePr>
        <p:xfrm>
          <a:off x="8552474" y="872345"/>
          <a:ext cx="492614" cy="990321"/>
        </p:xfrm>
        <a:graphic>
          <a:graphicData uri="http://schemas.openxmlformats.org/drawingml/2006/table">
            <a:tbl>
              <a:tblPr firstRow="1" bandRow="1">
                <a:tableStyleId>{5C22544A-7EE6-4342-B048-85BDC9FD1C3A}</a:tableStyleId>
              </a:tblPr>
              <a:tblGrid>
                <a:gridCol w="492614">
                  <a:extLst>
                    <a:ext uri="{9D8B030D-6E8A-4147-A177-3AD203B41FA5}">
                      <a16:colId xmlns:a16="http://schemas.microsoft.com/office/drawing/2014/main" val="1827542613"/>
                    </a:ext>
                  </a:extLst>
                </a:gridCol>
              </a:tblGrid>
              <a:tr h="592388">
                <a:tc>
                  <a:txBody>
                    <a:bodyPr/>
                    <a:lstStyle/>
                    <a:p>
                      <a:r>
                        <a:rPr lang="en-US" sz="1200" dirty="0"/>
                        <a:t>TRL</a:t>
                      </a:r>
                    </a:p>
                    <a:p>
                      <a:endParaRPr lang="en-US" sz="1200" dirty="0"/>
                    </a:p>
                  </a:txBody>
                  <a:tcPr/>
                </a:tc>
                <a:extLst>
                  <a:ext uri="{0D108BD9-81ED-4DB2-BD59-A6C34878D82A}">
                    <a16:rowId xmlns:a16="http://schemas.microsoft.com/office/drawing/2014/main" val="2390023692"/>
                  </a:ext>
                </a:extLst>
              </a:tr>
              <a:tr h="397933">
                <a:tc>
                  <a:txBody>
                    <a:bodyPr/>
                    <a:lstStyle/>
                    <a:p>
                      <a:endParaRPr lang="en-US" sz="1400" dirty="0"/>
                    </a:p>
                  </a:txBody>
                  <a:tcPr/>
                </a:tc>
                <a:extLst>
                  <a:ext uri="{0D108BD9-81ED-4DB2-BD59-A6C34878D82A}">
                    <a16:rowId xmlns:a16="http://schemas.microsoft.com/office/drawing/2014/main" val="442793201"/>
                  </a:ext>
                </a:extLst>
              </a:tr>
            </a:tbl>
          </a:graphicData>
        </a:graphic>
      </p:graphicFrame>
      <p:graphicFrame>
        <p:nvGraphicFramePr>
          <p:cNvPr id="8" name="Table 7">
            <a:extLst>
              <a:ext uri="{FF2B5EF4-FFF2-40B4-BE49-F238E27FC236}">
                <a16:creationId xmlns:a16="http://schemas.microsoft.com/office/drawing/2014/main" id="{BE35AD82-338B-6D09-C95B-D4244E4A1F4F}"/>
              </a:ext>
            </a:extLst>
          </p:cNvPr>
          <p:cNvGraphicFramePr>
            <a:graphicFrameLocks noGrp="1"/>
          </p:cNvGraphicFramePr>
          <p:nvPr>
            <p:extLst>
              <p:ext uri="{D42A27DB-BD31-4B8C-83A1-F6EECF244321}">
                <p14:modId xmlns:p14="http://schemas.microsoft.com/office/powerpoint/2010/main" val="217348272"/>
              </p:ext>
            </p:extLst>
          </p:nvPr>
        </p:nvGraphicFramePr>
        <p:xfrm>
          <a:off x="245533" y="1981571"/>
          <a:ext cx="8705426" cy="2498150"/>
        </p:xfrm>
        <a:graphic>
          <a:graphicData uri="http://schemas.openxmlformats.org/drawingml/2006/table">
            <a:tbl>
              <a:tblPr firstRow="1" bandRow="1">
                <a:tableStyleId>{5C22544A-7EE6-4342-B048-85BDC9FD1C3A}</a:tableStyleId>
              </a:tblPr>
              <a:tblGrid>
                <a:gridCol w="2062238">
                  <a:extLst>
                    <a:ext uri="{9D8B030D-6E8A-4147-A177-3AD203B41FA5}">
                      <a16:colId xmlns:a16="http://schemas.microsoft.com/office/drawing/2014/main" val="482321755"/>
                    </a:ext>
                  </a:extLst>
                </a:gridCol>
                <a:gridCol w="2166666">
                  <a:extLst>
                    <a:ext uri="{9D8B030D-6E8A-4147-A177-3AD203B41FA5}">
                      <a16:colId xmlns:a16="http://schemas.microsoft.com/office/drawing/2014/main" val="3384878093"/>
                    </a:ext>
                  </a:extLst>
                </a:gridCol>
                <a:gridCol w="2809777">
                  <a:extLst>
                    <a:ext uri="{9D8B030D-6E8A-4147-A177-3AD203B41FA5}">
                      <a16:colId xmlns:a16="http://schemas.microsoft.com/office/drawing/2014/main" val="2522913754"/>
                    </a:ext>
                  </a:extLst>
                </a:gridCol>
                <a:gridCol w="1666745">
                  <a:extLst>
                    <a:ext uri="{9D8B030D-6E8A-4147-A177-3AD203B41FA5}">
                      <a16:colId xmlns:a16="http://schemas.microsoft.com/office/drawing/2014/main" val="1745771570"/>
                    </a:ext>
                  </a:extLst>
                </a:gridCol>
              </a:tblGrid>
              <a:tr h="463821">
                <a:tc>
                  <a:txBody>
                    <a:bodyPr/>
                    <a:lstStyle/>
                    <a:p>
                      <a:r>
                        <a:rPr lang="en-US" sz="1400" dirty="0"/>
                        <a:t>POCs</a:t>
                      </a:r>
                    </a:p>
                    <a:p>
                      <a:endParaRPr lang="en-US" sz="1400" dirty="0"/>
                    </a:p>
                  </a:txBody>
                  <a:tcPr/>
                </a:tc>
                <a:tc>
                  <a:txBody>
                    <a:bodyPr/>
                    <a:lstStyle/>
                    <a:p>
                      <a:r>
                        <a:rPr lang="en-US" sz="1400" dirty="0"/>
                        <a:t>Name(s)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NIPR Email(s) </a:t>
                      </a:r>
                    </a:p>
                    <a:p>
                      <a:endParaRPr lang="en-US" sz="1400" dirty="0"/>
                    </a:p>
                  </a:txBody>
                  <a:tcPr/>
                </a:tc>
                <a:tc>
                  <a:txBody>
                    <a:bodyPr/>
                    <a:lstStyle/>
                    <a:p>
                      <a:r>
                        <a:rPr lang="en-US" sz="1400" dirty="0" err="1"/>
                        <a:t>Unclass</a:t>
                      </a:r>
                      <a:r>
                        <a:rPr lang="en-US" sz="1400" dirty="0"/>
                        <a:t> Phone(s)</a:t>
                      </a:r>
                    </a:p>
                  </a:txBody>
                  <a:tcPr/>
                </a:tc>
                <a:extLst>
                  <a:ext uri="{0D108BD9-81ED-4DB2-BD59-A6C34878D82A}">
                    <a16:rowId xmlns:a16="http://schemas.microsoft.com/office/drawing/2014/main" val="279956495"/>
                  </a:ext>
                </a:extLst>
              </a:tr>
              <a:tr h="463821">
                <a:tc>
                  <a:txBody>
                    <a:bodyPr/>
                    <a:lstStyle/>
                    <a:p>
                      <a:r>
                        <a:rPr lang="en-US" sz="1400" dirty="0"/>
                        <a:t>Program Manager(s)</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567243876"/>
                  </a:ext>
                </a:extLst>
              </a:tr>
              <a:tr h="6548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Technical Program Manager(s)</a:t>
                      </a:r>
                    </a:p>
                  </a:txBody>
                  <a:tcPr/>
                </a:tc>
                <a:tc>
                  <a:txBody>
                    <a:bodyPr/>
                    <a:lstStyle/>
                    <a:p>
                      <a:endParaRPr lang="en-US" sz="1400" dirty="0"/>
                    </a:p>
                  </a:txBody>
                  <a:tcPr/>
                </a:tc>
                <a:tc>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extLst>
                  <a:ext uri="{0D108BD9-81ED-4DB2-BD59-A6C34878D82A}">
                    <a16:rowId xmlns:a16="http://schemas.microsoft.com/office/drawing/2014/main" val="716742253"/>
                  </a:ext>
                </a:extLst>
              </a:tr>
              <a:tr h="4638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Financial Manager(s)</a:t>
                      </a:r>
                    </a:p>
                  </a:txBody>
                  <a:tcPr/>
                </a:tc>
                <a:tc>
                  <a:txBody>
                    <a:bodyPr/>
                    <a:lstStyle/>
                    <a:p>
                      <a:endParaRPr lang="en-US" sz="1400" dirty="0"/>
                    </a:p>
                  </a:txBody>
                  <a:tcPr/>
                </a:tc>
                <a:tc>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extLst>
                  <a:ext uri="{0D108BD9-81ED-4DB2-BD59-A6C34878D82A}">
                    <a16:rowId xmlns:a16="http://schemas.microsoft.com/office/drawing/2014/main" val="1458948650"/>
                  </a:ext>
                </a:extLst>
              </a:tr>
              <a:tr h="3975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Transition Officer(s)</a:t>
                      </a:r>
                    </a:p>
                  </a:txBody>
                  <a:tcPr/>
                </a:tc>
                <a:tc>
                  <a:txBody>
                    <a:bodyPr/>
                    <a:lstStyle/>
                    <a:p>
                      <a:endParaRPr lang="en-US" sz="1400" dirty="0"/>
                    </a:p>
                  </a:txBody>
                  <a:tcPr/>
                </a:tc>
                <a:tc>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extLst>
                  <a:ext uri="{0D108BD9-81ED-4DB2-BD59-A6C34878D82A}">
                    <a16:rowId xmlns:a16="http://schemas.microsoft.com/office/drawing/2014/main" val="1634132742"/>
                  </a:ext>
                </a:extLst>
              </a:tr>
            </a:tbl>
          </a:graphicData>
        </a:graphic>
      </p:graphicFrame>
      <p:graphicFrame>
        <p:nvGraphicFramePr>
          <p:cNvPr id="9" name="Table 8">
            <a:extLst>
              <a:ext uri="{FF2B5EF4-FFF2-40B4-BE49-F238E27FC236}">
                <a16:creationId xmlns:a16="http://schemas.microsoft.com/office/drawing/2014/main" id="{4C6BDA8B-5024-0D63-1A04-3BEC0088636E}"/>
              </a:ext>
            </a:extLst>
          </p:cNvPr>
          <p:cNvGraphicFramePr>
            <a:graphicFrameLocks noGrp="1"/>
          </p:cNvGraphicFramePr>
          <p:nvPr>
            <p:extLst>
              <p:ext uri="{D42A27DB-BD31-4B8C-83A1-F6EECF244321}">
                <p14:modId xmlns:p14="http://schemas.microsoft.com/office/powerpoint/2010/main" val="564379885"/>
              </p:ext>
            </p:extLst>
          </p:nvPr>
        </p:nvGraphicFramePr>
        <p:xfrm>
          <a:off x="245533" y="872345"/>
          <a:ext cx="8153401" cy="1017311"/>
        </p:xfrm>
        <a:graphic>
          <a:graphicData uri="http://schemas.openxmlformats.org/drawingml/2006/table">
            <a:tbl>
              <a:tblPr firstRow="1" bandRow="1">
                <a:tableStyleId>{5C22544A-7EE6-4342-B048-85BDC9FD1C3A}</a:tableStyleId>
              </a:tblPr>
              <a:tblGrid>
                <a:gridCol w="2065867">
                  <a:extLst>
                    <a:ext uri="{9D8B030D-6E8A-4147-A177-3AD203B41FA5}">
                      <a16:colId xmlns:a16="http://schemas.microsoft.com/office/drawing/2014/main" val="482321755"/>
                    </a:ext>
                  </a:extLst>
                </a:gridCol>
                <a:gridCol w="1049867">
                  <a:extLst>
                    <a:ext uri="{9D8B030D-6E8A-4147-A177-3AD203B41FA5}">
                      <a16:colId xmlns:a16="http://schemas.microsoft.com/office/drawing/2014/main" val="3384878093"/>
                    </a:ext>
                  </a:extLst>
                </a:gridCol>
                <a:gridCol w="1117600">
                  <a:extLst>
                    <a:ext uri="{9D8B030D-6E8A-4147-A177-3AD203B41FA5}">
                      <a16:colId xmlns:a16="http://schemas.microsoft.com/office/drawing/2014/main" val="408148864"/>
                    </a:ext>
                  </a:extLst>
                </a:gridCol>
                <a:gridCol w="1066800">
                  <a:extLst>
                    <a:ext uri="{9D8B030D-6E8A-4147-A177-3AD203B41FA5}">
                      <a16:colId xmlns:a16="http://schemas.microsoft.com/office/drawing/2014/main" val="1745771570"/>
                    </a:ext>
                  </a:extLst>
                </a:gridCol>
                <a:gridCol w="1744133">
                  <a:extLst>
                    <a:ext uri="{9D8B030D-6E8A-4147-A177-3AD203B41FA5}">
                      <a16:colId xmlns:a16="http://schemas.microsoft.com/office/drawing/2014/main" val="3983488245"/>
                    </a:ext>
                  </a:extLst>
                </a:gridCol>
                <a:gridCol w="1109134">
                  <a:extLst>
                    <a:ext uri="{9D8B030D-6E8A-4147-A177-3AD203B41FA5}">
                      <a16:colId xmlns:a16="http://schemas.microsoft.com/office/drawing/2014/main" val="579877056"/>
                    </a:ext>
                  </a:extLst>
                </a:gridCol>
              </a:tblGrid>
              <a:tr h="620988">
                <a:tc>
                  <a:txBody>
                    <a:bodyPr/>
                    <a:lstStyle/>
                    <a:p>
                      <a:r>
                        <a:rPr lang="en-US" sz="1400" dirty="0"/>
                        <a:t>Contracting Path</a:t>
                      </a:r>
                    </a:p>
                    <a:p>
                      <a:endParaRPr lang="en-US" sz="1400" dirty="0"/>
                    </a:p>
                  </a:txBody>
                  <a:tcPr/>
                </a:tc>
                <a:tc>
                  <a:txBody>
                    <a:bodyPr/>
                    <a:lstStyle/>
                    <a:p>
                      <a:r>
                        <a:rPr lang="en-US" sz="1400" dirty="0"/>
                        <a:t>Estimated Obligation</a:t>
                      </a:r>
                    </a:p>
                  </a:txBody>
                  <a:tcPr/>
                </a:tc>
                <a:tc>
                  <a:txBody>
                    <a:bodyPr/>
                    <a:lstStyle/>
                    <a:p>
                      <a:r>
                        <a:rPr lang="en-US" sz="1350" dirty="0"/>
                        <a:t>Can accept MIPR</a:t>
                      </a:r>
                    </a:p>
                  </a:txBody>
                  <a:tcPr/>
                </a:tc>
                <a:tc>
                  <a:txBody>
                    <a:bodyPr/>
                    <a:lstStyle/>
                    <a:p>
                      <a:r>
                        <a:rPr lang="en-US" sz="1350" dirty="0"/>
                        <a:t>Can accept proc. funds</a:t>
                      </a:r>
                    </a:p>
                  </a:txBody>
                  <a:tcPr/>
                </a:tc>
                <a:tc>
                  <a:txBody>
                    <a:bodyPr/>
                    <a:lstStyle/>
                    <a:p>
                      <a:r>
                        <a:rPr lang="en-US" sz="1400" dirty="0"/>
                        <a:t>DoDAAC</a:t>
                      </a:r>
                    </a:p>
                  </a:txBody>
                  <a:tcPr/>
                </a:tc>
                <a:tc>
                  <a:txBody>
                    <a:bodyPr/>
                    <a:lstStyle/>
                    <a:p>
                      <a:r>
                        <a:rPr lang="en-US" sz="1400" dirty="0"/>
                        <a:t>Cage Code</a:t>
                      </a:r>
                    </a:p>
                  </a:txBody>
                  <a:tcPr/>
                </a:tc>
                <a:extLst>
                  <a:ext uri="{0D108BD9-81ED-4DB2-BD59-A6C34878D82A}">
                    <a16:rowId xmlns:a16="http://schemas.microsoft.com/office/drawing/2014/main" val="279956495"/>
                  </a:ext>
                </a:extLst>
              </a:tr>
              <a:tr h="396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rgbClr val="0070C0"/>
                          </a:solidFill>
                          <a:latin typeface="Arial" panose="020B0604020202020204" pitchFamily="34" charset="0"/>
                          <a:ea typeface="+mn-ea"/>
                          <a:cs typeface="Arial" panose="020B0604020202020204" pitchFamily="34" charset="0"/>
                        </a:rPr>
                        <a:t>(SBIR Ph III/Prod OTA/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a:solidFill>
                            <a:srgbClr val="0070C0"/>
                          </a:solidFill>
                          <a:latin typeface="Arial" panose="020B0604020202020204" pitchFamily="34" charset="0"/>
                          <a:ea typeface="+mn-ea"/>
                          <a:cs typeface="Arial" panose="020B0604020202020204" pitchFamily="34" charset="0"/>
                        </a:rPr>
                        <a:t>Conventional FAR-based</a:t>
                      </a:r>
                      <a:r>
                        <a:rPr lang="en-US" sz="1000" i="1" kern="1200" dirty="0">
                          <a:solidFill>
                            <a:srgbClr val="0070C0"/>
                          </a:solidFill>
                          <a:latin typeface="Arial" panose="020B0604020202020204" pitchFamily="34" charset="0"/>
                          <a:ea typeface="+mn-ea"/>
                          <a:cs typeface="Arial" panose="020B0604020202020204" pitchFamily="34" charset="0"/>
                        </a:rPr>
                        <a:t>)</a:t>
                      </a:r>
                    </a:p>
                  </a:txBody>
                  <a:tcPr/>
                </a:tc>
                <a:tc>
                  <a:txBody>
                    <a:bodyPr/>
                    <a:lstStyle/>
                    <a:p>
                      <a:r>
                        <a:rPr lang="en-US" sz="1000" i="1" kern="1200" dirty="0">
                          <a:solidFill>
                            <a:srgbClr val="0070C0"/>
                          </a:solidFill>
                          <a:latin typeface="Arial" panose="020B0604020202020204" pitchFamily="34" charset="0"/>
                          <a:ea typeface="+mn-ea"/>
                          <a:cs typeface="Arial" panose="020B0604020202020204" pitchFamily="34" charset="0"/>
                        </a:rPr>
                        <a:t>(Mon/YR)</a:t>
                      </a:r>
                    </a:p>
                  </a:txBody>
                  <a:tcPr/>
                </a:tc>
                <a:tc>
                  <a:txBody>
                    <a:bodyPr/>
                    <a:lstStyle/>
                    <a:p>
                      <a:r>
                        <a:rPr lang="en-US" sz="1000" i="1" kern="1200" dirty="0">
                          <a:solidFill>
                            <a:srgbClr val="0070C0"/>
                          </a:solidFill>
                          <a:latin typeface="Arial" panose="020B0604020202020204" pitchFamily="34" charset="0"/>
                          <a:ea typeface="+mn-ea"/>
                          <a:cs typeface="Arial" panose="020B0604020202020204" pitchFamily="34" charset="0"/>
                        </a:rPr>
                        <a:t>(Y/N)</a:t>
                      </a:r>
                    </a:p>
                  </a:txBody>
                  <a:tcPr/>
                </a:tc>
                <a:tc>
                  <a:txBody>
                    <a:bodyPr/>
                    <a:lstStyle/>
                    <a:p>
                      <a:r>
                        <a:rPr lang="en-US" sz="1000" i="1" kern="1200" dirty="0">
                          <a:solidFill>
                            <a:srgbClr val="0070C0"/>
                          </a:solidFill>
                          <a:latin typeface="Arial" panose="020B0604020202020204" pitchFamily="34" charset="0"/>
                          <a:ea typeface="+mn-ea"/>
                          <a:cs typeface="Arial" panose="020B0604020202020204" pitchFamily="34" charset="0"/>
                        </a:rPr>
                        <a:t> (Y/N)</a:t>
                      </a:r>
                    </a:p>
                  </a:txBody>
                  <a:tcPr/>
                </a:tc>
                <a:tc>
                  <a:txBody>
                    <a:bodyPr/>
                    <a:lstStyle/>
                    <a:p>
                      <a:endParaRPr lang="en-US" sz="1400" i="1" kern="1200" dirty="0">
                        <a:solidFill>
                          <a:srgbClr val="0070C0"/>
                        </a:solidFill>
                        <a:latin typeface="Arial" panose="020B0604020202020204" pitchFamily="34" charset="0"/>
                        <a:ea typeface="+mn-ea"/>
                        <a:cs typeface="Arial" panose="020B0604020202020204" pitchFamily="34" charset="0"/>
                      </a:endParaRPr>
                    </a:p>
                  </a:txBody>
                  <a:tcPr/>
                </a:tc>
                <a:tc>
                  <a:txBody>
                    <a:bodyPr/>
                    <a:lstStyle/>
                    <a:p>
                      <a:endParaRPr lang="en-US" sz="1400" i="1" kern="1200" dirty="0">
                        <a:solidFill>
                          <a:srgbClr val="0070C0"/>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567243876"/>
                  </a:ext>
                </a:extLst>
              </a:tr>
            </a:tbl>
          </a:graphicData>
        </a:graphic>
      </p:graphicFrame>
    </p:spTree>
    <p:extLst>
      <p:ext uri="{BB962C8B-B14F-4D97-AF65-F5344CB8AC3E}">
        <p14:creationId xmlns:p14="http://schemas.microsoft.com/office/powerpoint/2010/main" val="94649922"/>
      </p:ext>
    </p:extLst>
  </p:cSld>
  <p:clrMapOvr>
    <a:masterClrMapping/>
  </p:clrMapOvr>
</p:sld>
</file>

<file path=ppt/theme/theme1.xml><?xml version="1.0" encoding="utf-8"?>
<a:theme xmlns:a="http://schemas.openxmlformats.org/drawingml/2006/main" name="USDR&amp;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10556</TotalTime>
  <Words>2120</Words>
  <Application>Microsoft Office PowerPoint</Application>
  <PresentationFormat>On-screen Show (4:3)</PresentationFormat>
  <Paragraphs>245</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Narrow</vt:lpstr>
      <vt:lpstr>Calibri</vt:lpstr>
      <vt:lpstr>Franklin Gothic Medium Cond</vt:lpstr>
      <vt:lpstr>USDR&amp;E</vt:lpstr>
      <vt:lpstr>Submission Briefing Deck Instructions</vt:lpstr>
      <vt:lpstr>PowerPoint Presentation</vt:lpstr>
      <vt:lpstr>Operational View</vt:lpstr>
      <vt:lpstr>APFIT Procurement Overview</vt:lpstr>
      <vt:lpstr>Warfighter Impact</vt:lpstr>
      <vt:lpstr>APFIT Impact to Company</vt:lpstr>
      <vt:lpstr>APFIT Alignment</vt:lpstr>
      <vt:lpstr>Schedule and Delivery Information</vt:lpstr>
      <vt:lpstr>Project Information</vt:lpstr>
      <vt:lpstr>Backup Slide(s)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Kyle Jenkins</dc:creator>
  <cp:lastModifiedBy>Nerlinger, Joseph N CTR OSD OUSD R-E (USA)</cp:lastModifiedBy>
  <cp:revision>682</cp:revision>
  <cp:lastPrinted>2023-08-11T17:42:53Z</cp:lastPrinted>
  <dcterms:created xsi:type="dcterms:W3CDTF">2022-02-09T15:54:20Z</dcterms:created>
  <dcterms:modified xsi:type="dcterms:W3CDTF">2025-02-14T13:47:47Z</dcterms:modified>
</cp:coreProperties>
</file>