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D7E7D5-CF87-6489-876B-2EFAB360F7D0}" name="Nerlinger, Joseph N CTR OSD OUSD R-E (USA)" initials="JN" userId="S::joseph.n.nerlinger.ctr@mail.mil::92bc804f-b79b-45f5-a896-86c1ec1d30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9FF"/>
    <a:srgbClr val="008000"/>
    <a:srgbClr val="0000FF"/>
    <a:srgbClr val="FF3300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5669" autoAdjust="0"/>
  </p:normalViewPr>
  <p:slideViewPr>
    <p:cSldViewPr>
      <p:cViewPr varScale="1">
        <p:scale>
          <a:sx n="82" d="100"/>
          <a:sy n="82" d="100"/>
        </p:scale>
        <p:origin x="194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490" y="-10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161" cy="46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808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41" y="0"/>
            <a:ext cx="3038160" cy="46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endParaRPr lang="en-US" dirty="0"/>
          </a:p>
        </p:txBody>
      </p:sp>
      <p:sp>
        <p:nvSpPr>
          <p:cNvPr id="809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57832"/>
            <a:ext cx="3038161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809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41" y="8857832"/>
            <a:ext cx="3038160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fld id="{E9DAD079-980E-498C-9E21-F28149361F1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232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161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41" y="2"/>
            <a:ext cx="3038160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43438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78" y="4417712"/>
            <a:ext cx="5142244" cy="4179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0622"/>
            <a:ext cx="3038161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41" y="8830622"/>
            <a:ext cx="3038160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fld id="{418AE14B-429A-461B-BB81-6C84AE121F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17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Quad Chart Instructions and Notes:</a:t>
            </a:r>
          </a:p>
          <a:p>
            <a:pPr marL="228600" indent="-228600">
              <a:buAutoNum type="arabicPeriod"/>
            </a:pPr>
            <a:r>
              <a:rPr lang="en-US" dirty="0"/>
              <a:t>Fill out the template as formatted. DO NOT submit a non-editable picture as the Quad Chart.</a:t>
            </a:r>
          </a:p>
          <a:p>
            <a:pPr marL="228600" indent="-228600">
              <a:buAutoNum type="arabicPeriod"/>
            </a:pPr>
            <a:r>
              <a:rPr lang="en-US" dirty="0"/>
              <a:t>Turn in the Quad Chart in its original MS PowerPoint format. DO NOT turn in a PDF version.</a:t>
            </a:r>
          </a:p>
          <a:p>
            <a:pPr marL="228600" indent="-228600">
              <a:buAutoNum type="arabicPeriod"/>
            </a:pPr>
            <a:r>
              <a:rPr lang="en-US" dirty="0"/>
              <a:t>For the funding table, please provide the APFIT funding ask in the second fiscal year column; provide any and all past funding in the fiscal year column to the left of it, as well as any and all </a:t>
            </a:r>
            <a:r>
              <a:rPr lang="en-US" dirty="0" err="1"/>
              <a:t>POM’d</a:t>
            </a:r>
            <a:r>
              <a:rPr lang="en-US" dirty="0"/>
              <a:t>, planned, and/or proposed funding in the columns to the right. Add columns for additional fiscal years and rows for additional funding partners as needed. Lastly, provide the color of money (i.e. RDT&amp;E, PROC, O&amp;M, etc.) for each line of funding in the table.</a:t>
            </a:r>
          </a:p>
          <a:p>
            <a:pPr marL="228600" indent="-228600">
              <a:buAutoNum type="arabicPeriod"/>
            </a:pPr>
            <a:r>
              <a:rPr lang="en-US" dirty="0"/>
              <a:t>Please provide the Project Lead POC info at the bottom of the slide (name, e-mail, phone). An APFIT representative will communicate with this POC throughout the selection process for fact-finding.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14B-429A-461B-BB81-6C84AE121F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511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0" y="304800"/>
            <a:ext cx="74676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40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z="3200" i="1" dirty="0">
                <a:latin typeface="Franklin Gothic Medium" pitchFamily="34" charset="0"/>
              </a:rPr>
              <a:t>Project Title</a:t>
            </a:r>
            <a:endParaRPr lang="en-US" dirty="0">
              <a:latin typeface="Arial" charset="0"/>
            </a:endParaRPr>
          </a:p>
        </p:txBody>
      </p:sp>
      <p:sp>
        <p:nvSpPr>
          <p:cNvPr id="16" name="Table Placeholder 15"/>
          <p:cNvSpPr>
            <a:spLocks noGrp="1"/>
          </p:cNvSpPr>
          <p:nvPr>
            <p:ph type="tbl" sz="quarter" idx="13"/>
          </p:nvPr>
        </p:nvSpPr>
        <p:spPr>
          <a:xfrm>
            <a:off x="4572000" y="3807542"/>
            <a:ext cx="4572000" cy="990600"/>
          </a:xfrm>
          <a:noFill/>
          <a:ln>
            <a:noFill/>
          </a:ln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0" y="3810000"/>
            <a:ext cx="4572000" cy="2819400"/>
          </a:xfrm>
        </p:spPr>
        <p:txBody>
          <a:bodyPr/>
          <a:lstStyle>
            <a:lvl1pPr marL="0" indent="0">
              <a:buNone/>
              <a:defRPr sz="1200" b="1" i="0" u="sng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50" indent="-115888">
              <a:buFont typeface="Arial" panose="020B0604020202020204" pitchFamily="34" charset="0"/>
              <a:buChar char="•"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47663" indent="-119063">
              <a:buFont typeface="Courier New" panose="02070309020205020404" pitchFamily="49" charset="0"/>
              <a:buChar char="o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4572000" y="4800600"/>
            <a:ext cx="4572000" cy="1676400"/>
          </a:xfrm>
        </p:spPr>
        <p:txBody>
          <a:bodyPr/>
          <a:lstStyle>
            <a:lvl1pPr marL="0" indent="0">
              <a:buNone/>
              <a:defRPr sz="1200" b="1" i="0" u="sng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50" indent="-115888">
              <a:buFont typeface="Arial" panose="020B0604020202020204" pitchFamily="34" charset="0"/>
              <a:buChar char="•"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47663" indent="-119063">
              <a:buFont typeface="Courier New" panose="02070309020205020404" pitchFamily="49" charset="0"/>
              <a:buChar char="o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572000" y="838200"/>
            <a:ext cx="4572000" cy="2966884"/>
          </a:xfrm>
        </p:spPr>
        <p:txBody>
          <a:bodyPr/>
          <a:lstStyle>
            <a:lvl1pPr marL="0" indent="0">
              <a:buNone/>
              <a:defRPr sz="1200" b="1" i="0" u="sng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50" indent="-112713">
              <a:buFont typeface="Arial" panose="020B0604020202020204" pitchFamily="34" charset="0"/>
              <a:buChar char="•"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5750" indent="-115888">
              <a:buFont typeface="Courier New" panose="02070309020205020404" pitchFamily="49" charset="0"/>
              <a:buChar char="o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520" y="6519446"/>
            <a:ext cx="3840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800" kern="0" dirty="0">
                <a:solidFill>
                  <a:srgbClr val="000000"/>
                </a:solidFill>
                <a:latin typeface="Arial" charset="0"/>
                <a:cs typeface="Arial" panose="020B0604020202020204" pitchFamily="34" charset="0"/>
              </a:rPr>
              <a:t>PL POC: 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kern="0" dirty="0">
                <a:solidFill>
                  <a:srgbClr val="000000"/>
                </a:solidFill>
                <a:latin typeface="Arial" charset="0"/>
                <a:cs typeface="Arial" panose="020B0604020202020204" pitchFamily="34" charset="0"/>
              </a:rPr>
              <a:t>R&amp;E POC: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75127"/>
      </p:ext>
    </p:extLst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 userDrawn="1"/>
        </p:nvSpPr>
        <p:spPr bwMode="auto">
          <a:xfrm>
            <a:off x="4572000" y="838200"/>
            <a:ext cx="0" cy="601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 userDrawn="1"/>
        </p:nv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Line 56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6449" y="381000"/>
            <a:ext cx="7524215" cy="434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Logo&#10;&#10;AI-generated content may be incorrect.">
            <a:extLst>
              <a:ext uri="{FF2B5EF4-FFF2-40B4-BE49-F238E27FC236}">
                <a16:creationId xmlns:a16="http://schemas.microsoft.com/office/drawing/2014/main" id="{13F0A6F9-0D72-76C7-9AD2-48912893A7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04" y="-46037"/>
            <a:ext cx="914400" cy="9144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0B9768B-217F-03E1-D4A3-1E5804AA58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511" y="0"/>
            <a:ext cx="822960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4AB3AE9-413C-F377-7071-3211337547D2}"/>
              </a:ext>
            </a:extLst>
          </p:cNvPr>
          <p:cNvSpPr txBox="1"/>
          <p:nvPr userDrawn="1"/>
        </p:nvSpPr>
        <p:spPr>
          <a:xfrm>
            <a:off x="-76200" y="6674078"/>
            <a:ext cx="8488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alpha val="15000"/>
                  </a:schemeClr>
                </a:solidFill>
              </a:rPr>
              <a:t>Template:27-1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cover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0" i="1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ch_Product"/>
          <p:cNvSpPr>
            <a:spLocks noGrp="1"/>
          </p:cNvSpPr>
          <p:nvPr>
            <p:ph type="body" sz="quarter" idx="16"/>
          </p:nvPr>
        </p:nvSpPr>
        <p:spPr>
          <a:xfrm>
            <a:off x="4572000" y="856075"/>
            <a:ext cx="4572000" cy="2949009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b="1" u="sng" dirty="0"/>
              <a:t>Project Description:</a:t>
            </a:r>
          </a:p>
          <a:p>
            <a:pPr marL="0" lvl="1" indent="0"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Describe what is being procured and how the project meets the need described above.</a:t>
            </a:r>
          </a:p>
          <a:p>
            <a:pPr marL="53975" lvl="1" indent="0"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53975" lvl="1" indent="0"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53975" lvl="1" indent="0"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b="1" u="sng" dirty="0"/>
              <a:t>Benefit to Warfighter:</a:t>
            </a:r>
          </a:p>
          <a:p>
            <a:pPr marL="0" lvl="1" indent="0">
              <a:buNone/>
            </a:pPr>
            <a:r>
              <a:rPr lang="en-US" dirty="0"/>
              <a:t>Describe the user group and how this capability improves warfighter CONOPS.</a:t>
            </a:r>
          </a:p>
        </p:txBody>
      </p:sp>
      <p:sp>
        <p:nvSpPr>
          <p:cNvPr id="13" name="Milestones"/>
          <p:cNvSpPr>
            <a:spLocks noGrp="1"/>
          </p:cNvSpPr>
          <p:nvPr>
            <p:ph type="body" sz="quarter" idx="15"/>
          </p:nvPr>
        </p:nvSpPr>
        <p:spPr>
          <a:xfrm>
            <a:off x="4572000" y="4724400"/>
            <a:ext cx="4572000" cy="1752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Schedule: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Production ramp-up	QX FYXX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Initial delivery of X systems	QX FYXX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Achieve full rate production	QX FYXX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Initial Service purchase of X systems 	QX FYXX</a:t>
            </a:r>
          </a:p>
        </p:txBody>
      </p:sp>
      <p:sp>
        <p:nvSpPr>
          <p:cNvPr id="12" name="Participants_Deliverables"/>
          <p:cNvSpPr>
            <a:spLocks noGrp="1"/>
          </p:cNvSpPr>
          <p:nvPr>
            <p:ph type="body" sz="quarter" idx="14"/>
          </p:nvPr>
        </p:nvSpPr>
        <p:spPr>
          <a:xfrm>
            <a:off x="0" y="3809999"/>
            <a:ext cx="4572000" cy="294900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Key Participants:  </a:t>
            </a:r>
          </a:p>
          <a:p>
            <a:pPr lvl="1" indent="-117475"/>
            <a:r>
              <a:rPr lang="en-US" dirty="0"/>
              <a:t>Project Owner: (Gov’t org leading project execution) </a:t>
            </a:r>
          </a:p>
          <a:p>
            <a:pPr lvl="1" indent="-117475"/>
            <a:r>
              <a:rPr lang="en-US" dirty="0"/>
              <a:t>Industry Partner: (Name of company)</a:t>
            </a:r>
          </a:p>
          <a:p>
            <a:pPr lvl="2" indent="-117475"/>
            <a:r>
              <a:rPr lang="en-US" sz="1000" dirty="0"/>
              <a:t>Category: (Small business, Non-Traditional, Under $400M)</a:t>
            </a:r>
          </a:p>
          <a:p>
            <a:pPr lvl="1" indent="-117475"/>
            <a:r>
              <a:rPr lang="en-US" dirty="0"/>
              <a:t>Sustainment Partner: (</a:t>
            </a:r>
            <a:r>
              <a:rPr lang="en-US" dirty="0" err="1"/>
              <a:t>DoW</a:t>
            </a:r>
            <a:r>
              <a:rPr lang="en-US" dirty="0"/>
              <a:t> Program, can be the same as project owner)</a:t>
            </a:r>
          </a:p>
          <a:p>
            <a:pPr lvl="1" indent="-117475"/>
            <a:endParaRPr lang="en-US" sz="500" dirty="0"/>
          </a:p>
          <a:p>
            <a:pPr lvl="0"/>
            <a:r>
              <a:rPr lang="en-US" dirty="0"/>
              <a:t>Key Deliverables </a:t>
            </a:r>
            <a:r>
              <a:rPr lang="en-US" sz="900" i="1" u="none" dirty="0">
                <a:solidFill>
                  <a:srgbClr val="0070C0"/>
                </a:solidFill>
              </a:rPr>
              <a:t>(Match to Procurement Overview slide in briefing):  </a:t>
            </a:r>
          </a:p>
          <a:p>
            <a:pPr lvl="1" indent="-117475"/>
            <a:r>
              <a:rPr lang="en-US" dirty="0"/>
              <a:t>E.g. 10 aircraft kits (XX% of total need)</a:t>
            </a:r>
          </a:p>
          <a:p>
            <a:pPr lvl="2" indent="-117475"/>
            <a:r>
              <a:rPr lang="en-US" sz="1000" dirty="0"/>
              <a:t>Each kit includes 2 aircraft, 1 ground station, and 1 maintenance kit</a:t>
            </a:r>
          </a:p>
          <a:p>
            <a:pPr lvl="1" indent="-117475"/>
            <a:r>
              <a:rPr lang="en-US" dirty="0"/>
              <a:t>E.g. Level 3 Technical Data Package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Transition &amp; Sustainment Strategy: </a:t>
            </a:r>
            <a:r>
              <a:rPr lang="en-US" sz="900" i="1" u="none" dirty="0">
                <a:solidFill>
                  <a:srgbClr val="0070C0"/>
                </a:solidFill>
              </a:rPr>
              <a:t>(Transition plan and future purchase plan)</a:t>
            </a:r>
            <a:endParaRPr lang="en-US" sz="900" dirty="0"/>
          </a:p>
          <a:p>
            <a:pPr lvl="0"/>
            <a:r>
              <a:rPr lang="en-US" sz="1000" b="0" u="none" dirty="0"/>
              <a:t>E.g. Transition to Program of Record XYZ; Component purchase via NSN, etc.</a:t>
            </a:r>
          </a:p>
        </p:txBody>
      </p:sp>
      <p:sp>
        <p:nvSpPr>
          <p:cNvPr id="2" name="Tagline"/>
          <p:cNvSpPr/>
          <p:nvPr/>
        </p:nvSpPr>
        <p:spPr bwMode="auto">
          <a:xfrm>
            <a:off x="12216" y="3505200"/>
            <a:ext cx="4544568" cy="291120"/>
          </a:xfrm>
          <a:prstGeom prst="rect">
            <a:avLst/>
          </a:prstGeom>
          <a:solidFill>
            <a:srgbClr val="B3D9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1200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brief project tagline</a:t>
            </a:r>
            <a:endParaRPr lang="en-US" sz="2000" dirty="0"/>
          </a:p>
        </p:txBody>
      </p:sp>
      <p:sp>
        <p:nvSpPr>
          <p:cNvPr id="15" name="RevisionDate"/>
          <p:cNvSpPr txBox="1">
            <a:spLocks/>
          </p:cNvSpPr>
          <p:nvPr/>
        </p:nvSpPr>
        <p:spPr>
          <a:xfrm>
            <a:off x="6858000" y="622939"/>
            <a:ext cx="1600200" cy="219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800" kern="0" dirty="0">
                <a:latin typeface="Arial" panose="020B0604020202020204" pitchFamily="34" charset="0"/>
                <a:cs typeface="Arial" panose="020B0604020202020204" pitchFamily="34" charset="0"/>
              </a:rPr>
              <a:t>As of</a:t>
            </a:r>
            <a:r>
              <a:rPr lang="en-US" sz="800" kern="0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kern="0" dirty="0">
                <a:latin typeface="Arial" panose="020B0604020202020204" pitchFamily="34" charset="0"/>
                <a:cs typeface="Arial" panose="020B0604020202020204" pitchFamily="34" charset="0"/>
              </a:rPr>
              <a:t>MM/DD/YYYY</a:t>
            </a:r>
          </a:p>
        </p:txBody>
      </p:sp>
      <p:sp>
        <p:nvSpPr>
          <p:cNvPr id="73" name="RRTOTitle"/>
          <p:cNvSpPr>
            <a:spLocks noGrp="1"/>
          </p:cNvSpPr>
          <p:nvPr>
            <p:ph type="title"/>
          </p:nvPr>
        </p:nvSpPr>
        <p:spPr>
          <a:xfrm>
            <a:off x="838200" y="241938"/>
            <a:ext cx="7467600" cy="520061"/>
          </a:xfrm>
        </p:spPr>
        <p:txBody>
          <a:bodyPr>
            <a:normAutofit/>
          </a:bodyPr>
          <a:lstStyle/>
          <a:p>
            <a:r>
              <a:rPr lang="en-US" b="1" dirty="0"/>
              <a:t>Project Title</a:t>
            </a:r>
            <a:endParaRPr lang="en-US" sz="2400" b="1" dirty="0"/>
          </a:p>
        </p:txBody>
      </p:sp>
      <p:sp>
        <p:nvSpPr>
          <p:cNvPr id="22" name="Rectangle 21"/>
          <p:cNvSpPr/>
          <p:nvPr/>
        </p:nvSpPr>
        <p:spPr>
          <a:xfrm>
            <a:off x="1295400" y="1905000"/>
            <a:ext cx="19065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anose="020B0604020202020204" pitchFamily="34" charset="0"/>
                <a:cs typeface="Arial" panose="020B0604020202020204" pitchFamily="34" charset="0"/>
              </a:rPr>
              <a:t>Insert Project Image</a:t>
            </a:r>
          </a:p>
        </p:txBody>
      </p:sp>
      <p:sp>
        <p:nvSpPr>
          <p:cNvPr id="25" name="POCs"/>
          <p:cNvSpPr txBox="1"/>
          <p:nvPr/>
        </p:nvSpPr>
        <p:spPr>
          <a:xfrm>
            <a:off x="5849471" y="6519446"/>
            <a:ext cx="329452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Name, e-mail, phone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Name of APFIT PM, e-mail, phone 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758114"/>
              </p:ext>
            </p:extLst>
          </p:nvPr>
        </p:nvGraphicFramePr>
        <p:xfrm>
          <a:off x="4648200" y="3893984"/>
          <a:ext cx="4419599" cy="871140"/>
        </p:xfrm>
        <a:graphic>
          <a:graphicData uri="http://schemas.openxmlformats.org/drawingml/2006/table">
            <a:tbl>
              <a:tblPr/>
              <a:tblGrid>
                <a:gridCol w="1522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520">
                  <a:extLst>
                    <a:ext uri="{9D8B030D-6E8A-4147-A177-3AD203B41FA5}">
                      <a16:colId xmlns:a16="http://schemas.microsoft.com/office/drawing/2014/main" val="3387221040"/>
                    </a:ext>
                  </a:extLst>
                </a:gridCol>
                <a:gridCol w="568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5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Funding ($M)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APFIT (PROC)</a:t>
                      </a:r>
                      <a:endParaRPr lang="en-US" sz="900" b="0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Other Partner (Color)</a:t>
                      </a: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Other</a:t>
                      </a:r>
                      <a:r>
                        <a:rPr lang="en-US" sz="900" b="0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 Partner (Color)</a:t>
                      </a:r>
                      <a:endParaRPr lang="en-US" sz="900" b="0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228">
                <a:tc>
                  <a:txBody>
                    <a:bodyPr/>
                    <a:lstStyle/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Number of Units Procured</a:t>
                      </a: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136999"/>
                  </a:ext>
                </a:extLst>
              </a:tr>
            </a:tbl>
          </a:graphicData>
        </a:graphic>
      </p:graphicFrame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B412FD6-C61B-41E5-49CE-D84B146DB40B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533400" y="0"/>
            <a:ext cx="8018581" cy="302281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900" i="1" dirty="0">
                <a:solidFill>
                  <a:srgbClr val="0070C0"/>
                </a:solidFill>
              </a:rPr>
              <a:t>(Add classification/distribution statement)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553A1D-E1ED-8CBB-C65A-8DE57853CA56}"/>
              </a:ext>
            </a:extLst>
          </p:cNvPr>
          <p:cNvSpPr txBox="1">
            <a:spLocks/>
          </p:cNvSpPr>
          <p:nvPr/>
        </p:nvSpPr>
        <p:spPr>
          <a:xfrm>
            <a:off x="3794474" y="6643080"/>
            <a:ext cx="1555053" cy="2149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sz="10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900" i="1" kern="0" dirty="0">
                <a:solidFill>
                  <a:srgbClr val="0070C0"/>
                </a:solidFill>
              </a:rPr>
              <a:t>(Add classification)</a:t>
            </a:r>
          </a:p>
        </p:txBody>
      </p:sp>
    </p:spTree>
    <p:extLst>
      <p:ext uri="{BB962C8B-B14F-4D97-AF65-F5344CB8AC3E}">
        <p14:creationId xmlns:p14="http://schemas.microsoft.com/office/powerpoint/2010/main" val="103852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a38a6d0-eeb4-4de8-bcf1-00f03c6986db}" enabled="1" method="Privileged" siteId="{102d0191-eeae-4761-b1cb-1a83e86ef44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4822</TotalTime>
  <Words>502</Words>
  <Application>Microsoft Office PowerPoint</Application>
  <PresentationFormat>On-screen Show (4:3)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Century Schoolbook</vt:lpstr>
      <vt:lpstr>Courier New</vt:lpstr>
      <vt:lpstr>Franklin Gothic Medium</vt:lpstr>
      <vt:lpstr>Times New Roman</vt:lpstr>
      <vt:lpstr>Default Design</vt:lpstr>
      <vt:lpstr>Project Title</vt:lpstr>
    </vt:vector>
  </TitlesOfParts>
  <Company>Defense Threat Reduction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rigbyd</dc:creator>
  <cp:lastModifiedBy>Jones, Tommy G CTR OSW OUSW R-E (USA)</cp:lastModifiedBy>
  <cp:revision>330</cp:revision>
  <cp:lastPrinted>2023-08-11T12:39:45Z</cp:lastPrinted>
  <dcterms:created xsi:type="dcterms:W3CDTF">2002-04-15T21:56:46Z</dcterms:created>
  <dcterms:modified xsi:type="dcterms:W3CDTF">2026-06-01T13:29:45Z</dcterms:modified>
</cp:coreProperties>
</file>