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1"/>
  </p:notesMasterIdLst>
  <p:sldIdLst>
    <p:sldId id="2145708531" r:id="rId2"/>
    <p:sldId id="2145708532" r:id="rId3"/>
    <p:sldId id="2145708522" r:id="rId4"/>
    <p:sldId id="2145708523" r:id="rId5"/>
    <p:sldId id="2145708526" r:id="rId6"/>
    <p:sldId id="2145708525" r:id="rId7"/>
    <p:sldId id="2145708527" r:id="rId8"/>
    <p:sldId id="2145708529" r:id="rId9"/>
    <p:sldId id="2145708524" r:id="rId10"/>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structions" id="{0F088504-5470-453E-A862-C33274823957}">
          <p14:sldIdLst>
            <p14:sldId id="2145708531"/>
          </p14:sldIdLst>
        </p14:section>
        <p14:section name="Main Briefing" id="{FA4476E4-D35D-4B93-8534-6873BC4C0CF8}">
          <p14:sldIdLst>
            <p14:sldId id="2145708532"/>
            <p14:sldId id="2145708522"/>
            <p14:sldId id="2145708523"/>
            <p14:sldId id="2145708526"/>
            <p14:sldId id="2145708525"/>
            <p14:sldId id="2145708527"/>
          </p14:sldIdLst>
        </p14:section>
        <p14:section name="Backup Slides" id="{74BEBE2A-B986-4D25-9FBC-EE31596A7B56}">
          <p14:sldIdLst>
            <p14:sldId id="2145708529"/>
            <p14:sldId id="2145708524"/>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6D2B245-4A03-4B14-C8EE-3BF65C416D0F}" name="Bohanan, Devin L CIV OSD OUSD R-E (USA)" initials="DB" userId="S::devin.l.bohanan.civ@mail.mil::9dd3168c-fa84-4504-8453-b0e6f1e5f730" providerId="AD"/>
  <p188:author id="{F814045C-10D0-2D85-47BB-608831305A18}" name="Jones, Tommy G CTR OSW OUSW R-E (USA)" initials="TJ" userId="S::tommy.g.jones1.ctr@mail.mil::9ea9b546-d220-4331-b3cd-ac38523a0f22" providerId="AD"/>
  <p188:author id="{25D7E7D5-CF87-6489-876B-2EFAB360F7D0}" name="Nerlinger, Joseph N CTR OSD OUSD R-E (USA)" initials="JN" userId="S::joseph.n.nerlinger.ctr@mail.mil::92bc804f-b79b-45f5-a896-86c1ec1d30a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1C4E"/>
    <a:srgbClr val="245BAA"/>
    <a:srgbClr val="265CAA"/>
    <a:srgbClr val="E21E26"/>
    <a:srgbClr val="FF7C80"/>
    <a:srgbClr val="0000FF"/>
    <a:srgbClr val="FFFFC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969" autoAdjust="0"/>
    <p:restoredTop sz="92258" autoAdjust="0"/>
  </p:normalViewPr>
  <p:slideViewPr>
    <p:cSldViewPr snapToGrid="0">
      <p:cViewPr varScale="1">
        <p:scale>
          <a:sx n="82" d="100"/>
          <a:sy n="82" d="100"/>
        </p:scale>
        <p:origin x="1642"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522"/>
    </p:cViewPr>
  </p:sorterViewPr>
  <p:notesViewPr>
    <p:cSldViewPr snapToGrid="0">
      <p:cViewPr varScale="1">
        <p:scale>
          <a:sx n="71" d="100"/>
          <a:sy n="71" d="100"/>
        </p:scale>
        <p:origin x="5196" y="4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64" tIns="46582" rIns="93164" bIns="46582" rtlCol="0"/>
          <a:lstStyle>
            <a:lvl1pPr algn="l">
              <a:defRPr sz="1200"/>
            </a:lvl1pPr>
          </a:lstStyle>
          <a:p>
            <a:endParaRPr lang="en-US" dirty="0"/>
          </a:p>
        </p:txBody>
      </p:sp>
      <p:sp>
        <p:nvSpPr>
          <p:cNvPr id="3" name="Date Placeholder 2"/>
          <p:cNvSpPr>
            <a:spLocks noGrp="1"/>
          </p:cNvSpPr>
          <p:nvPr>
            <p:ph type="dt" idx="1"/>
          </p:nvPr>
        </p:nvSpPr>
        <p:spPr>
          <a:xfrm>
            <a:off x="3970938" y="1"/>
            <a:ext cx="3037840" cy="466434"/>
          </a:xfrm>
          <a:prstGeom prst="rect">
            <a:avLst/>
          </a:prstGeom>
        </p:spPr>
        <p:txBody>
          <a:bodyPr vert="horz" lIns="93164" tIns="46582" rIns="93164" bIns="46582" rtlCol="0"/>
          <a:lstStyle>
            <a:lvl1pPr algn="r">
              <a:defRPr sz="1200"/>
            </a:lvl1pPr>
          </a:lstStyle>
          <a:p>
            <a:fld id="{591AC2CA-8C5C-48FC-8205-BAB06CD9B01D}" type="datetimeFigureOut">
              <a:rPr lang="en-US" smtClean="0"/>
              <a:t>6/1/2026</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64" tIns="46582" rIns="93164" bIns="46582"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64" tIns="46582" rIns="93164" bIns="4658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3"/>
          </a:xfrm>
          <a:prstGeom prst="rect">
            <a:avLst/>
          </a:prstGeom>
        </p:spPr>
        <p:txBody>
          <a:bodyPr vert="horz" lIns="93164" tIns="46582" rIns="93164" bIns="4658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8"/>
            <a:ext cx="3037840" cy="466433"/>
          </a:xfrm>
          <a:prstGeom prst="rect">
            <a:avLst/>
          </a:prstGeom>
        </p:spPr>
        <p:txBody>
          <a:bodyPr vert="horz" lIns="93164" tIns="46582" rIns="93164" bIns="46582" rtlCol="0" anchor="b"/>
          <a:lstStyle>
            <a:lvl1pPr algn="r">
              <a:defRPr sz="1200"/>
            </a:lvl1pPr>
          </a:lstStyle>
          <a:p>
            <a:fld id="{C059B817-C63C-458B-ADD6-2A814AC84900}" type="slidenum">
              <a:rPr lang="en-US" smtClean="0"/>
              <a:t>‹#›</a:t>
            </a:fld>
            <a:endParaRPr lang="en-US" dirty="0"/>
          </a:p>
        </p:txBody>
      </p:sp>
    </p:spTree>
    <p:extLst>
      <p:ext uri="{BB962C8B-B14F-4D97-AF65-F5344CB8AC3E}">
        <p14:creationId xmlns:p14="http://schemas.microsoft.com/office/powerpoint/2010/main" val="184968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07000"/>
              </a:lnSpc>
              <a:spcBef>
                <a:spcPts val="0"/>
              </a:spcBef>
              <a:spcAft>
                <a:spcPts val="800"/>
              </a:spcAft>
            </a:pPr>
            <a:r>
              <a:rPr lang="en-US" sz="900" kern="100" baseline="0" dirty="0">
                <a:effectLst/>
                <a:latin typeface="+mn-lt"/>
                <a:ea typeface="Calibri" panose="020F0502020204030204" pitchFamily="34" charset="0"/>
                <a:cs typeface="Times New Roman" panose="02020603050405020304" pitchFamily="18" charset="0"/>
              </a:rPr>
              <a:t>Name of Briefer, Position, Nominating Organization, Date. Add control markings, as necessary.</a:t>
            </a:r>
          </a:p>
        </p:txBody>
      </p:sp>
      <p:sp>
        <p:nvSpPr>
          <p:cNvPr id="4" name="Slide Number Placeholder 3"/>
          <p:cNvSpPr>
            <a:spLocks noGrp="1"/>
          </p:cNvSpPr>
          <p:nvPr>
            <p:ph type="sldNum" sz="quarter" idx="5"/>
          </p:nvPr>
        </p:nvSpPr>
        <p:spPr/>
        <p:txBody>
          <a:bodyPr/>
          <a:lstStyle/>
          <a:p>
            <a:fld id="{C059B817-C63C-458B-ADD6-2A814AC84900}" type="slidenum">
              <a:rPr lang="en-US" smtClean="0"/>
              <a:t>2</a:t>
            </a:fld>
            <a:endParaRPr lang="en-US" dirty="0"/>
          </a:p>
        </p:txBody>
      </p:sp>
    </p:spTree>
    <p:extLst>
      <p:ext uri="{BB962C8B-B14F-4D97-AF65-F5344CB8AC3E}">
        <p14:creationId xmlns:p14="http://schemas.microsoft.com/office/powerpoint/2010/main" val="3113424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dirty="0"/>
              <a:t>-An OV-1 or similar CONOPS graphic is suggested to be used for this slide with a bumper sticker/slogan (NOT a picture of the capability to be acquired)</a:t>
            </a:r>
          </a:p>
          <a:p>
            <a:r>
              <a:rPr lang="en-US" sz="900" dirty="0"/>
              <a:t>-State the problem or solution space as a requirement (e.g. The Warfighter currently cannot/has a gap and proposed solutions does ____.)</a:t>
            </a:r>
          </a:p>
          <a:p>
            <a:r>
              <a:rPr lang="en-US" sz="900" dirty="0"/>
              <a:t>-This slide should be used to orient the audience / reader to the mission set and the operational problem you’re hoping to solve with the capability </a:t>
            </a:r>
          </a:p>
        </p:txBody>
      </p:sp>
      <p:sp>
        <p:nvSpPr>
          <p:cNvPr id="4" name="Slide Number Placeholder 3"/>
          <p:cNvSpPr>
            <a:spLocks noGrp="1"/>
          </p:cNvSpPr>
          <p:nvPr>
            <p:ph type="sldNum" sz="quarter" idx="5"/>
          </p:nvPr>
        </p:nvSpPr>
        <p:spPr/>
        <p:txBody>
          <a:bodyPr/>
          <a:lstStyle/>
          <a:p>
            <a:fld id="{C059B817-C63C-458B-ADD6-2A814AC84900}" type="slidenum">
              <a:rPr lang="en-US" smtClean="0"/>
              <a:t>3</a:t>
            </a:fld>
            <a:endParaRPr lang="en-US" dirty="0"/>
          </a:p>
        </p:txBody>
      </p:sp>
    </p:spTree>
    <p:extLst>
      <p:ext uri="{BB962C8B-B14F-4D97-AF65-F5344CB8AC3E}">
        <p14:creationId xmlns:p14="http://schemas.microsoft.com/office/powerpoint/2010/main" val="3035406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dirty="0"/>
              <a:t>-This slide should be used to clearly describe what the APFIT funding will purchase </a:t>
            </a:r>
          </a:p>
          <a:p>
            <a:r>
              <a:rPr lang="en-US" sz="900" dirty="0"/>
              <a:t>-Brief capability description </a:t>
            </a:r>
          </a:p>
          <a:p>
            <a:r>
              <a:rPr lang="en-US" sz="900" dirty="0"/>
              <a:t>-Highlight anything noteworthy about this capability: </a:t>
            </a:r>
          </a:p>
          <a:p>
            <a:pPr lvl="1"/>
            <a:r>
              <a:rPr lang="en-US" sz="900" dirty="0"/>
              <a:t>-First of its kind to ___. </a:t>
            </a:r>
          </a:p>
          <a:p>
            <a:pPr lvl="1"/>
            <a:r>
              <a:rPr lang="en-US" sz="900" dirty="0"/>
              <a:t>-X patents generated during development. </a:t>
            </a:r>
          </a:p>
          <a:p>
            <a:r>
              <a:rPr lang="en-US" sz="900" dirty="0"/>
              <a:t>-Where does this product live in the </a:t>
            </a:r>
            <a:r>
              <a:rPr lang="en-US" sz="900" dirty="0" err="1"/>
              <a:t>DoW</a:t>
            </a:r>
            <a:r>
              <a:rPr lang="en-US" sz="900" dirty="0"/>
              <a:t> infrastructure? (i.e. Sub-component to larger system, one of many systems in a portfolio, etc.) </a:t>
            </a:r>
          </a:p>
          <a:p>
            <a:r>
              <a:rPr lang="en-US" sz="900" dirty="0"/>
              <a:t>-What quantity would APFIT purchase and what is the total need? (e.g. 1 of 15 satellites, 3,000 of 15,000 sensors) </a:t>
            </a:r>
          </a:p>
          <a:p>
            <a:r>
              <a:rPr lang="en-US" sz="900" dirty="0"/>
              <a:t>-Provide representations or pictures of the capability or system as applicable </a:t>
            </a:r>
          </a:p>
        </p:txBody>
      </p:sp>
      <p:sp>
        <p:nvSpPr>
          <p:cNvPr id="4" name="Slide Number Placeholder 3"/>
          <p:cNvSpPr>
            <a:spLocks noGrp="1"/>
          </p:cNvSpPr>
          <p:nvPr>
            <p:ph type="sldNum" sz="quarter" idx="5"/>
          </p:nvPr>
        </p:nvSpPr>
        <p:spPr/>
        <p:txBody>
          <a:bodyPr/>
          <a:lstStyle/>
          <a:p>
            <a:fld id="{C059B817-C63C-458B-ADD6-2A814AC84900}" type="slidenum">
              <a:rPr lang="en-US" smtClean="0"/>
              <a:t>4</a:t>
            </a:fld>
            <a:endParaRPr lang="en-US" dirty="0"/>
          </a:p>
        </p:txBody>
      </p:sp>
    </p:spTree>
    <p:extLst>
      <p:ext uri="{BB962C8B-B14F-4D97-AF65-F5344CB8AC3E}">
        <p14:creationId xmlns:p14="http://schemas.microsoft.com/office/powerpoint/2010/main" val="2174931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dirty="0"/>
              <a:t>-Provide the development backstory and highlight when it ‘graduated’ from development to a production ready capability </a:t>
            </a:r>
          </a:p>
          <a:p>
            <a:r>
              <a:rPr lang="en-US" sz="900" dirty="0"/>
              <a:t>-Identify interest from a sustaining organization (ideally a Program Office) </a:t>
            </a:r>
          </a:p>
          <a:p>
            <a:r>
              <a:rPr lang="en-US" sz="900" dirty="0"/>
              <a:t>-Describe requirements and funding situation of that sustaining organization. </a:t>
            </a:r>
          </a:p>
          <a:p>
            <a:pPr lvl="1"/>
            <a:r>
              <a:rPr lang="en-US" sz="900" dirty="0"/>
              <a:t>-Would they buy the systems now if they could? </a:t>
            </a:r>
          </a:p>
          <a:p>
            <a:pPr lvl="1"/>
            <a:r>
              <a:rPr lang="en-US" sz="900" dirty="0"/>
              <a:t>-What is preventing them from buying the systems now? </a:t>
            </a:r>
          </a:p>
          <a:p>
            <a:pPr lvl="1"/>
            <a:r>
              <a:rPr lang="en-US" sz="900" dirty="0"/>
              <a:t>-How many will they procure after the initial APFIT purchase?</a:t>
            </a:r>
          </a:p>
          <a:p>
            <a:r>
              <a:rPr lang="en-US" sz="900" dirty="0"/>
              <a:t>-Include funding table (preferably two years prior and through the FYDP)</a:t>
            </a:r>
          </a:p>
        </p:txBody>
      </p:sp>
      <p:sp>
        <p:nvSpPr>
          <p:cNvPr id="4" name="Slide Number Placeholder 3"/>
          <p:cNvSpPr>
            <a:spLocks noGrp="1"/>
          </p:cNvSpPr>
          <p:nvPr>
            <p:ph type="sldNum" sz="quarter" idx="5"/>
          </p:nvPr>
        </p:nvSpPr>
        <p:spPr/>
        <p:txBody>
          <a:bodyPr/>
          <a:lstStyle/>
          <a:p>
            <a:fld id="{C059B817-C63C-458B-ADD6-2A814AC84900}" type="slidenum">
              <a:rPr lang="en-US" smtClean="0"/>
              <a:t>5</a:t>
            </a:fld>
            <a:endParaRPr lang="en-US" dirty="0"/>
          </a:p>
        </p:txBody>
      </p:sp>
    </p:spTree>
    <p:extLst>
      <p:ext uri="{BB962C8B-B14F-4D97-AF65-F5344CB8AC3E}">
        <p14:creationId xmlns:p14="http://schemas.microsoft.com/office/powerpoint/2010/main" val="18643423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dirty="0"/>
              <a:t>-Provide the name of the small business/non-traditional, their HQ location (city, state), and location of where the work will take place (city, state). Recall this is a Congressional item of interest, and these details are important to Senators and Congressional Representatives. </a:t>
            </a:r>
          </a:p>
          <a:p>
            <a:r>
              <a:rPr lang="en-US" sz="900" dirty="0"/>
              <a:t>-Identify the business category: Small business AND/OR Non-traditional performer </a:t>
            </a:r>
          </a:p>
          <a:p>
            <a:r>
              <a:rPr lang="en-US" sz="900" dirty="0"/>
              <a:t>-Provide what the APFIT funding will do for the company. </a:t>
            </a:r>
          </a:p>
          <a:p>
            <a:pPr lvl="1"/>
            <a:r>
              <a:rPr lang="en-US" sz="900" dirty="0"/>
              <a:t>-Is this the company’s first/only product?</a:t>
            </a:r>
          </a:p>
          <a:p>
            <a:pPr lvl="1"/>
            <a:r>
              <a:rPr lang="en-US" sz="900" dirty="0"/>
              <a:t>-Will funding stand up production capability while awaiting increased POM funding?</a:t>
            </a:r>
          </a:p>
          <a:p>
            <a:pPr lvl="1"/>
            <a:r>
              <a:rPr lang="en-US" sz="900" dirty="0"/>
              <a:t>-Does the company’s ability to remain a viable supplier depend on immediate funding?</a:t>
            </a:r>
          </a:p>
          <a:p>
            <a:pPr lvl="1"/>
            <a:r>
              <a:rPr lang="en-US" sz="900" dirty="0"/>
              <a:t>-Explain why this company is best suited to provide the </a:t>
            </a:r>
            <a:r>
              <a:rPr lang="en-US" sz="900" dirty="0" err="1"/>
              <a:t>DoW</a:t>
            </a:r>
            <a:r>
              <a:rPr lang="en-US" sz="900" dirty="0"/>
              <a:t> with this capability. </a:t>
            </a:r>
          </a:p>
          <a:p>
            <a:pPr lvl="1"/>
            <a:r>
              <a:rPr lang="en-US" sz="900" dirty="0"/>
              <a:t>-{Company name] will expand from x manual production lines to y automated production lines. Throughput capacity will expand from X to Y. </a:t>
            </a:r>
          </a:p>
        </p:txBody>
      </p:sp>
      <p:sp>
        <p:nvSpPr>
          <p:cNvPr id="4" name="Slide Number Placeholder 3"/>
          <p:cNvSpPr>
            <a:spLocks noGrp="1"/>
          </p:cNvSpPr>
          <p:nvPr>
            <p:ph type="sldNum" sz="quarter" idx="5"/>
          </p:nvPr>
        </p:nvSpPr>
        <p:spPr/>
        <p:txBody>
          <a:bodyPr/>
          <a:lstStyle/>
          <a:p>
            <a:fld id="{C059B817-C63C-458B-ADD6-2A814AC84900}" type="slidenum">
              <a:rPr lang="en-US" smtClean="0"/>
              <a:t>6</a:t>
            </a:fld>
            <a:endParaRPr lang="en-US" dirty="0"/>
          </a:p>
        </p:txBody>
      </p:sp>
    </p:spTree>
    <p:extLst>
      <p:ext uri="{BB962C8B-B14F-4D97-AF65-F5344CB8AC3E}">
        <p14:creationId xmlns:p14="http://schemas.microsoft.com/office/powerpoint/2010/main" val="2283511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dirty="0"/>
              <a:t>-Program Manager and Financial Manager points of contact</a:t>
            </a:r>
          </a:p>
          <a:p>
            <a:r>
              <a:rPr lang="en-US" sz="900" dirty="0"/>
              <a:t>-Explain your contracting path (SBIR phase III, Production OTA, conventional contract) and provide the contracting office with which you are working </a:t>
            </a:r>
          </a:p>
          <a:p>
            <a:r>
              <a:rPr lang="en-US" sz="900" dirty="0"/>
              <a:t>-Breakout of how allocated funds will be dispersed from the prime to any subcontractors (table – contractor name, description of work, funding)</a:t>
            </a:r>
          </a:p>
        </p:txBody>
      </p:sp>
      <p:sp>
        <p:nvSpPr>
          <p:cNvPr id="4" name="Slide Number Placeholder 3"/>
          <p:cNvSpPr>
            <a:spLocks noGrp="1"/>
          </p:cNvSpPr>
          <p:nvPr>
            <p:ph type="sldNum" sz="quarter" idx="5"/>
          </p:nvPr>
        </p:nvSpPr>
        <p:spPr/>
        <p:txBody>
          <a:bodyPr/>
          <a:lstStyle/>
          <a:p>
            <a:fld id="{C059B817-C63C-458B-ADD6-2A814AC84900}" type="slidenum">
              <a:rPr lang="en-US" smtClean="0"/>
              <a:t>7</a:t>
            </a:fld>
            <a:endParaRPr lang="en-US" dirty="0"/>
          </a:p>
        </p:txBody>
      </p:sp>
    </p:spTree>
    <p:extLst>
      <p:ext uri="{BB962C8B-B14F-4D97-AF65-F5344CB8AC3E}">
        <p14:creationId xmlns:p14="http://schemas.microsoft.com/office/powerpoint/2010/main" val="25626193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dirty="0"/>
              <a:t>-List endorsement(s) from operational users here (If Letters of Support, include a graphic and send the document separately)</a:t>
            </a:r>
          </a:p>
        </p:txBody>
      </p:sp>
      <p:sp>
        <p:nvSpPr>
          <p:cNvPr id="4" name="Slide Number Placeholder 3"/>
          <p:cNvSpPr>
            <a:spLocks noGrp="1"/>
          </p:cNvSpPr>
          <p:nvPr>
            <p:ph type="sldNum" sz="quarter" idx="5"/>
          </p:nvPr>
        </p:nvSpPr>
        <p:spPr/>
        <p:txBody>
          <a:bodyPr/>
          <a:lstStyle/>
          <a:p>
            <a:fld id="{C059B817-C63C-458B-ADD6-2A814AC84900}" type="slidenum">
              <a:rPr lang="en-US" smtClean="0"/>
              <a:t>8</a:t>
            </a:fld>
            <a:endParaRPr lang="en-US" dirty="0"/>
          </a:p>
        </p:txBody>
      </p:sp>
    </p:spTree>
    <p:extLst>
      <p:ext uri="{BB962C8B-B14F-4D97-AF65-F5344CB8AC3E}">
        <p14:creationId xmlns:p14="http://schemas.microsoft.com/office/powerpoint/2010/main" val="13346656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dirty="0"/>
              <a:t>-Describe how this capability will affect the Warfighter </a:t>
            </a:r>
          </a:p>
          <a:p>
            <a:r>
              <a:rPr lang="en-US" sz="900" dirty="0"/>
              <a:t>-Who are the users of the system and in what environment? </a:t>
            </a:r>
          </a:p>
          <a:p>
            <a:r>
              <a:rPr lang="en-US" sz="900" dirty="0"/>
              <a:t>-How will this improve the warfighter’s functions or change CONOPS? (i.e. Highlight quantifiable mission/process improvements)</a:t>
            </a:r>
          </a:p>
          <a:p>
            <a:pPr lvl="1"/>
            <a:r>
              <a:rPr lang="en-US" sz="900" dirty="0"/>
              <a:t>-Increases data speeds by ________.</a:t>
            </a:r>
          </a:p>
          <a:p>
            <a:pPr lvl="1"/>
            <a:r>
              <a:rPr lang="en-US" sz="900" dirty="0"/>
              <a:t>-Reduces process from X days to X hours. </a:t>
            </a:r>
          </a:p>
        </p:txBody>
      </p:sp>
      <p:sp>
        <p:nvSpPr>
          <p:cNvPr id="4" name="Slide Number Placeholder 3"/>
          <p:cNvSpPr>
            <a:spLocks noGrp="1"/>
          </p:cNvSpPr>
          <p:nvPr>
            <p:ph type="sldNum" sz="quarter" idx="5"/>
          </p:nvPr>
        </p:nvSpPr>
        <p:spPr/>
        <p:txBody>
          <a:bodyPr/>
          <a:lstStyle/>
          <a:p>
            <a:fld id="{C059B817-C63C-458B-ADD6-2A814AC84900}" type="slidenum">
              <a:rPr lang="en-US" smtClean="0"/>
              <a:t>9</a:t>
            </a:fld>
            <a:endParaRPr lang="en-US" dirty="0"/>
          </a:p>
        </p:txBody>
      </p:sp>
    </p:spTree>
    <p:extLst>
      <p:ext uri="{BB962C8B-B14F-4D97-AF65-F5344CB8AC3E}">
        <p14:creationId xmlns:p14="http://schemas.microsoft.com/office/powerpoint/2010/main" val="263242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_White">
    <p:spTree>
      <p:nvGrpSpPr>
        <p:cNvPr id="1" name=""/>
        <p:cNvGrpSpPr/>
        <p:nvPr/>
      </p:nvGrpSpPr>
      <p:grpSpPr>
        <a:xfrm>
          <a:off x="0" y="0"/>
          <a:ext cx="0" cy="0"/>
          <a:chOff x="0" y="0"/>
          <a:chExt cx="0" cy="0"/>
        </a:xfrm>
      </p:grpSpPr>
      <p:sp>
        <p:nvSpPr>
          <p:cNvPr id="8" name="Text Placeholder 10">
            <a:extLst>
              <a:ext uri="{FF2B5EF4-FFF2-40B4-BE49-F238E27FC236}">
                <a16:creationId xmlns:a16="http://schemas.microsoft.com/office/drawing/2014/main" id="{28EAEE1B-11ED-4ECC-8D9E-DFC08E61AB76}"/>
              </a:ext>
            </a:extLst>
          </p:cNvPr>
          <p:cNvSpPr>
            <a:spLocks noGrp="1"/>
          </p:cNvSpPr>
          <p:nvPr>
            <p:ph type="body" sz="quarter" idx="10" hasCustomPrompt="1"/>
          </p:nvPr>
        </p:nvSpPr>
        <p:spPr>
          <a:xfrm>
            <a:off x="228296" y="1640381"/>
            <a:ext cx="6783817" cy="1132592"/>
          </a:xfrm>
        </p:spPr>
        <p:txBody>
          <a:bodyPr anchor="b">
            <a:noAutofit/>
          </a:bodyPr>
          <a:lstStyle>
            <a:lvl1pPr marL="0" indent="0">
              <a:lnSpc>
                <a:spcPct val="100000"/>
              </a:lnSpc>
              <a:spcBef>
                <a:spcPts val="0"/>
              </a:spcBef>
              <a:buNone/>
              <a:defRPr sz="3600">
                <a:solidFill>
                  <a:srgbClr val="111C4E"/>
                </a:solidFill>
                <a:latin typeface="Franklin Gothic Medium Cond" panose="020B06060304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Title</a:t>
            </a:r>
          </a:p>
        </p:txBody>
      </p:sp>
      <p:sp>
        <p:nvSpPr>
          <p:cNvPr id="9" name="Text Placeholder 10">
            <a:extLst>
              <a:ext uri="{FF2B5EF4-FFF2-40B4-BE49-F238E27FC236}">
                <a16:creationId xmlns:a16="http://schemas.microsoft.com/office/drawing/2014/main" id="{F42BD8F9-4DA6-4CBF-847E-7972F0B90A19}"/>
              </a:ext>
            </a:extLst>
          </p:cNvPr>
          <p:cNvSpPr>
            <a:spLocks noGrp="1"/>
          </p:cNvSpPr>
          <p:nvPr>
            <p:ph type="body" sz="quarter" idx="11" hasCustomPrompt="1"/>
          </p:nvPr>
        </p:nvSpPr>
        <p:spPr>
          <a:xfrm>
            <a:off x="228295" y="2773990"/>
            <a:ext cx="6790855" cy="693823"/>
          </a:xfrm>
        </p:spPr>
        <p:txBody>
          <a:bodyPr anchor="t">
            <a:noAutofit/>
          </a:bodyPr>
          <a:lstStyle>
            <a:lvl1pPr marL="0" indent="0">
              <a:lnSpc>
                <a:spcPct val="100000"/>
              </a:lnSpc>
              <a:spcBef>
                <a:spcPts val="0"/>
              </a:spcBef>
              <a:buNone/>
              <a:defRPr sz="2400">
                <a:solidFill>
                  <a:srgbClr val="265CAA"/>
                </a:solidFill>
                <a:latin typeface="Arial Narrow" panose="020B060602020203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Subtitle</a:t>
            </a:r>
          </a:p>
        </p:txBody>
      </p:sp>
      <p:sp>
        <p:nvSpPr>
          <p:cNvPr id="10" name="Text Placeholder 25">
            <a:extLst>
              <a:ext uri="{FF2B5EF4-FFF2-40B4-BE49-F238E27FC236}">
                <a16:creationId xmlns:a16="http://schemas.microsoft.com/office/drawing/2014/main" id="{3820D94B-2996-44AE-A29B-68BE3BEC6AA1}"/>
              </a:ext>
            </a:extLst>
          </p:cNvPr>
          <p:cNvSpPr>
            <a:spLocks noGrp="1"/>
          </p:cNvSpPr>
          <p:nvPr>
            <p:ph type="body" sz="quarter" idx="12" hasCustomPrompt="1"/>
          </p:nvPr>
        </p:nvSpPr>
        <p:spPr>
          <a:xfrm>
            <a:off x="228295" y="3519138"/>
            <a:ext cx="3158753" cy="1553684"/>
          </a:xfrm>
        </p:spPr>
        <p:txBody>
          <a:bodyPr anchor="b">
            <a:normAutofit/>
          </a:bodyPr>
          <a:lstStyle>
            <a:lvl1pPr marL="0" indent="0">
              <a:lnSpc>
                <a:spcPct val="100000"/>
              </a:lnSpc>
              <a:spcBef>
                <a:spcPts val="0"/>
              </a:spcBef>
              <a:buNone/>
              <a:defRPr sz="1600">
                <a:solidFill>
                  <a:srgbClr val="111C4E"/>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800" indent="0">
              <a:buNone/>
              <a:defRPr>
                <a:solidFill>
                  <a:schemeClr val="bg1"/>
                </a:solidFill>
              </a:defRPr>
            </a:lvl5pPr>
          </a:lstStyle>
          <a:p>
            <a:pPr lvl="0"/>
            <a:r>
              <a:rPr lang="en-US" dirty="0"/>
              <a:t>Click to add Name, Title, Organization, Event Name, Date</a:t>
            </a:r>
          </a:p>
        </p:txBody>
      </p:sp>
      <p:sp>
        <p:nvSpPr>
          <p:cNvPr id="13" name="Footer Placeholder 4">
            <a:extLst>
              <a:ext uri="{FF2B5EF4-FFF2-40B4-BE49-F238E27FC236}">
                <a16:creationId xmlns:a16="http://schemas.microsoft.com/office/drawing/2014/main" id="{6F7EB72D-1EE0-4FA5-9160-0A3ED98A085F}"/>
              </a:ext>
            </a:extLst>
          </p:cNvPr>
          <p:cNvSpPr txBox="1">
            <a:spLocks/>
          </p:cNvSpPr>
          <p:nvPr userDrawn="1"/>
        </p:nvSpPr>
        <p:spPr>
          <a:xfrm>
            <a:off x="3669552" y="9769"/>
            <a:ext cx="1816847" cy="274711"/>
          </a:xfrm>
          <a:prstGeom prst="rect">
            <a:avLst/>
          </a:prstGeom>
        </p:spPr>
        <p:txBody>
          <a:bodyPr vert="horz" lIns="91440" tIns="45720" rIns="91440" bIns="45720" rtlCol="0" anchor="ctr"/>
          <a:lstStyle>
            <a:defPPr>
              <a:defRPr lang="en-US"/>
            </a:defPPr>
            <a:lvl1pPr marL="0" algn="ctr" defTabSz="457200" rtl="0" eaLnBrk="1" latinLnBrk="0" hangingPunct="1">
              <a:defRPr sz="1000" kern="1200">
                <a:solidFill>
                  <a:srgbClr val="111C4E"/>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solidFill>
                  <a:schemeClr val="bg1"/>
                </a:solidFill>
              </a:rPr>
              <a:t>CUI</a:t>
            </a:r>
          </a:p>
        </p:txBody>
      </p:sp>
      <p:cxnSp>
        <p:nvCxnSpPr>
          <p:cNvPr id="14" name="Straight Connector 13">
            <a:extLst>
              <a:ext uri="{FF2B5EF4-FFF2-40B4-BE49-F238E27FC236}">
                <a16:creationId xmlns:a16="http://schemas.microsoft.com/office/drawing/2014/main" id="{CA4E4C7F-1EDF-4657-9BBA-0FCF66B9BB2D}"/>
              </a:ext>
            </a:extLst>
          </p:cNvPr>
          <p:cNvCxnSpPr>
            <a:cxnSpLocks/>
          </p:cNvCxnSpPr>
          <p:nvPr userDrawn="1"/>
        </p:nvCxnSpPr>
        <p:spPr>
          <a:xfrm>
            <a:off x="304800" y="5218936"/>
            <a:ext cx="5247774" cy="0"/>
          </a:xfrm>
          <a:prstGeom prst="line">
            <a:avLst/>
          </a:prstGeom>
          <a:ln>
            <a:solidFill>
              <a:srgbClr val="265CAA"/>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9574963-C4F3-4FAC-A935-56AE49BC8A8F}"/>
              </a:ext>
            </a:extLst>
          </p:cNvPr>
          <p:cNvCxnSpPr>
            <a:cxnSpLocks/>
          </p:cNvCxnSpPr>
          <p:nvPr userDrawn="1"/>
        </p:nvCxnSpPr>
        <p:spPr>
          <a:xfrm>
            <a:off x="5552574" y="5218935"/>
            <a:ext cx="1459539" cy="0"/>
          </a:xfrm>
          <a:prstGeom prst="line">
            <a:avLst/>
          </a:prstGeom>
          <a:ln>
            <a:solidFill>
              <a:srgbClr val="E21E26"/>
            </a:solidFill>
          </a:ln>
        </p:spPr>
        <p:style>
          <a:lnRef idx="1">
            <a:schemeClr val="accent1"/>
          </a:lnRef>
          <a:fillRef idx="0">
            <a:schemeClr val="accent1"/>
          </a:fillRef>
          <a:effectRef idx="0">
            <a:schemeClr val="accent1"/>
          </a:effectRef>
          <a:fontRef idx="minor">
            <a:schemeClr val="tx1"/>
          </a:fontRef>
        </p:style>
      </p:cxnSp>
      <p:sp>
        <p:nvSpPr>
          <p:cNvPr id="20" name="Text Placeholder 25">
            <a:extLst>
              <a:ext uri="{FF2B5EF4-FFF2-40B4-BE49-F238E27FC236}">
                <a16:creationId xmlns:a16="http://schemas.microsoft.com/office/drawing/2014/main" id="{DE355235-BFE5-4F18-972E-B631B278399D}"/>
              </a:ext>
            </a:extLst>
          </p:cNvPr>
          <p:cNvSpPr>
            <a:spLocks noGrp="1"/>
          </p:cNvSpPr>
          <p:nvPr>
            <p:ph type="body" sz="quarter" idx="18" hasCustomPrompt="1"/>
          </p:nvPr>
        </p:nvSpPr>
        <p:spPr>
          <a:xfrm>
            <a:off x="5486399" y="3519138"/>
            <a:ext cx="3428998" cy="1547058"/>
          </a:xfrm>
        </p:spPr>
        <p:txBody>
          <a:bodyPr anchor="b">
            <a:normAutofit/>
          </a:bodyPr>
          <a:lstStyle>
            <a:lvl1pPr marL="0" indent="0">
              <a:lnSpc>
                <a:spcPct val="100000"/>
              </a:lnSpc>
              <a:spcBef>
                <a:spcPts val="0"/>
              </a:spcBef>
              <a:buNone/>
              <a:defRPr sz="1200">
                <a:solidFill>
                  <a:srgbClr val="111C4E"/>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800" indent="0">
              <a:buNone/>
              <a:defRPr>
                <a:solidFill>
                  <a:schemeClr val="bg1"/>
                </a:solidFill>
              </a:defRPr>
            </a:lvl5pPr>
          </a:lstStyle>
          <a:p>
            <a:pPr lvl="0"/>
            <a:r>
              <a:rPr lang="en-US" dirty="0"/>
              <a:t>Click to add Controlled by, Category, Distribution, POC</a:t>
            </a:r>
          </a:p>
        </p:txBody>
      </p:sp>
      <p:sp>
        <p:nvSpPr>
          <p:cNvPr id="21" name="Text Placeholder 25">
            <a:extLst>
              <a:ext uri="{FF2B5EF4-FFF2-40B4-BE49-F238E27FC236}">
                <a16:creationId xmlns:a16="http://schemas.microsoft.com/office/drawing/2014/main" id="{2FB89BE8-D9A7-4172-B76E-BB438A6D0043}"/>
              </a:ext>
            </a:extLst>
          </p:cNvPr>
          <p:cNvSpPr>
            <a:spLocks noGrp="1"/>
          </p:cNvSpPr>
          <p:nvPr>
            <p:ph type="body" sz="quarter" idx="19" hasCustomPrompt="1"/>
          </p:nvPr>
        </p:nvSpPr>
        <p:spPr>
          <a:xfrm>
            <a:off x="221259" y="5351206"/>
            <a:ext cx="8694138" cy="1025530"/>
          </a:xfrm>
        </p:spPr>
        <p:txBody>
          <a:bodyPr anchor="b">
            <a:normAutofit/>
          </a:bodyPr>
          <a:lstStyle>
            <a:lvl1pPr marL="0" indent="0">
              <a:lnSpc>
                <a:spcPct val="100000"/>
              </a:lnSpc>
              <a:spcBef>
                <a:spcPts val="0"/>
              </a:spcBef>
              <a:buNone/>
              <a:defRPr sz="1000">
                <a:solidFill>
                  <a:srgbClr val="111C4E"/>
                </a:solidFill>
                <a:latin typeface="Arial Narrow" panose="020B0606020202030204" pitchFamily="34" charset="0"/>
              </a:defRPr>
            </a:lvl1pPr>
            <a:lvl2pPr>
              <a:defRPr>
                <a:solidFill>
                  <a:schemeClr val="bg1"/>
                </a:solidFill>
              </a:defRPr>
            </a:lvl2pPr>
            <a:lvl3pPr>
              <a:defRPr>
                <a:solidFill>
                  <a:schemeClr val="bg1"/>
                </a:solidFill>
              </a:defRPr>
            </a:lvl3pPr>
            <a:lvl4pPr>
              <a:defRPr>
                <a:solidFill>
                  <a:schemeClr val="bg1"/>
                </a:solidFill>
              </a:defRPr>
            </a:lvl4pPr>
            <a:lvl5pPr marL="1828800" indent="0">
              <a:buNone/>
              <a:defRPr>
                <a:solidFill>
                  <a:schemeClr val="bg1"/>
                </a:solidFill>
              </a:defRPr>
            </a:lvl5pPr>
          </a:lstStyle>
          <a:p>
            <a:pPr lvl="0"/>
            <a:r>
              <a:rPr lang="en-US" dirty="0"/>
              <a:t>Click to add distribution statements/disclaimers.  [AUTHOR: See DoDI 5230.24 for applicable distribution statement. Following is an example. ] Distribution Statement C: Distribution authorized to U.S. Government agencies and their contractors (reason) (date of determination). Other requests for this document shall be referred to (controlling DoD office).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p>
        </p:txBody>
      </p:sp>
    </p:spTree>
    <p:extLst>
      <p:ext uri="{BB962C8B-B14F-4D97-AF65-F5344CB8AC3E}">
        <p14:creationId xmlns:p14="http://schemas.microsoft.com/office/powerpoint/2010/main" val="72465050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561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44B9C6-08D4-40CE-ACFA-ED2DC0323D60}"/>
              </a:ext>
            </a:extLst>
          </p:cNvPr>
          <p:cNvSpPr>
            <a:spLocks noGrp="1"/>
          </p:cNvSpPr>
          <p:nvPr>
            <p:ph idx="1"/>
          </p:nvPr>
        </p:nvSpPr>
        <p:spPr>
          <a:xfrm>
            <a:off x="239059" y="974035"/>
            <a:ext cx="8711901" cy="52029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Placeholder 1">
            <a:extLst>
              <a:ext uri="{FF2B5EF4-FFF2-40B4-BE49-F238E27FC236}">
                <a16:creationId xmlns:a16="http://schemas.microsoft.com/office/drawing/2014/main" id="{9D8C4D18-4635-4507-A48C-AB6B0A3F7275}"/>
              </a:ext>
            </a:extLst>
          </p:cNvPr>
          <p:cNvSpPr>
            <a:spLocks noGrp="1"/>
          </p:cNvSpPr>
          <p:nvPr>
            <p:ph type="title"/>
          </p:nvPr>
        </p:nvSpPr>
        <p:spPr>
          <a:xfrm>
            <a:off x="921856" y="58140"/>
            <a:ext cx="6923431" cy="677002"/>
          </a:xfrm>
          <a:prstGeom prst="rect">
            <a:avLst/>
          </a:prstGeom>
        </p:spPr>
        <p:txBody>
          <a:bodyPr vert="horz" lIns="91440" tIns="45720" rIns="91440" bIns="45720" rtlCol="0" anchor="ctr">
            <a:normAutofit/>
          </a:bodyPr>
          <a:lstStyle>
            <a:lvl1pPr>
              <a:defRPr>
                <a:latin typeface="Franklin Gothic Medium Cond" panose="020B0606030402020204" pitchFamily="34" charset="0"/>
              </a:defRPr>
            </a:lvl1pPr>
          </a:lstStyle>
          <a:p>
            <a:r>
              <a:rPr lang="en-US" dirty="0"/>
              <a:t>Click to edit Master title style</a:t>
            </a:r>
          </a:p>
        </p:txBody>
      </p:sp>
      <p:sp>
        <p:nvSpPr>
          <p:cNvPr id="16" name="Slide Number Placeholder 5">
            <a:extLst>
              <a:ext uri="{FF2B5EF4-FFF2-40B4-BE49-F238E27FC236}">
                <a16:creationId xmlns:a16="http://schemas.microsoft.com/office/drawing/2014/main" id="{EC3B95E7-7BAE-412B-A418-ADEC0DCF31C3}"/>
              </a:ext>
            </a:extLst>
          </p:cNvPr>
          <p:cNvSpPr>
            <a:spLocks noGrp="1"/>
          </p:cNvSpPr>
          <p:nvPr>
            <p:ph type="sldNum" sz="quarter" idx="4"/>
          </p:nvPr>
        </p:nvSpPr>
        <p:spPr>
          <a:xfrm>
            <a:off x="7759496" y="6487247"/>
            <a:ext cx="1140664" cy="365125"/>
          </a:xfrm>
          <a:prstGeom prst="rect">
            <a:avLst/>
          </a:prstGeom>
        </p:spPr>
        <p:txBody>
          <a:bodyPr vert="horz" lIns="91440" tIns="45720" rIns="91440" bIns="45720" rtlCol="0" anchor="ctr"/>
          <a:lstStyle>
            <a:lvl1pPr algn="r">
              <a:defRPr sz="10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sp>
        <p:nvSpPr>
          <p:cNvPr id="6" name="Oval 5">
            <a:extLst>
              <a:ext uri="{FF2B5EF4-FFF2-40B4-BE49-F238E27FC236}">
                <a16:creationId xmlns:a16="http://schemas.microsoft.com/office/drawing/2014/main" id="{E582A0E6-5599-00FB-E085-CDABE719B95B}"/>
              </a:ext>
            </a:extLst>
          </p:cNvPr>
          <p:cNvSpPr/>
          <p:nvPr userDrawn="1"/>
        </p:nvSpPr>
        <p:spPr>
          <a:xfrm>
            <a:off x="8434179" y="95887"/>
            <a:ext cx="601508" cy="601508"/>
          </a:xfrm>
          <a:prstGeom prst="ellipse">
            <a:avLst/>
          </a:prstGeom>
          <a:noFill/>
          <a:ln w="19050">
            <a:solidFill>
              <a:schemeClr val="bg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79332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C428B3-1457-44B1-A9A0-12C038157BCD}"/>
              </a:ext>
            </a:extLst>
          </p:cNvPr>
          <p:cNvSpPr>
            <a:spLocks noGrp="1"/>
          </p:cNvSpPr>
          <p:nvPr>
            <p:ph sz="half" idx="1"/>
          </p:nvPr>
        </p:nvSpPr>
        <p:spPr>
          <a:xfrm>
            <a:off x="243840" y="967409"/>
            <a:ext cx="4220584" cy="520955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3E9E8E1-3B7B-4318-91B3-973E33D8D76A}"/>
              </a:ext>
            </a:extLst>
          </p:cNvPr>
          <p:cNvSpPr>
            <a:spLocks noGrp="1"/>
          </p:cNvSpPr>
          <p:nvPr>
            <p:ph sz="half" idx="2"/>
          </p:nvPr>
        </p:nvSpPr>
        <p:spPr>
          <a:xfrm>
            <a:off x="4679576" y="967409"/>
            <a:ext cx="4220584" cy="520955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Placeholder 1">
            <a:extLst>
              <a:ext uri="{FF2B5EF4-FFF2-40B4-BE49-F238E27FC236}">
                <a16:creationId xmlns:a16="http://schemas.microsoft.com/office/drawing/2014/main" id="{E974C244-F3E4-47FF-89BC-DEE007B6E243}"/>
              </a:ext>
            </a:extLst>
          </p:cNvPr>
          <p:cNvSpPr>
            <a:spLocks noGrp="1"/>
          </p:cNvSpPr>
          <p:nvPr>
            <p:ph type="title"/>
          </p:nvPr>
        </p:nvSpPr>
        <p:spPr>
          <a:xfrm>
            <a:off x="798195" y="105844"/>
            <a:ext cx="7126605" cy="677002"/>
          </a:xfrm>
          <a:prstGeom prst="rect">
            <a:avLst/>
          </a:prstGeom>
        </p:spPr>
        <p:txBody>
          <a:bodyPr vert="horz" lIns="91440" tIns="45720" rIns="91440" bIns="45720" rtlCol="0" anchor="ctr">
            <a:normAutofit/>
          </a:bodyPr>
          <a:lstStyle/>
          <a:p>
            <a:r>
              <a:rPr lang="en-US" dirty="0"/>
              <a:t>Click to edit Master title style</a:t>
            </a:r>
          </a:p>
        </p:txBody>
      </p:sp>
      <p:sp>
        <p:nvSpPr>
          <p:cNvPr id="18" name="Slide Number Placeholder 5">
            <a:extLst>
              <a:ext uri="{FF2B5EF4-FFF2-40B4-BE49-F238E27FC236}">
                <a16:creationId xmlns:a16="http://schemas.microsoft.com/office/drawing/2014/main" id="{665B3172-C0A4-4468-8D69-BF45D17E599A}"/>
              </a:ext>
            </a:extLst>
          </p:cNvPr>
          <p:cNvSpPr>
            <a:spLocks noGrp="1"/>
          </p:cNvSpPr>
          <p:nvPr>
            <p:ph type="sldNum" sz="quarter" idx="4"/>
          </p:nvPr>
        </p:nvSpPr>
        <p:spPr>
          <a:xfrm>
            <a:off x="7759496" y="6487247"/>
            <a:ext cx="1140664" cy="365125"/>
          </a:xfrm>
          <a:prstGeom prst="rect">
            <a:avLst/>
          </a:prstGeom>
        </p:spPr>
        <p:txBody>
          <a:bodyPr vert="horz" lIns="91440" tIns="45720" rIns="91440" bIns="45720" rtlCol="0" anchor="ctr"/>
          <a:lstStyle>
            <a:lvl1pPr algn="r">
              <a:defRPr sz="10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spTree>
    <p:extLst>
      <p:ext uri="{BB962C8B-B14F-4D97-AF65-F5344CB8AC3E}">
        <p14:creationId xmlns:p14="http://schemas.microsoft.com/office/powerpoint/2010/main" val="973722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71C878F-D5C6-4077-8095-4BEF9B3E068A}"/>
              </a:ext>
            </a:extLst>
          </p:cNvPr>
          <p:cNvSpPr>
            <a:spLocks noGrp="1"/>
          </p:cNvSpPr>
          <p:nvPr>
            <p:ph type="body" idx="1"/>
          </p:nvPr>
        </p:nvSpPr>
        <p:spPr>
          <a:xfrm>
            <a:off x="261302" y="1828800"/>
            <a:ext cx="4209098" cy="521368"/>
          </a:xfrm>
          <a:prstGeom prst="rect">
            <a:avLst/>
          </a:prstGeom>
        </p:spPr>
        <p:txBody>
          <a:bodyPr anchor="b"/>
          <a:lstStyle>
            <a:lvl1pPr marL="0" indent="0">
              <a:buNone/>
              <a:defRPr sz="2400" b="0">
                <a:latin typeface="Franklin Gothic Medium Cond" panose="020B06060304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3C7EF6D-CEAE-4BE5-8EE6-4E8118E547C0}"/>
              </a:ext>
            </a:extLst>
          </p:cNvPr>
          <p:cNvSpPr>
            <a:spLocks noGrp="1"/>
          </p:cNvSpPr>
          <p:nvPr>
            <p:ph sz="half" idx="2"/>
          </p:nvPr>
        </p:nvSpPr>
        <p:spPr>
          <a:xfrm>
            <a:off x="261302" y="2499059"/>
            <a:ext cx="420909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4CB83F1-4A9C-40E0-839A-C7CE141834F0}"/>
              </a:ext>
            </a:extLst>
          </p:cNvPr>
          <p:cNvSpPr>
            <a:spLocks noGrp="1"/>
          </p:cNvSpPr>
          <p:nvPr>
            <p:ph type="body" sz="quarter" idx="3"/>
          </p:nvPr>
        </p:nvSpPr>
        <p:spPr>
          <a:xfrm>
            <a:off x="4673600" y="1822784"/>
            <a:ext cx="4209098" cy="521368"/>
          </a:xfrm>
          <a:prstGeom prst="rect">
            <a:avLst/>
          </a:prstGeom>
        </p:spPr>
        <p:txBody>
          <a:bodyPr anchor="b"/>
          <a:lstStyle>
            <a:lvl1pPr marL="0" indent="0">
              <a:buNone/>
              <a:defRPr sz="2400" b="0">
                <a:latin typeface="Franklin Gothic Medium Cond" panose="020B06060304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FFE698-AB15-45FD-AD75-CB8EEE853D13}"/>
              </a:ext>
            </a:extLst>
          </p:cNvPr>
          <p:cNvSpPr>
            <a:spLocks noGrp="1"/>
          </p:cNvSpPr>
          <p:nvPr>
            <p:ph sz="quarter" idx="4"/>
          </p:nvPr>
        </p:nvSpPr>
        <p:spPr>
          <a:xfrm>
            <a:off x="4673600" y="2493043"/>
            <a:ext cx="420909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Placeholder 1">
            <a:extLst>
              <a:ext uri="{FF2B5EF4-FFF2-40B4-BE49-F238E27FC236}">
                <a16:creationId xmlns:a16="http://schemas.microsoft.com/office/drawing/2014/main" id="{C944CAD5-23EE-4C4C-A803-7446269BC15B}"/>
              </a:ext>
            </a:extLst>
          </p:cNvPr>
          <p:cNvSpPr>
            <a:spLocks noGrp="1"/>
          </p:cNvSpPr>
          <p:nvPr>
            <p:ph type="title"/>
          </p:nvPr>
        </p:nvSpPr>
        <p:spPr>
          <a:xfrm>
            <a:off x="798195" y="82995"/>
            <a:ext cx="7547609" cy="677002"/>
          </a:xfrm>
          <a:prstGeom prst="rect">
            <a:avLst/>
          </a:prstGeom>
        </p:spPr>
        <p:txBody>
          <a:bodyPr vert="horz" lIns="91440" tIns="45720" rIns="91440" bIns="45720" rtlCol="0" anchor="ctr">
            <a:normAutofit/>
          </a:bodyPr>
          <a:lstStyle/>
          <a:p>
            <a:r>
              <a:rPr lang="en-US" dirty="0"/>
              <a:t>Click to edit Master title style</a:t>
            </a:r>
          </a:p>
        </p:txBody>
      </p:sp>
      <p:sp>
        <p:nvSpPr>
          <p:cNvPr id="19" name="Slide Number Placeholder 5">
            <a:extLst>
              <a:ext uri="{FF2B5EF4-FFF2-40B4-BE49-F238E27FC236}">
                <a16:creationId xmlns:a16="http://schemas.microsoft.com/office/drawing/2014/main" id="{9E6C2EBE-08F8-4100-A87F-B48FEB5D261A}"/>
              </a:ext>
            </a:extLst>
          </p:cNvPr>
          <p:cNvSpPr>
            <a:spLocks noGrp="1"/>
          </p:cNvSpPr>
          <p:nvPr>
            <p:ph type="sldNum" sz="quarter" idx="12"/>
          </p:nvPr>
        </p:nvSpPr>
        <p:spPr>
          <a:xfrm>
            <a:off x="7759496" y="6487247"/>
            <a:ext cx="1140664" cy="365125"/>
          </a:xfrm>
          <a:prstGeom prst="rect">
            <a:avLst/>
          </a:prstGeom>
        </p:spPr>
        <p:txBody>
          <a:bodyPr vert="horz" lIns="91440" tIns="45720" rIns="91440" bIns="45720" rtlCol="0" anchor="ctr"/>
          <a:lstStyle>
            <a:lvl1pPr algn="r">
              <a:defRPr sz="10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sp>
        <p:nvSpPr>
          <p:cNvPr id="8" name="Oval 7">
            <a:extLst>
              <a:ext uri="{FF2B5EF4-FFF2-40B4-BE49-F238E27FC236}">
                <a16:creationId xmlns:a16="http://schemas.microsoft.com/office/drawing/2014/main" id="{77EBFA2E-32DD-1859-B296-C97328C3E9AD}"/>
              </a:ext>
            </a:extLst>
          </p:cNvPr>
          <p:cNvSpPr/>
          <p:nvPr userDrawn="1"/>
        </p:nvSpPr>
        <p:spPr>
          <a:xfrm>
            <a:off x="8434179" y="95887"/>
            <a:ext cx="601508" cy="601508"/>
          </a:xfrm>
          <a:prstGeom prst="ellipse">
            <a:avLst/>
          </a:prstGeom>
          <a:noFill/>
          <a:ln w="19050">
            <a:solidFill>
              <a:schemeClr val="bg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0495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a:xfrm>
            <a:off x="904140" y="66315"/>
            <a:ext cx="7272452" cy="677002"/>
          </a:xfrm>
        </p:spPr>
        <p:txBody>
          <a:bodyPr/>
          <a:lstStyle/>
          <a:p>
            <a:r>
              <a:rPr lang="en-US"/>
              <a:t>Click to edit Master title style</a:t>
            </a:r>
          </a:p>
        </p:txBody>
      </p:sp>
      <p:sp>
        <p:nvSpPr>
          <p:cNvPr id="8" name="Slide Number Placeholder 5">
            <a:extLst>
              <a:ext uri="{FF2B5EF4-FFF2-40B4-BE49-F238E27FC236}">
                <a16:creationId xmlns:a16="http://schemas.microsoft.com/office/drawing/2014/main" id="{773FE5A0-061E-476B-8578-8C82794C3530}"/>
              </a:ext>
            </a:extLst>
          </p:cNvPr>
          <p:cNvSpPr>
            <a:spLocks noGrp="1"/>
          </p:cNvSpPr>
          <p:nvPr>
            <p:ph type="sldNum" sz="quarter" idx="4"/>
          </p:nvPr>
        </p:nvSpPr>
        <p:spPr>
          <a:xfrm>
            <a:off x="7759496" y="6487247"/>
            <a:ext cx="1140664" cy="365125"/>
          </a:xfrm>
          <a:prstGeom prst="rect">
            <a:avLst/>
          </a:prstGeom>
        </p:spPr>
        <p:txBody>
          <a:bodyPr vert="horz" lIns="91440" tIns="45720" rIns="91440" bIns="45720" rtlCol="0" anchor="ctr"/>
          <a:lstStyle>
            <a:lvl1pPr algn="r">
              <a:defRPr sz="10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sp>
        <p:nvSpPr>
          <p:cNvPr id="5" name="Oval 4">
            <a:extLst>
              <a:ext uri="{FF2B5EF4-FFF2-40B4-BE49-F238E27FC236}">
                <a16:creationId xmlns:a16="http://schemas.microsoft.com/office/drawing/2014/main" id="{B069D0A8-F51D-0016-98A6-F2884D8648EA}"/>
              </a:ext>
            </a:extLst>
          </p:cNvPr>
          <p:cNvSpPr/>
          <p:nvPr userDrawn="1"/>
        </p:nvSpPr>
        <p:spPr>
          <a:xfrm>
            <a:off x="8434179" y="95887"/>
            <a:ext cx="601508" cy="601508"/>
          </a:xfrm>
          <a:prstGeom prst="ellipse">
            <a:avLst/>
          </a:prstGeom>
          <a:noFill/>
          <a:ln w="19050">
            <a:solidFill>
              <a:schemeClr val="bg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9295921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ext Placeholder 2">
            <a:extLst>
              <a:ext uri="{FF2B5EF4-FFF2-40B4-BE49-F238E27FC236}">
                <a16:creationId xmlns:a16="http://schemas.microsoft.com/office/drawing/2014/main" id="{20BCF8A6-00CE-4134-B1C2-1DF96AC7A1CA}"/>
              </a:ext>
            </a:extLst>
          </p:cNvPr>
          <p:cNvSpPr>
            <a:spLocks noGrp="1"/>
          </p:cNvSpPr>
          <p:nvPr>
            <p:ph type="body" idx="1"/>
          </p:nvPr>
        </p:nvSpPr>
        <p:spPr>
          <a:xfrm>
            <a:off x="252483" y="1040299"/>
            <a:ext cx="8647677" cy="508654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5">
            <a:extLst>
              <a:ext uri="{FF2B5EF4-FFF2-40B4-BE49-F238E27FC236}">
                <a16:creationId xmlns:a16="http://schemas.microsoft.com/office/drawing/2014/main" id="{EB566B06-978E-4AE7-BDD2-023E03FB2EBF}"/>
              </a:ext>
            </a:extLst>
          </p:cNvPr>
          <p:cNvSpPr>
            <a:spLocks noGrp="1"/>
          </p:cNvSpPr>
          <p:nvPr>
            <p:ph type="sldNum" sz="quarter" idx="4"/>
          </p:nvPr>
        </p:nvSpPr>
        <p:spPr>
          <a:xfrm>
            <a:off x="7759496" y="6487247"/>
            <a:ext cx="1140664" cy="365125"/>
          </a:xfrm>
          <a:prstGeom prst="rect">
            <a:avLst/>
          </a:prstGeom>
        </p:spPr>
        <p:txBody>
          <a:bodyPr vert="horz" lIns="91440" tIns="45720" rIns="91440" bIns="45720" rtlCol="0" anchor="ctr"/>
          <a:lstStyle>
            <a:lvl1pPr algn="r">
              <a:defRPr sz="1000">
                <a:solidFill>
                  <a:srgbClr val="111C4E"/>
                </a:solidFill>
                <a:latin typeface="Arial" panose="020B0604020202020204" pitchFamily="34" charset="0"/>
                <a:cs typeface="Arial" panose="020B0604020202020204" pitchFamily="34" charset="0"/>
              </a:defRPr>
            </a:lvl1pPr>
          </a:lstStyle>
          <a:p>
            <a:fld id="{A95DF160-2252-4507-9087-606C83CDB7D9}" type="slidenum">
              <a:rPr lang="en-US" smtClean="0"/>
              <a:pPr/>
              <a:t>‹#›</a:t>
            </a:fld>
            <a:endParaRPr lang="en-US" dirty="0"/>
          </a:p>
        </p:txBody>
      </p:sp>
      <p:sp>
        <p:nvSpPr>
          <p:cNvPr id="11" name="Rectangle 10">
            <a:extLst>
              <a:ext uri="{FF2B5EF4-FFF2-40B4-BE49-F238E27FC236}">
                <a16:creationId xmlns:a16="http://schemas.microsoft.com/office/drawing/2014/main" id="{74B42D5B-54B7-4CAE-AF5D-D52CE6EDAC4D}"/>
              </a:ext>
            </a:extLst>
          </p:cNvPr>
          <p:cNvSpPr/>
          <p:nvPr userDrawn="1"/>
        </p:nvSpPr>
        <p:spPr>
          <a:xfrm>
            <a:off x="0" y="1"/>
            <a:ext cx="9144000" cy="809630"/>
          </a:xfrm>
          <a:prstGeom prst="rect">
            <a:avLst/>
          </a:prstGeom>
          <a:solidFill>
            <a:srgbClr val="111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Connector 11">
            <a:extLst>
              <a:ext uri="{FF2B5EF4-FFF2-40B4-BE49-F238E27FC236}">
                <a16:creationId xmlns:a16="http://schemas.microsoft.com/office/drawing/2014/main" id="{7B730DCB-EE14-40E3-AAD9-8952C2D735EA}"/>
              </a:ext>
            </a:extLst>
          </p:cNvPr>
          <p:cNvCxnSpPr>
            <a:cxnSpLocks/>
          </p:cNvCxnSpPr>
          <p:nvPr userDrawn="1"/>
        </p:nvCxnSpPr>
        <p:spPr>
          <a:xfrm>
            <a:off x="0" y="811542"/>
            <a:ext cx="7759496" cy="0"/>
          </a:xfrm>
          <a:prstGeom prst="line">
            <a:avLst/>
          </a:prstGeom>
          <a:ln w="12700">
            <a:solidFill>
              <a:srgbClr val="265CAA"/>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445BF01-B129-451A-8756-A006F28D07DA}"/>
              </a:ext>
            </a:extLst>
          </p:cNvPr>
          <p:cNvCxnSpPr>
            <a:cxnSpLocks/>
          </p:cNvCxnSpPr>
          <p:nvPr userDrawn="1"/>
        </p:nvCxnSpPr>
        <p:spPr>
          <a:xfrm flipH="1">
            <a:off x="7759496" y="811544"/>
            <a:ext cx="1384505" cy="0"/>
          </a:xfrm>
          <a:prstGeom prst="line">
            <a:avLst/>
          </a:prstGeom>
          <a:ln w="12700">
            <a:solidFill>
              <a:srgbClr val="E21E26"/>
            </a:solidFill>
          </a:ln>
        </p:spPr>
        <p:style>
          <a:lnRef idx="1">
            <a:schemeClr val="accent1"/>
          </a:lnRef>
          <a:fillRef idx="0">
            <a:schemeClr val="accent1"/>
          </a:fillRef>
          <a:effectRef idx="0">
            <a:schemeClr val="accent1"/>
          </a:effectRef>
          <a:fontRef idx="minor">
            <a:schemeClr val="tx1"/>
          </a:fontRef>
        </p:style>
      </p:cxnSp>
      <p:sp>
        <p:nvSpPr>
          <p:cNvPr id="15" name="Title Placeholder 1">
            <a:extLst>
              <a:ext uri="{FF2B5EF4-FFF2-40B4-BE49-F238E27FC236}">
                <a16:creationId xmlns:a16="http://schemas.microsoft.com/office/drawing/2014/main" id="{FEF73350-F4F2-4995-BF77-E67CAFD9102E}"/>
              </a:ext>
            </a:extLst>
          </p:cNvPr>
          <p:cNvSpPr>
            <a:spLocks noGrp="1"/>
          </p:cNvSpPr>
          <p:nvPr>
            <p:ph type="title"/>
          </p:nvPr>
        </p:nvSpPr>
        <p:spPr>
          <a:xfrm>
            <a:off x="904139" y="66315"/>
            <a:ext cx="7547609" cy="677002"/>
          </a:xfrm>
          <a:prstGeom prst="rect">
            <a:avLst/>
          </a:prstGeom>
        </p:spPr>
        <p:txBody>
          <a:bodyPr vert="horz" lIns="91440" tIns="45720" rIns="91440" bIns="45720" rtlCol="0" anchor="ctr">
            <a:normAutofit/>
          </a:bodyPr>
          <a:lstStyle/>
          <a:p>
            <a:r>
              <a:rPr lang="en-US" dirty="0"/>
              <a:t>Click to edit Title</a:t>
            </a:r>
          </a:p>
        </p:txBody>
      </p:sp>
      <p:pic>
        <p:nvPicPr>
          <p:cNvPr id="2" name="Picture 1" descr="Logo&#10;&#10;AI-generated content may be incorrect.">
            <a:extLst>
              <a:ext uri="{FF2B5EF4-FFF2-40B4-BE49-F238E27FC236}">
                <a16:creationId xmlns:a16="http://schemas.microsoft.com/office/drawing/2014/main" id="{C6CE1E4A-EAAE-E32D-2C35-1B1AA302806F}"/>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11634" y="4438"/>
            <a:ext cx="804672" cy="804672"/>
          </a:xfrm>
          <a:prstGeom prst="rect">
            <a:avLst/>
          </a:prstGeom>
        </p:spPr>
      </p:pic>
      <p:sp>
        <p:nvSpPr>
          <p:cNvPr id="3" name="TextBox 2">
            <a:extLst>
              <a:ext uri="{FF2B5EF4-FFF2-40B4-BE49-F238E27FC236}">
                <a16:creationId xmlns:a16="http://schemas.microsoft.com/office/drawing/2014/main" id="{C7EAA899-EFDC-36AF-F041-031F29D45098}"/>
              </a:ext>
            </a:extLst>
          </p:cNvPr>
          <p:cNvSpPr txBox="1"/>
          <p:nvPr userDrawn="1"/>
        </p:nvSpPr>
        <p:spPr>
          <a:xfrm>
            <a:off x="88659" y="6609607"/>
            <a:ext cx="894751" cy="215444"/>
          </a:xfrm>
          <a:prstGeom prst="rect">
            <a:avLst/>
          </a:prstGeom>
          <a:noFill/>
        </p:spPr>
        <p:txBody>
          <a:bodyPr wrap="square" rtlCol="0">
            <a:spAutoFit/>
          </a:bodyPr>
          <a:lstStyle/>
          <a:p>
            <a:r>
              <a:rPr lang="en-US" sz="800" dirty="0">
                <a:solidFill>
                  <a:schemeClr val="tx1">
                    <a:alpha val="15000"/>
                  </a:schemeClr>
                </a:solidFill>
              </a:rPr>
              <a:t>Template: 27-1</a:t>
            </a:r>
          </a:p>
        </p:txBody>
      </p:sp>
      <p:grpSp>
        <p:nvGrpSpPr>
          <p:cNvPr id="4" name="Group 3">
            <a:extLst>
              <a:ext uri="{FF2B5EF4-FFF2-40B4-BE49-F238E27FC236}">
                <a16:creationId xmlns:a16="http://schemas.microsoft.com/office/drawing/2014/main" id="{278ED9D7-7F29-A77E-1017-19C4236CFA39}"/>
              </a:ext>
            </a:extLst>
          </p:cNvPr>
          <p:cNvGrpSpPr/>
          <p:nvPr userDrawn="1"/>
        </p:nvGrpSpPr>
        <p:grpSpPr>
          <a:xfrm>
            <a:off x="8386695" y="63474"/>
            <a:ext cx="696476" cy="633921"/>
            <a:chOff x="7567585" y="84393"/>
            <a:chExt cx="1347968" cy="1226897"/>
          </a:xfrm>
        </p:grpSpPr>
        <p:sp>
          <p:nvSpPr>
            <p:cNvPr id="5" name="Oval 4">
              <a:extLst>
                <a:ext uri="{FF2B5EF4-FFF2-40B4-BE49-F238E27FC236}">
                  <a16:creationId xmlns:a16="http://schemas.microsoft.com/office/drawing/2014/main" id="{FABA2939-DBC0-93CC-5560-FBE730D46E03}"/>
                </a:ext>
              </a:extLst>
            </p:cNvPr>
            <p:cNvSpPr/>
            <p:nvPr userDrawn="1"/>
          </p:nvSpPr>
          <p:spPr>
            <a:xfrm>
              <a:off x="7659486" y="147124"/>
              <a:ext cx="1164166" cy="1164166"/>
            </a:xfrm>
            <a:prstGeom prst="ellipse">
              <a:avLst/>
            </a:prstGeom>
            <a:noFill/>
            <a:ln w="19050">
              <a:solidFill>
                <a:schemeClr val="bg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7DB3CC8-6059-9F52-44B4-64607E53EF36}"/>
                </a:ext>
              </a:extLst>
            </p:cNvPr>
            <p:cNvSpPr txBox="1"/>
            <p:nvPr userDrawn="1"/>
          </p:nvSpPr>
          <p:spPr>
            <a:xfrm>
              <a:off x="7567585" y="84393"/>
              <a:ext cx="1347968" cy="1221132"/>
            </a:xfrm>
            <a:prstGeom prst="rect">
              <a:avLst/>
            </a:prstGeom>
            <a:noFill/>
            <a:ln>
              <a:noFill/>
            </a:ln>
          </p:spPr>
          <p:txBody>
            <a:bodyPr wrap="square" rtlCol="0">
              <a:spAutoFit/>
            </a:bodyPr>
            <a:lstStyle/>
            <a:p>
              <a:pPr algn="ctr"/>
              <a:r>
                <a:rPr lang="en-US" sz="700" b="1" dirty="0">
                  <a:solidFill>
                    <a:schemeClr val="bg1"/>
                  </a:solidFill>
                </a:rPr>
                <a:t>Place Submitting Government Organization Logo Here</a:t>
              </a:r>
            </a:p>
          </p:txBody>
        </p:sp>
      </p:grpSp>
    </p:spTree>
    <p:extLst>
      <p:ext uri="{BB962C8B-B14F-4D97-AF65-F5344CB8AC3E}">
        <p14:creationId xmlns:p14="http://schemas.microsoft.com/office/powerpoint/2010/main" val="2867381541"/>
      </p:ext>
    </p:extLst>
  </p:cSld>
  <p:clrMap bg1="lt1" tx1="dk1" bg2="lt2" tx2="dk2" accent1="accent1" accent2="accent2" accent3="accent3" accent4="accent4" accent5="accent5" accent6="accent6" hlink="hlink" folHlink="folHlink"/>
  <p:sldLayoutIdLst>
    <p:sldLayoutId id="2147483707" r:id="rId1"/>
    <p:sldLayoutId id="2147483677" r:id="rId2"/>
    <p:sldLayoutId id="2147483679" r:id="rId3"/>
    <p:sldLayoutId id="2147483680" r:id="rId4"/>
    <p:sldLayoutId id="2147483689" r:id="rId5"/>
  </p:sldLayoutIdLst>
  <p:hf hdr="0"/>
  <p:txStyles>
    <p:titleStyle>
      <a:lvl1pPr algn="l" defTabSz="914400" rtl="0" eaLnBrk="1" latinLnBrk="0" hangingPunct="1">
        <a:lnSpc>
          <a:spcPct val="90000"/>
        </a:lnSpc>
        <a:spcBef>
          <a:spcPct val="0"/>
        </a:spcBef>
        <a:buNone/>
        <a:defRPr sz="3200" kern="1200">
          <a:solidFill>
            <a:schemeClr val="bg1"/>
          </a:solidFill>
          <a:latin typeface="Franklin Gothic Medium Cond" panose="020B06060304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111C4E"/>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111C4E"/>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111C4E"/>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111C4E"/>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111C4E"/>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mailto:osd.apfit@mail.mi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9B1EA64-443E-9A1E-53FB-5DC147818D53}"/>
              </a:ext>
            </a:extLst>
          </p:cNvPr>
          <p:cNvSpPr>
            <a:spLocks noGrp="1"/>
          </p:cNvSpPr>
          <p:nvPr>
            <p:ph idx="1"/>
          </p:nvPr>
        </p:nvSpPr>
        <p:spPr>
          <a:xfrm>
            <a:off x="239059" y="974034"/>
            <a:ext cx="8711901" cy="5825826"/>
          </a:xfrm>
        </p:spPr>
        <p:txBody>
          <a:bodyPr>
            <a:normAutofit fontScale="85000" lnSpcReduction="10000"/>
          </a:bodyPr>
          <a:lstStyle/>
          <a:p>
            <a:pPr marL="0" indent="0">
              <a:buNone/>
            </a:pPr>
            <a:r>
              <a:rPr lang="en-US" sz="1800" b="1" i="1" u="sng" dirty="0">
                <a:solidFill>
                  <a:srgbClr val="0070C0"/>
                </a:solidFill>
              </a:rPr>
              <a:t>Formatting Instructions</a:t>
            </a:r>
          </a:p>
          <a:p>
            <a:r>
              <a:rPr lang="en-US" sz="1700" i="1" dirty="0">
                <a:solidFill>
                  <a:srgbClr val="0070C0"/>
                </a:solidFill>
              </a:rPr>
              <a:t>Submit this briefing at the necessary classification level that allows the greatest amount of context and impact to be discussed.</a:t>
            </a:r>
          </a:p>
          <a:p>
            <a:r>
              <a:rPr lang="en-US" sz="1700" i="1" dirty="0">
                <a:solidFill>
                  <a:srgbClr val="0070C0"/>
                </a:solidFill>
              </a:rPr>
              <a:t>Remove ALL access controls on this briefing and the quad chart. (File &gt; Info &gt; Protect Presentation)</a:t>
            </a:r>
          </a:p>
          <a:p>
            <a:r>
              <a:rPr lang="en-US" sz="1700" i="1" dirty="0">
                <a:solidFill>
                  <a:srgbClr val="0070C0"/>
                </a:solidFill>
              </a:rPr>
              <a:t>Delete this slide upon submission.</a:t>
            </a:r>
          </a:p>
          <a:p>
            <a:r>
              <a:rPr lang="en-US" sz="1700" i="1" dirty="0">
                <a:solidFill>
                  <a:srgbClr val="0070C0"/>
                </a:solidFill>
              </a:rPr>
              <a:t>Replace all instructional text (italicized blue text) throughout the deck with your own content.</a:t>
            </a:r>
          </a:p>
          <a:p>
            <a:r>
              <a:rPr lang="en-US" sz="1700" i="1" dirty="0">
                <a:solidFill>
                  <a:srgbClr val="0070C0"/>
                </a:solidFill>
              </a:rPr>
              <a:t>Place your organization logo/badge in the top right corner of each slide, replacing the dashed circles.</a:t>
            </a:r>
          </a:p>
          <a:p>
            <a:r>
              <a:rPr lang="en-US" sz="1700" i="1" dirty="0">
                <a:solidFill>
                  <a:srgbClr val="0070C0"/>
                </a:solidFill>
              </a:rPr>
              <a:t>Do not change the slide size from the standard 4:3 format.</a:t>
            </a:r>
          </a:p>
          <a:p>
            <a:r>
              <a:rPr lang="en-US" sz="1700" i="1" dirty="0">
                <a:solidFill>
                  <a:srgbClr val="0070C0"/>
                </a:solidFill>
              </a:rPr>
              <a:t>Feel free to adjust slide layout and formatting. (e.g. font size, picture size/placement, etc.) </a:t>
            </a:r>
          </a:p>
          <a:p>
            <a:pPr lvl="1"/>
            <a:r>
              <a:rPr lang="en-US" sz="1700" i="1" dirty="0">
                <a:solidFill>
                  <a:srgbClr val="0070C0"/>
                </a:solidFill>
              </a:rPr>
              <a:t>Not all fields may be required depending on your system/capability. Tailor slides to your needs.</a:t>
            </a:r>
            <a:endParaRPr lang="en-US" sz="1700" i="1" dirty="0">
              <a:solidFill>
                <a:srgbClr val="0070C0"/>
              </a:solidFill>
              <a:highlight>
                <a:srgbClr val="FFFF00"/>
              </a:highlight>
            </a:endParaRPr>
          </a:p>
          <a:p>
            <a:r>
              <a:rPr lang="en-US" sz="1600" i="1" dirty="0">
                <a:solidFill>
                  <a:srgbClr val="0070C0"/>
                </a:solidFill>
              </a:rPr>
              <a:t>For a briefing containing information above Unclassified, please mark slides, to include portion markings, as per the CUI Handbook and/or </a:t>
            </a:r>
            <a:r>
              <a:rPr lang="en-US" sz="1600" i="1" dirty="0" err="1">
                <a:solidFill>
                  <a:srgbClr val="0070C0"/>
                </a:solidFill>
              </a:rPr>
              <a:t>DoW</a:t>
            </a:r>
            <a:r>
              <a:rPr lang="en-US" sz="1600" i="1" dirty="0">
                <a:solidFill>
                  <a:srgbClr val="0070C0"/>
                </a:solidFill>
              </a:rPr>
              <a:t> Manual 5200.01 Volume 2.</a:t>
            </a:r>
          </a:p>
          <a:p>
            <a:pPr lvl="1"/>
            <a:r>
              <a:rPr lang="en-US" sz="1300" i="1" dirty="0">
                <a:solidFill>
                  <a:srgbClr val="0070C0"/>
                </a:solidFill>
              </a:rPr>
              <a:t>(https://www.archives.gov/files/cui/documents/20161206-cui-marking-handbook-v1-1-20190524.pdf)</a:t>
            </a:r>
          </a:p>
          <a:p>
            <a:pPr lvl="1"/>
            <a:r>
              <a:rPr lang="en-US" sz="1300" i="1" dirty="0">
                <a:solidFill>
                  <a:srgbClr val="0070C0"/>
                </a:solidFill>
              </a:rPr>
              <a:t>(https://www.esd.whs.mil/portals/54/Documents/DD/issuances/DoWm/520001m_vol2.pdf)</a:t>
            </a:r>
          </a:p>
          <a:p>
            <a:pPr lvl="1"/>
            <a:endParaRPr lang="en-US" sz="1700" i="1" dirty="0">
              <a:solidFill>
                <a:srgbClr val="0070C0"/>
              </a:solidFill>
            </a:endParaRPr>
          </a:p>
          <a:p>
            <a:pPr marL="0" indent="0">
              <a:buNone/>
            </a:pPr>
            <a:r>
              <a:rPr lang="en-US" sz="1800" b="1" i="1" u="sng" dirty="0">
                <a:solidFill>
                  <a:srgbClr val="0070C0"/>
                </a:solidFill>
              </a:rPr>
              <a:t>Content Instructions</a:t>
            </a:r>
          </a:p>
          <a:p>
            <a:r>
              <a:rPr lang="en-US" sz="1700" i="1" dirty="0">
                <a:solidFill>
                  <a:srgbClr val="0070C0"/>
                </a:solidFill>
              </a:rPr>
              <a:t>Do not change the order of the slides.</a:t>
            </a:r>
          </a:p>
          <a:p>
            <a:r>
              <a:rPr lang="en-US" sz="1700" i="1" dirty="0">
                <a:solidFill>
                  <a:srgbClr val="0070C0"/>
                </a:solidFill>
              </a:rPr>
              <a:t>Complete each slide prior to the back-up.</a:t>
            </a:r>
          </a:p>
          <a:p>
            <a:pPr lvl="1"/>
            <a:r>
              <a:rPr lang="en-US" sz="1700" i="1" dirty="0">
                <a:solidFill>
                  <a:srgbClr val="0070C0"/>
                </a:solidFill>
              </a:rPr>
              <a:t>The slides are purposely ordered to tell the story of your capability to the assessment panel. </a:t>
            </a:r>
          </a:p>
          <a:p>
            <a:pPr marL="0" indent="0" algn="ctr">
              <a:buNone/>
            </a:pPr>
            <a:endParaRPr lang="en-US" sz="1700" i="1" dirty="0">
              <a:solidFill>
                <a:srgbClr val="0070C0"/>
              </a:solidFill>
            </a:endParaRPr>
          </a:p>
          <a:p>
            <a:pPr marL="0" indent="0" algn="ctr">
              <a:buNone/>
            </a:pPr>
            <a:r>
              <a:rPr lang="en-US" sz="1700" i="1" dirty="0">
                <a:solidFill>
                  <a:srgbClr val="0070C0"/>
                </a:solidFill>
              </a:rPr>
              <a:t>Please reach out to your APFIT portfolio manager or email </a:t>
            </a:r>
            <a:r>
              <a:rPr lang="en-US" sz="1700" i="1" dirty="0">
                <a:solidFill>
                  <a:srgbClr val="0070C0"/>
                </a:solidFill>
                <a:hlinkClick r:id="rId2"/>
              </a:rPr>
              <a:t>osd.apfit@mail.mil</a:t>
            </a:r>
            <a:r>
              <a:rPr lang="en-US" sz="1700" i="1" dirty="0">
                <a:solidFill>
                  <a:srgbClr val="0070C0"/>
                </a:solidFill>
              </a:rPr>
              <a:t> if assistance is needed </a:t>
            </a:r>
          </a:p>
        </p:txBody>
      </p:sp>
      <p:sp>
        <p:nvSpPr>
          <p:cNvPr id="3" name="Title 2">
            <a:extLst>
              <a:ext uri="{FF2B5EF4-FFF2-40B4-BE49-F238E27FC236}">
                <a16:creationId xmlns:a16="http://schemas.microsoft.com/office/drawing/2014/main" id="{38052F8E-71AB-5060-F74D-3B1E5A4EDBC7}"/>
              </a:ext>
            </a:extLst>
          </p:cNvPr>
          <p:cNvSpPr>
            <a:spLocks noGrp="1"/>
          </p:cNvSpPr>
          <p:nvPr>
            <p:ph type="title"/>
          </p:nvPr>
        </p:nvSpPr>
        <p:spPr/>
        <p:txBody>
          <a:bodyPr/>
          <a:lstStyle/>
          <a:p>
            <a:r>
              <a:rPr lang="en-US" dirty="0"/>
              <a:t>Submission Briefing Deck Instructions</a:t>
            </a:r>
          </a:p>
        </p:txBody>
      </p:sp>
      <p:sp>
        <p:nvSpPr>
          <p:cNvPr id="4" name="Slide Number Placeholder 3">
            <a:extLst>
              <a:ext uri="{FF2B5EF4-FFF2-40B4-BE49-F238E27FC236}">
                <a16:creationId xmlns:a16="http://schemas.microsoft.com/office/drawing/2014/main" id="{5FDF3024-09D5-1F22-6E2A-521DB4174C93}"/>
              </a:ext>
            </a:extLst>
          </p:cNvPr>
          <p:cNvSpPr>
            <a:spLocks noGrp="1"/>
          </p:cNvSpPr>
          <p:nvPr>
            <p:ph type="sldNum" sz="quarter" idx="4"/>
          </p:nvPr>
        </p:nvSpPr>
        <p:spPr/>
        <p:txBody>
          <a:bodyPr/>
          <a:lstStyle/>
          <a:p>
            <a:fld id="{A95DF160-2252-4507-9087-606C83CDB7D9}" type="slidenum">
              <a:rPr lang="en-US" smtClean="0"/>
              <a:pPr/>
              <a:t>1</a:t>
            </a:fld>
            <a:endParaRPr lang="en-US" dirty="0"/>
          </a:p>
        </p:txBody>
      </p:sp>
    </p:spTree>
    <p:extLst>
      <p:ext uri="{BB962C8B-B14F-4D97-AF65-F5344CB8AC3E}">
        <p14:creationId xmlns:p14="http://schemas.microsoft.com/office/powerpoint/2010/main" val="1452759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DCB74162-A684-4AD2-ACC1-C1012627D78C}"/>
              </a:ext>
            </a:extLst>
          </p:cNvPr>
          <p:cNvSpPr>
            <a:spLocks noGrp="1"/>
          </p:cNvSpPr>
          <p:nvPr>
            <p:ph type="body" sz="quarter" idx="10"/>
          </p:nvPr>
        </p:nvSpPr>
        <p:spPr/>
        <p:txBody>
          <a:bodyPr/>
          <a:lstStyle/>
          <a:p>
            <a:r>
              <a:rPr lang="en-US" dirty="0"/>
              <a:t>Accelerate the Procurement &amp; Fielding of Innovative Technologies (APFIT)</a:t>
            </a:r>
          </a:p>
        </p:txBody>
      </p:sp>
      <p:sp>
        <p:nvSpPr>
          <p:cNvPr id="10" name="Text Placeholder 9">
            <a:extLst>
              <a:ext uri="{FF2B5EF4-FFF2-40B4-BE49-F238E27FC236}">
                <a16:creationId xmlns:a16="http://schemas.microsoft.com/office/drawing/2014/main" id="{6DCD30BB-669D-477A-8F38-E52C6317795C}"/>
              </a:ext>
            </a:extLst>
          </p:cNvPr>
          <p:cNvSpPr>
            <a:spLocks noGrp="1"/>
          </p:cNvSpPr>
          <p:nvPr>
            <p:ph type="body" sz="quarter" idx="11"/>
          </p:nvPr>
        </p:nvSpPr>
        <p:spPr/>
        <p:txBody>
          <a:bodyPr/>
          <a:lstStyle/>
          <a:p>
            <a:r>
              <a:rPr lang="en-US" dirty="0">
                <a:solidFill>
                  <a:srgbClr val="111C4E"/>
                </a:solidFill>
              </a:rPr>
              <a:t>FYXX-X Submission Briefing</a:t>
            </a:r>
          </a:p>
        </p:txBody>
      </p:sp>
      <p:sp>
        <p:nvSpPr>
          <p:cNvPr id="11" name="Text Placeholder 10">
            <a:extLst>
              <a:ext uri="{FF2B5EF4-FFF2-40B4-BE49-F238E27FC236}">
                <a16:creationId xmlns:a16="http://schemas.microsoft.com/office/drawing/2014/main" id="{736E01B0-9448-495C-ACB9-A40D2F3D1061}"/>
              </a:ext>
            </a:extLst>
          </p:cNvPr>
          <p:cNvSpPr>
            <a:spLocks noGrp="1"/>
          </p:cNvSpPr>
          <p:nvPr>
            <p:ph type="body" sz="quarter" idx="12"/>
          </p:nvPr>
        </p:nvSpPr>
        <p:spPr>
          <a:xfrm>
            <a:off x="228294" y="3227594"/>
            <a:ext cx="4470705" cy="2077329"/>
          </a:xfrm>
        </p:spPr>
        <p:txBody>
          <a:bodyPr>
            <a:normAutofit/>
          </a:bodyPr>
          <a:lstStyle/>
          <a:p>
            <a:r>
              <a:rPr lang="en-US" sz="1800" dirty="0"/>
              <a:t>Name of Briefer</a:t>
            </a:r>
          </a:p>
          <a:p>
            <a:pPr>
              <a:lnSpc>
                <a:spcPct val="120000"/>
              </a:lnSpc>
            </a:pPr>
            <a:r>
              <a:rPr lang="en-US" sz="1800" dirty="0"/>
              <a:t>Title </a:t>
            </a:r>
            <a:r>
              <a:rPr lang="en-US" sz="1400" dirty="0">
                <a:solidFill>
                  <a:srgbClr val="265CAA"/>
                </a:solidFill>
              </a:rPr>
              <a:t>(Proposal name should be self-explanatory: i.e. does not need to be clever, not the name of the partnered company, doesn’t have to be the internal organization project name)</a:t>
            </a:r>
          </a:p>
          <a:p>
            <a:r>
              <a:rPr lang="en-US" sz="1800" dirty="0"/>
              <a:t>Submitting Organization</a:t>
            </a:r>
          </a:p>
          <a:p>
            <a:r>
              <a:rPr lang="en-US" sz="1800" dirty="0"/>
              <a:t>Date</a:t>
            </a:r>
          </a:p>
          <a:p>
            <a:endParaRPr lang="en-US" dirty="0"/>
          </a:p>
        </p:txBody>
      </p:sp>
      <p:sp>
        <p:nvSpPr>
          <p:cNvPr id="14" name="Text Placeholder 13">
            <a:extLst>
              <a:ext uri="{FF2B5EF4-FFF2-40B4-BE49-F238E27FC236}">
                <a16:creationId xmlns:a16="http://schemas.microsoft.com/office/drawing/2014/main" id="{8A9E29B4-AD53-464A-910C-CE2EBC88818A}"/>
              </a:ext>
            </a:extLst>
          </p:cNvPr>
          <p:cNvSpPr>
            <a:spLocks noGrp="1"/>
          </p:cNvSpPr>
          <p:nvPr>
            <p:ph type="body" sz="quarter" idx="18"/>
          </p:nvPr>
        </p:nvSpPr>
        <p:spPr>
          <a:xfrm>
            <a:off x="5486398" y="3227594"/>
            <a:ext cx="3505201" cy="1553684"/>
          </a:xfrm>
        </p:spPr>
        <p:txBody>
          <a:bodyPr>
            <a:normAutofit/>
          </a:bodyPr>
          <a:lstStyle/>
          <a:p>
            <a:r>
              <a:rPr lang="en-US" sz="1400" dirty="0"/>
              <a:t>Controlled by: OUSW(R&amp;E)</a:t>
            </a:r>
          </a:p>
          <a:p>
            <a:r>
              <a:rPr lang="en-US" sz="1400" dirty="0"/>
              <a:t>Controlled by: MDJO/APFIT</a:t>
            </a:r>
          </a:p>
          <a:p>
            <a:r>
              <a:rPr lang="en-US" sz="1400" dirty="0"/>
              <a:t>Category: BUDG, PROCURE</a:t>
            </a:r>
          </a:p>
          <a:p>
            <a:r>
              <a:rPr lang="en-US" sz="1400" dirty="0"/>
              <a:t>Distribution: FEDCON</a:t>
            </a:r>
          </a:p>
          <a:p>
            <a:r>
              <a:rPr lang="en-US" sz="1400" dirty="0"/>
              <a:t>POC: Devin Bohanan</a:t>
            </a:r>
            <a:endParaRPr lang="en-US" sz="1400" dirty="0">
              <a:highlight>
                <a:srgbClr val="FFFF00"/>
              </a:highlight>
            </a:endParaRPr>
          </a:p>
        </p:txBody>
      </p:sp>
      <p:sp>
        <p:nvSpPr>
          <p:cNvPr id="15" name="Text Placeholder 14">
            <a:extLst>
              <a:ext uri="{FF2B5EF4-FFF2-40B4-BE49-F238E27FC236}">
                <a16:creationId xmlns:a16="http://schemas.microsoft.com/office/drawing/2014/main" id="{CA97DA79-A55F-4936-9D55-E5415D097FC2}"/>
              </a:ext>
            </a:extLst>
          </p:cNvPr>
          <p:cNvSpPr>
            <a:spLocks noGrp="1"/>
          </p:cNvSpPr>
          <p:nvPr>
            <p:ph type="body" sz="quarter" idx="19"/>
          </p:nvPr>
        </p:nvSpPr>
        <p:spPr/>
        <p:txBody>
          <a:bodyPr>
            <a:normAutofit/>
          </a:bodyPr>
          <a:lstStyle/>
          <a:p>
            <a:r>
              <a:rPr lang="en-US" sz="1400" dirty="0"/>
              <a:t>Distribution Statement C: Distribution authorized to U.S. Government agencies and their contractors (FEDCON). Other requests for this document shall be referred to the Program Manager of APFIT, Office of the Under Secretary of War for Research &amp; Engineering, 3030 Defense Pentagon, Washington, DC  20​301-3030</a:t>
            </a:r>
          </a:p>
        </p:txBody>
      </p:sp>
    </p:spTree>
    <p:extLst>
      <p:ext uri="{BB962C8B-B14F-4D97-AF65-F5344CB8AC3E}">
        <p14:creationId xmlns:p14="http://schemas.microsoft.com/office/powerpoint/2010/main" val="1527584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8BAA8C6-E059-DD5F-7D35-EABD3527BCCA}"/>
              </a:ext>
            </a:extLst>
          </p:cNvPr>
          <p:cNvSpPr>
            <a:spLocks noGrp="1"/>
          </p:cNvSpPr>
          <p:nvPr>
            <p:ph type="title"/>
          </p:nvPr>
        </p:nvSpPr>
        <p:spPr/>
        <p:txBody>
          <a:bodyPr/>
          <a:lstStyle/>
          <a:p>
            <a:r>
              <a:rPr lang="en-US" dirty="0"/>
              <a:t>Operational Impact</a:t>
            </a:r>
          </a:p>
        </p:txBody>
      </p:sp>
      <p:sp>
        <p:nvSpPr>
          <p:cNvPr id="4" name="Slide Number Placeholder 3">
            <a:extLst>
              <a:ext uri="{FF2B5EF4-FFF2-40B4-BE49-F238E27FC236}">
                <a16:creationId xmlns:a16="http://schemas.microsoft.com/office/drawing/2014/main" id="{2EE4CC1A-690E-4CA9-F38F-F6BC5A54CD5D}"/>
              </a:ext>
            </a:extLst>
          </p:cNvPr>
          <p:cNvSpPr>
            <a:spLocks noGrp="1"/>
          </p:cNvSpPr>
          <p:nvPr>
            <p:ph type="sldNum" sz="quarter" idx="4"/>
          </p:nvPr>
        </p:nvSpPr>
        <p:spPr/>
        <p:txBody>
          <a:bodyPr/>
          <a:lstStyle/>
          <a:p>
            <a:fld id="{A95DF160-2252-4507-9087-606C83CDB7D9}" type="slidenum">
              <a:rPr lang="en-US" smtClean="0"/>
              <a:pPr/>
              <a:t>3</a:t>
            </a:fld>
            <a:endParaRPr lang="en-US" dirty="0"/>
          </a:p>
        </p:txBody>
      </p:sp>
      <p:grpSp>
        <p:nvGrpSpPr>
          <p:cNvPr id="9" name="Group 8">
            <a:extLst>
              <a:ext uri="{FF2B5EF4-FFF2-40B4-BE49-F238E27FC236}">
                <a16:creationId xmlns:a16="http://schemas.microsoft.com/office/drawing/2014/main" id="{553D08CE-563A-003A-166F-4B4593D4B908}"/>
              </a:ext>
            </a:extLst>
          </p:cNvPr>
          <p:cNvGrpSpPr/>
          <p:nvPr/>
        </p:nvGrpSpPr>
        <p:grpSpPr>
          <a:xfrm>
            <a:off x="4567085" y="785897"/>
            <a:ext cx="4576915" cy="2852824"/>
            <a:chOff x="134223" y="1275125"/>
            <a:chExt cx="8833608" cy="4697835"/>
          </a:xfrm>
        </p:grpSpPr>
        <p:sp>
          <p:nvSpPr>
            <p:cNvPr id="5" name="Rectangle 4">
              <a:extLst>
                <a:ext uri="{FF2B5EF4-FFF2-40B4-BE49-F238E27FC236}">
                  <a16:creationId xmlns:a16="http://schemas.microsoft.com/office/drawing/2014/main" id="{0BC9C769-D4EE-1A7D-839F-E3433F4747D5}"/>
                </a:ext>
              </a:extLst>
            </p:cNvPr>
            <p:cNvSpPr/>
            <p:nvPr/>
          </p:nvSpPr>
          <p:spPr>
            <a:xfrm>
              <a:off x="134223" y="1275125"/>
              <a:ext cx="8833608" cy="469783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F084D33-5AA2-E5B5-45C2-6D1668779915}"/>
                </a:ext>
              </a:extLst>
            </p:cNvPr>
            <p:cNvSpPr txBox="1"/>
            <p:nvPr/>
          </p:nvSpPr>
          <p:spPr>
            <a:xfrm>
              <a:off x="1334904" y="3385965"/>
              <a:ext cx="6432243" cy="861603"/>
            </a:xfrm>
            <a:prstGeom prst="rect">
              <a:avLst/>
            </a:prstGeom>
            <a:noFill/>
            <a:ln>
              <a:noFill/>
            </a:ln>
          </p:spPr>
          <p:txBody>
            <a:bodyPr wrap="none" rtlCol="0">
              <a:spAutoFit/>
            </a:bodyPr>
            <a:lstStyle/>
            <a:p>
              <a:pPr algn="ctr"/>
              <a:r>
                <a:rPr lang="en-US" sz="1400" i="1" dirty="0">
                  <a:solidFill>
                    <a:srgbClr val="0070C0"/>
                  </a:solidFill>
                  <a:latin typeface="Arial" panose="020B0604020202020204" pitchFamily="34" charset="0"/>
                  <a:cs typeface="Arial" panose="020B0604020202020204" pitchFamily="34" charset="0"/>
                </a:rPr>
                <a:t>Replace with an OV-1 or similar graphic</a:t>
              </a:r>
            </a:p>
            <a:p>
              <a:pPr algn="ctr"/>
              <a:r>
                <a:rPr lang="en-US" sz="1400" i="1" dirty="0">
                  <a:solidFill>
                    <a:srgbClr val="0070C0"/>
                  </a:solidFill>
                  <a:latin typeface="Arial" panose="020B0604020202020204" pitchFamily="34" charset="0"/>
                  <a:cs typeface="Arial" panose="020B0604020202020204" pitchFamily="34" charset="0"/>
                </a:rPr>
                <a:t>(After Proposed Technology)</a:t>
              </a:r>
            </a:p>
          </p:txBody>
        </p:sp>
      </p:grpSp>
      <p:grpSp>
        <p:nvGrpSpPr>
          <p:cNvPr id="10" name="Group 9">
            <a:extLst>
              <a:ext uri="{FF2B5EF4-FFF2-40B4-BE49-F238E27FC236}">
                <a16:creationId xmlns:a16="http://schemas.microsoft.com/office/drawing/2014/main" id="{439E5F9E-CDC8-2064-0F76-9C850FE00AEE}"/>
              </a:ext>
            </a:extLst>
          </p:cNvPr>
          <p:cNvGrpSpPr/>
          <p:nvPr/>
        </p:nvGrpSpPr>
        <p:grpSpPr>
          <a:xfrm>
            <a:off x="0" y="786181"/>
            <a:ext cx="4567083" cy="2852825"/>
            <a:chOff x="134223" y="1275125"/>
            <a:chExt cx="8833608" cy="4697835"/>
          </a:xfrm>
        </p:grpSpPr>
        <p:sp>
          <p:nvSpPr>
            <p:cNvPr id="11" name="Rectangle 10">
              <a:extLst>
                <a:ext uri="{FF2B5EF4-FFF2-40B4-BE49-F238E27FC236}">
                  <a16:creationId xmlns:a16="http://schemas.microsoft.com/office/drawing/2014/main" id="{32F075DD-6171-288A-556B-38596E23CC29}"/>
                </a:ext>
              </a:extLst>
            </p:cNvPr>
            <p:cNvSpPr/>
            <p:nvPr/>
          </p:nvSpPr>
          <p:spPr>
            <a:xfrm>
              <a:off x="134223" y="1275125"/>
              <a:ext cx="8833608" cy="469783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4FB539F5-AD0A-E78E-E657-D29B2ECF0A56}"/>
                </a:ext>
              </a:extLst>
            </p:cNvPr>
            <p:cNvSpPr txBox="1"/>
            <p:nvPr/>
          </p:nvSpPr>
          <p:spPr>
            <a:xfrm>
              <a:off x="1327980" y="3385966"/>
              <a:ext cx="6446090" cy="861603"/>
            </a:xfrm>
            <a:prstGeom prst="rect">
              <a:avLst/>
            </a:prstGeom>
            <a:noFill/>
            <a:ln>
              <a:noFill/>
            </a:ln>
          </p:spPr>
          <p:txBody>
            <a:bodyPr wrap="none" rtlCol="0">
              <a:spAutoFit/>
            </a:bodyPr>
            <a:lstStyle/>
            <a:p>
              <a:pPr algn="ctr"/>
              <a:r>
                <a:rPr lang="en-US" sz="1400" i="1" dirty="0">
                  <a:solidFill>
                    <a:srgbClr val="0070C0"/>
                  </a:solidFill>
                  <a:latin typeface="Arial" panose="020B0604020202020204" pitchFamily="34" charset="0"/>
                  <a:cs typeface="Arial" panose="020B0604020202020204" pitchFamily="34" charset="0"/>
                </a:rPr>
                <a:t>Replace with an OV-1 or similar graphic</a:t>
              </a:r>
              <a:br>
                <a:rPr lang="en-US" sz="1400" i="1" dirty="0">
                  <a:solidFill>
                    <a:srgbClr val="0070C0"/>
                  </a:solidFill>
                  <a:latin typeface="Arial" panose="020B0604020202020204" pitchFamily="34" charset="0"/>
                  <a:cs typeface="Arial" panose="020B0604020202020204" pitchFamily="34" charset="0"/>
                </a:rPr>
              </a:br>
              <a:r>
                <a:rPr lang="en-US" sz="1400" i="1" dirty="0">
                  <a:solidFill>
                    <a:srgbClr val="0070C0"/>
                  </a:solidFill>
                  <a:latin typeface="Arial" panose="020B0604020202020204" pitchFamily="34" charset="0"/>
                  <a:cs typeface="Arial" panose="020B0604020202020204" pitchFamily="34" charset="0"/>
                </a:rPr>
                <a:t>(Before Proposed Technology)</a:t>
              </a:r>
            </a:p>
          </p:txBody>
        </p:sp>
      </p:grpSp>
      <p:cxnSp>
        <p:nvCxnSpPr>
          <p:cNvPr id="14" name="Straight Connector 13">
            <a:extLst>
              <a:ext uri="{FF2B5EF4-FFF2-40B4-BE49-F238E27FC236}">
                <a16:creationId xmlns:a16="http://schemas.microsoft.com/office/drawing/2014/main" id="{0B5941EA-01F5-E04E-A322-8B04E43D4CCB}"/>
              </a:ext>
            </a:extLst>
          </p:cNvPr>
          <p:cNvCxnSpPr>
            <a:cxnSpLocks/>
          </p:cNvCxnSpPr>
          <p:nvPr/>
        </p:nvCxnSpPr>
        <p:spPr>
          <a:xfrm>
            <a:off x="4572000" y="785897"/>
            <a:ext cx="0" cy="5977042"/>
          </a:xfrm>
          <a:prstGeom prst="line">
            <a:avLst/>
          </a:prstGeom>
          <a:ln w="19050"/>
        </p:spPr>
        <p:style>
          <a:lnRef idx="1">
            <a:schemeClr val="dk1"/>
          </a:lnRef>
          <a:fillRef idx="0">
            <a:schemeClr val="dk1"/>
          </a:fillRef>
          <a:effectRef idx="0">
            <a:schemeClr val="dk1"/>
          </a:effectRef>
          <a:fontRef idx="minor">
            <a:schemeClr val="tx1"/>
          </a:fontRef>
        </p:style>
      </p:cxnSp>
      <p:sp>
        <p:nvSpPr>
          <p:cNvPr id="13" name="Arrow: Right 12">
            <a:extLst>
              <a:ext uri="{FF2B5EF4-FFF2-40B4-BE49-F238E27FC236}">
                <a16:creationId xmlns:a16="http://schemas.microsoft.com/office/drawing/2014/main" id="{9E38FA80-6ABF-0B5D-A7F0-B19A3B3E4797}"/>
              </a:ext>
            </a:extLst>
          </p:cNvPr>
          <p:cNvSpPr/>
          <p:nvPr/>
        </p:nvSpPr>
        <p:spPr>
          <a:xfrm>
            <a:off x="4309522" y="2782882"/>
            <a:ext cx="524956" cy="70788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ontent Placeholder 1">
            <a:extLst>
              <a:ext uri="{FF2B5EF4-FFF2-40B4-BE49-F238E27FC236}">
                <a16:creationId xmlns:a16="http://schemas.microsoft.com/office/drawing/2014/main" id="{F224C40A-BCDB-DABE-6ED4-6BA55FC55CC9}"/>
              </a:ext>
            </a:extLst>
          </p:cNvPr>
          <p:cNvSpPr>
            <a:spLocks noGrp="1"/>
          </p:cNvSpPr>
          <p:nvPr>
            <p:ph idx="1"/>
          </p:nvPr>
        </p:nvSpPr>
        <p:spPr>
          <a:xfrm>
            <a:off x="-1" y="4520491"/>
            <a:ext cx="4567081" cy="2192744"/>
          </a:xfrm>
        </p:spPr>
        <p:txBody>
          <a:bodyPr>
            <a:normAutofit/>
          </a:bodyPr>
          <a:lstStyle/>
          <a:p>
            <a:pPr marL="0" indent="0">
              <a:buNone/>
            </a:pPr>
            <a:r>
              <a:rPr lang="en-US" sz="1600" b="1" dirty="0"/>
              <a:t>Capability Gap </a:t>
            </a:r>
          </a:p>
          <a:p>
            <a:pPr marL="341313" lvl="1"/>
            <a:r>
              <a:rPr lang="en-US" sz="1400" i="1" dirty="0">
                <a:solidFill>
                  <a:srgbClr val="0070C0"/>
                </a:solidFill>
              </a:rPr>
              <a:t>Capability Gap Statement</a:t>
            </a:r>
            <a:endParaRPr lang="en-US" sz="1400" dirty="0"/>
          </a:p>
          <a:p>
            <a:pPr marL="0" indent="0">
              <a:buNone/>
            </a:pPr>
            <a:endParaRPr lang="en-US" sz="1600" dirty="0"/>
          </a:p>
        </p:txBody>
      </p:sp>
      <p:sp>
        <p:nvSpPr>
          <p:cNvPr id="16" name="Content Placeholder 1">
            <a:extLst>
              <a:ext uri="{FF2B5EF4-FFF2-40B4-BE49-F238E27FC236}">
                <a16:creationId xmlns:a16="http://schemas.microsoft.com/office/drawing/2014/main" id="{8D7BEACF-D979-E568-E4B2-9273885606B4}"/>
              </a:ext>
            </a:extLst>
          </p:cNvPr>
          <p:cNvSpPr txBox="1">
            <a:spLocks/>
          </p:cNvSpPr>
          <p:nvPr/>
        </p:nvSpPr>
        <p:spPr>
          <a:xfrm>
            <a:off x="4575706" y="4520491"/>
            <a:ext cx="4567081" cy="219274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111C4E"/>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111C4E"/>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111C4E"/>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111C4E"/>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111C4E"/>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b="1" dirty="0"/>
              <a:t>New Capability</a:t>
            </a:r>
          </a:p>
          <a:p>
            <a:pPr marL="341313" lvl="1"/>
            <a:r>
              <a:rPr lang="en-US" sz="1400" i="1" dirty="0">
                <a:solidFill>
                  <a:srgbClr val="0070C0"/>
                </a:solidFill>
              </a:rPr>
              <a:t>What new capability does this provide?</a:t>
            </a:r>
          </a:p>
          <a:p>
            <a:pPr marL="341313" lvl="1"/>
            <a:r>
              <a:rPr lang="en-US" sz="1400" i="1" dirty="0">
                <a:solidFill>
                  <a:srgbClr val="0070C0"/>
                </a:solidFill>
              </a:rPr>
              <a:t>What’s the new CONOP?</a:t>
            </a:r>
          </a:p>
          <a:p>
            <a:pPr marL="341313" lvl="1"/>
            <a:r>
              <a:rPr lang="en-US" sz="1400" i="1" dirty="0">
                <a:solidFill>
                  <a:srgbClr val="0070C0"/>
                </a:solidFill>
              </a:rPr>
              <a:t>Impact to the Warfighter (add metrics where applicable)</a:t>
            </a:r>
            <a:endParaRPr lang="en-US" sz="1400" dirty="0"/>
          </a:p>
          <a:p>
            <a:pPr marL="0" indent="0">
              <a:buFont typeface="Arial" panose="020B0604020202020204" pitchFamily="34" charset="0"/>
              <a:buNone/>
            </a:pPr>
            <a:endParaRPr lang="en-US" sz="1600" dirty="0"/>
          </a:p>
        </p:txBody>
      </p:sp>
    </p:spTree>
    <p:extLst>
      <p:ext uri="{BB962C8B-B14F-4D97-AF65-F5344CB8AC3E}">
        <p14:creationId xmlns:p14="http://schemas.microsoft.com/office/powerpoint/2010/main" val="3935632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916BF6-0DE2-BB77-B14A-B4C56D273568}"/>
              </a:ext>
            </a:extLst>
          </p:cNvPr>
          <p:cNvSpPr>
            <a:spLocks noGrp="1"/>
          </p:cNvSpPr>
          <p:nvPr>
            <p:ph idx="1"/>
          </p:nvPr>
        </p:nvSpPr>
        <p:spPr>
          <a:xfrm>
            <a:off x="6148" y="887246"/>
            <a:ext cx="6855566" cy="3909042"/>
          </a:xfrm>
        </p:spPr>
        <p:txBody>
          <a:bodyPr>
            <a:normAutofit/>
          </a:bodyPr>
          <a:lstStyle/>
          <a:p>
            <a:pPr marL="0" indent="0">
              <a:buNone/>
            </a:pPr>
            <a:r>
              <a:rPr lang="en-US" sz="1600" dirty="0"/>
              <a:t>APFIT procures X systems from [Company Name]</a:t>
            </a:r>
            <a:endParaRPr lang="en-US" sz="1600" b="1" dirty="0"/>
          </a:p>
          <a:p>
            <a:pPr marL="0" indent="0">
              <a:buNone/>
            </a:pPr>
            <a:r>
              <a:rPr lang="en-US" sz="1600" b="1" dirty="0"/>
              <a:t>System Description</a:t>
            </a:r>
          </a:p>
          <a:p>
            <a:pPr marL="341313" lvl="1"/>
            <a:r>
              <a:rPr lang="en-US" sz="1400" i="1" dirty="0">
                <a:solidFill>
                  <a:srgbClr val="0070C0"/>
                </a:solidFill>
              </a:rPr>
              <a:t>System description including key performance metrics.</a:t>
            </a:r>
          </a:p>
          <a:p>
            <a:pPr marL="341313" lvl="1"/>
            <a:r>
              <a:rPr lang="en-US" sz="1400" i="1" dirty="0">
                <a:solidFill>
                  <a:srgbClr val="0070C0"/>
                </a:solidFill>
              </a:rPr>
              <a:t>Additional system information. Ensure the reader knows specifically what the APFIT money is being used for. </a:t>
            </a:r>
          </a:p>
          <a:p>
            <a:pPr marL="341313" lvl="1"/>
            <a:r>
              <a:rPr lang="en-US" sz="1400" dirty="0"/>
              <a:t>System is currently at TRL X</a:t>
            </a:r>
          </a:p>
          <a:p>
            <a:pPr marL="0" indent="0">
              <a:buNone/>
            </a:pPr>
            <a:r>
              <a:rPr lang="en-US" sz="1600" b="1" dirty="0"/>
              <a:t>Delivery Details</a:t>
            </a:r>
          </a:p>
          <a:p>
            <a:pPr marL="341313" lvl="1"/>
            <a:r>
              <a:rPr lang="en-US" sz="1400" dirty="0"/>
              <a:t>X systems delivered to [</a:t>
            </a:r>
            <a:r>
              <a:rPr lang="en-US" sz="1400" dirty="0" err="1"/>
              <a:t>DoW</a:t>
            </a:r>
            <a:r>
              <a:rPr lang="en-US" sz="1400" dirty="0"/>
              <a:t> Organization] </a:t>
            </a:r>
            <a:r>
              <a:rPr lang="en-US" sz="1200" i="1" dirty="0">
                <a:solidFill>
                  <a:srgbClr val="0070C0"/>
                </a:solidFill>
              </a:rPr>
              <a:t>repeat this bullet as needed</a:t>
            </a:r>
          </a:p>
          <a:p>
            <a:pPr marL="341313" lvl="1"/>
            <a:r>
              <a:rPr lang="en-US" sz="1400" dirty="0"/>
              <a:t>Low-rate Initial Production Cost: $X per unit </a:t>
            </a:r>
            <a:r>
              <a:rPr lang="en-US" sz="1200" i="1" dirty="0">
                <a:solidFill>
                  <a:srgbClr val="0070C0"/>
                </a:solidFill>
              </a:rPr>
              <a:t>(APFIT cost)</a:t>
            </a:r>
          </a:p>
          <a:p>
            <a:pPr marL="341313" lvl="1"/>
            <a:r>
              <a:rPr lang="en-US" sz="1400" dirty="0"/>
              <a:t>Anticipated Full-rate Production Cost: $X per unit </a:t>
            </a:r>
            <a:r>
              <a:rPr lang="en-US" sz="1200" i="1" dirty="0">
                <a:solidFill>
                  <a:srgbClr val="0070C0"/>
                </a:solidFill>
              </a:rPr>
              <a:t>(post APFIT cost, based on number of anticipated out-year procurements)</a:t>
            </a:r>
          </a:p>
          <a:p>
            <a:pPr marL="341313" lvl="1"/>
            <a:r>
              <a:rPr lang="en-US" sz="1400" dirty="0"/>
              <a:t>Deliveries Begin: MM/YYYY; Deliveries Complete: MM/YYYY</a:t>
            </a:r>
          </a:p>
          <a:p>
            <a:pPr marL="112713" lvl="1" indent="0">
              <a:buNone/>
            </a:pPr>
            <a:endParaRPr lang="en-US" sz="1400" dirty="0"/>
          </a:p>
          <a:p>
            <a:pPr marL="0" indent="0">
              <a:buNone/>
            </a:pPr>
            <a:endParaRPr lang="en-US" sz="1600" dirty="0"/>
          </a:p>
        </p:txBody>
      </p:sp>
      <p:sp>
        <p:nvSpPr>
          <p:cNvPr id="3" name="Title 2">
            <a:extLst>
              <a:ext uri="{FF2B5EF4-FFF2-40B4-BE49-F238E27FC236}">
                <a16:creationId xmlns:a16="http://schemas.microsoft.com/office/drawing/2014/main" id="{D1CD3B81-BF6E-121C-548A-B6D96CA09BB9}"/>
              </a:ext>
            </a:extLst>
          </p:cNvPr>
          <p:cNvSpPr>
            <a:spLocks noGrp="1"/>
          </p:cNvSpPr>
          <p:nvPr>
            <p:ph type="title"/>
          </p:nvPr>
        </p:nvSpPr>
        <p:spPr/>
        <p:txBody>
          <a:bodyPr/>
          <a:lstStyle/>
          <a:p>
            <a:r>
              <a:rPr lang="en-US" dirty="0"/>
              <a:t>APFIT Procurement Overview</a:t>
            </a:r>
          </a:p>
        </p:txBody>
      </p:sp>
      <p:sp>
        <p:nvSpPr>
          <p:cNvPr id="4" name="Slide Number Placeholder 3">
            <a:extLst>
              <a:ext uri="{FF2B5EF4-FFF2-40B4-BE49-F238E27FC236}">
                <a16:creationId xmlns:a16="http://schemas.microsoft.com/office/drawing/2014/main" id="{DCCA4310-06DB-8A29-DABC-E425BFFE8480}"/>
              </a:ext>
            </a:extLst>
          </p:cNvPr>
          <p:cNvSpPr>
            <a:spLocks noGrp="1"/>
          </p:cNvSpPr>
          <p:nvPr>
            <p:ph type="sldNum" sz="quarter" idx="4"/>
          </p:nvPr>
        </p:nvSpPr>
        <p:spPr/>
        <p:txBody>
          <a:bodyPr/>
          <a:lstStyle/>
          <a:p>
            <a:fld id="{A95DF160-2252-4507-9087-606C83CDB7D9}" type="slidenum">
              <a:rPr lang="en-US" smtClean="0"/>
              <a:pPr/>
              <a:t>4</a:t>
            </a:fld>
            <a:endParaRPr lang="en-US" dirty="0"/>
          </a:p>
        </p:txBody>
      </p:sp>
      <p:grpSp>
        <p:nvGrpSpPr>
          <p:cNvPr id="6" name="Group 5">
            <a:extLst>
              <a:ext uri="{FF2B5EF4-FFF2-40B4-BE49-F238E27FC236}">
                <a16:creationId xmlns:a16="http://schemas.microsoft.com/office/drawing/2014/main" id="{20D06E71-735E-8EEA-6EB0-D144081FEC34}"/>
              </a:ext>
            </a:extLst>
          </p:cNvPr>
          <p:cNvGrpSpPr/>
          <p:nvPr/>
        </p:nvGrpSpPr>
        <p:grpSpPr>
          <a:xfrm>
            <a:off x="6861716" y="947629"/>
            <a:ext cx="2141035" cy="1546307"/>
            <a:chOff x="134215" y="1275125"/>
            <a:chExt cx="8833616" cy="4697835"/>
          </a:xfrm>
        </p:grpSpPr>
        <p:sp>
          <p:nvSpPr>
            <p:cNvPr id="7" name="Rectangle 6">
              <a:extLst>
                <a:ext uri="{FF2B5EF4-FFF2-40B4-BE49-F238E27FC236}">
                  <a16:creationId xmlns:a16="http://schemas.microsoft.com/office/drawing/2014/main" id="{19A3872F-2578-17FD-351C-B587B8AF0878}"/>
                </a:ext>
              </a:extLst>
            </p:cNvPr>
            <p:cNvSpPr/>
            <p:nvPr/>
          </p:nvSpPr>
          <p:spPr>
            <a:xfrm>
              <a:off x="134223" y="1275125"/>
              <a:ext cx="8833608" cy="4697835"/>
            </a:xfrm>
            <a:prstGeom prst="rect">
              <a:avLst/>
            </a:prstGeom>
            <a:noFill/>
            <a:ln>
              <a:solidFill>
                <a:srgbClr val="111C4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EC8B4BB3-1210-D17D-BC75-9C8C6ED3DEBB}"/>
                </a:ext>
              </a:extLst>
            </p:cNvPr>
            <p:cNvSpPr txBox="1"/>
            <p:nvPr/>
          </p:nvSpPr>
          <p:spPr>
            <a:xfrm>
              <a:off x="134215" y="2120431"/>
              <a:ext cx="8833608" cy="3085686"/>
            </a:xfrm>
            <a:prstGeom prst="rect">
              <a:avLst/>
            </a:prstGeom>
            <a:noFill/>
          </p:spPr>
          <p:txBody>
            <a:bodyPr wrap="square" rtlCol="0">
              <a:spAutoFit/>
            </a:bodyPr>
            <a:lstStyle/>
            <a:p>
              <a:pPr algn="ctr"/>
              <a:r>
                <a:rPr lang="en-US" sz="1200" b="1" dirty="0">
                  <a:solidFill>
                    <a:srgbClr val="265CAA"/>
                  </a:solidFill>
                </a:rPr>
                <a:t>Replace with an image of the system</a:t>
              </a:r>
            </a:p>
            <a:p>
              <a:pPr algn="ctr"/>
              <a:endParaRPr lang="en-US" sz="1200" b="1" dirty="0">
                <a:solidFill>
                  <a:srgbClr val="265CAA"/>
                </a:solidFill>
              </a:endParaRPr>
            </a:p>
            <a:p>
              <a:pPr algn="ctr"/>
              <a:r>
                <a:rPr lang="en-US" sz="1200" b="1" dirty="0">
                  <a:solidFill>
                    <a:srgbClr val="265CAA"/>
                  </a:solidFill>
                </a:rPr>
                <a:t>(Adjust number/size of pictures as necessary)</a:t>
              </a:r>
            </a:p>
          </p:txBody>
        </p:sp>
      </p:grpSp>
      <p:grpSp>
        <p:nvGrpSpPr>
          <p:cNvPr id="12" name="Group 11">
            <a:extLst>
              <a:ext uri="{FF2B5EF4-FFF2-40B4-BE49-F238E27FC236}">
                <a16:creationId xmlns:a16="http://schemas.microsoft.com/office/drawing/2014/main" id="{A3289168-0E0B-A389-3438-8ECD323C55B2}"/>
              </a:ext>
            </a:extLst>
          </p:cNvPr>
          <p:cNvGrpSpPr/>
          <p:nvPr/>
        </p:nvGrpSpPr>
        <p:grpSpPr>
          <a:xfrm>
            <a:off x="6861718" y="2658753"/>
            <a:ext cx="2141033" cy="1546307"/>
            <a:chOff x="134223" y="1275125"/>
            <a:chExt cx="8833608" cy="4697835"/>
          </a:xfrm>
        </p:grpSpPr>
        <p:sp>
          <p:nvSpPr>
            <p:cNvPr id="13" name="Rectangle 12">
              <a:extLst>
                <a:ext uri="{FF2B5EF4-FFF2-40B4-BE49-F238E27FC236}">
                  <a16:creationId xmlns:a16="http://schemas.microsoft.com/office/drawing/2014/main" id="{8188805C-FBA2-BB11-5F79-C78F43DF212B}"/>
                </a:ext>
              </a:extLst>
            </p:cNvPr>
            <p:cNvSpPr/>
            <p:nvPr/>
          </p:nvSpPr>
          <p:spPr>
            <a:xfrm>
              <a:off x="134223" y="1275125"/>
              <a:ext cx="8833608" cy="4697835"/>
            </a:xfrm>
            <a:prstGeom prst="rect">
              <a:avLst/>
            </a:prstGeom>
            <a:noFill/>
            <a:ln>
              <a:solidFill>
                <a:srgbClr val="111C4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E0BBDD66-AB48-6440-E691-F8FA4A5DC4A1}"/>
                </a:ext>
              </a:extLst>
            </p:cNvPr>
            <p:cNvSpPr txBox="1"/>
            <p:nvPr/>
          </p:nvSpPr>
          <p:spPr>
            <a:xfrm>
              <a:off x="1693444" y="2765987"/>
              <a:ext cx="5715161" cy="1963618"/>
            </a:xfrm>
            <a:prstGeom prst="rect">
              <a:avLst/>
            </a:prstGeom>
            <a:noFill/>
          </p:spPr>
          <p:txBody>
            <a:bodyPr wrap="square" rtlCol="0">
              <a:spAutoFit/>
            </a:bodyPr>
            <a:lstStyle/>
            <a:p>
              <a:pPr algn="ctr"/>
              <a:r>
                <a:rPr lang="en-US" sz="1200" b="1" dirty="0">
                  <a:solidFill>
                    <a:srgbClr val="265CAA"/>
                  </a:solidFill>
                </a:rPr>
                <a:t>Replace with an image of the system</a:t>
              </a:r>
            </a:p>
          </p:txBody>
        </p:sp>
      </p:grpSp>
      <p:graphicFrame>
        <p:nvGraphicFramePr>
          <p:cNvPr id="9" name="Table 8">
            <a:extLst>
              <a:ext uri="{FF2B5EF4-FFF2-40B4-BE49-F238E27FC236}">
                <a16:creationId xmlns:a16="http://schemas.microsoft.com/office/drawing/2014/main" id="{30045535-BE77-DBD5-8723-204D39FCD8B3}"/>
              </a:ext>
            </a:extLst>
          </p:cNvPr>
          <p:cNvGraphicFramePr>
            <a:graphicFrameLocks noGrp="1"/>
          </p:cNvGraphicFramePr>
          <p:nvPr>
            <p:extLst>
              <p:ext uri="{D42A27DB-BD31-4B8C-83A1-F6EECF244321}">
                <p14:modId xmlns:p14="http://schemas.microsoft.com/office/powerpoint/2010/main" val="92307375"/>
              </p:ext>
            </p:extLst>
          </p:nvPr>
        </p:nvGraphicFramePr>
        <p:xfrm>
          <a:off x="149476" y="5022474"/>
          <a:ext cx="5992532" cy="1609344"/>
        </p:xfrm>
        <a:graphic>
          <a:graphicData uri="http://schemas.openxmlformats.org/drawingml/2006/table">
            <a:tbl>
              <a:tblPr firstRow="1" bandRow="1">
                <a:tableStyleId>{5C22544A-7EE6-4342-B048-85BDC9FD1C3A}</a:tableStyleId>
              </a:tblPr>
              <a:tblGrid>
                <a:gridCol w="2474423">
                  <a:extLst>
                    <a:ext uri="{9D8B030D-6E8A-4147-A177-3AD203B41FA5}">
                      <a16:colId xmlns:a16="http://schemas.microsoft.com/office/drawing/2014/main" val="482321755"/>
                    </a:ext>
                  </a:extLst>
                </a:gridCol>
                <a:gridCol w="1370131">
                  <a:extLst>
                    <a:ext uri="{9D8B030D-6E8A-4147-A177-3AD203B41FA5}">
                      <a16:colId xmlns:a16="http://schemas.microsoft.com/office/drawing/2014/main" val="582336563"/>
                    </a:ext>
                  </a:extLst>
                </a:gridCol>
                <a:gridCol w="750498">
                  <a:extLst>
                    <a:ext uri="{9D8B030D-6E8A-4147-A177-3AD203B41FA5}">
                      <a16:colId xmlns:a16="http://schemas.microsoft.com/office/drawing/2014/main" val="2829393088"/>
                    </a:ext>
                  </a:extLst>
                </a:gridCol>
                <a:gridCol w="1397480">
                  <a:extLst>
                    <a:ext uri="{9D8B030D-6E8A-4147-A177-3AD203B41FA5}">
                      <a16:colId xmlns:a16="http://schemas.microsoft.com/office/drawing/2014/main" val="3384878093"/>
                    </a:ext>
                  </a:extLst>
                </a:gridCol>
              </a:tblGrid>
              <a:tr h="351228">
                <a:tc>
                  <a:txBody>
                    <a:bodyPr/>
                    <a:lstStyle/>
                    <a:p>
                      <a:r>
                        <a:rPr lang="en-US" sz="1200" dirty="0"/>
                        <a:t>Deliverable</a:t>
                      </a:r>
                    </a:p>
                    <a:p>
                      <a:endParaRPr lang="en-US" sz="1200" dirty="0"/>
                    </a:p>
                  </a:txBody>
                  <a:tcPr marL="45720" marR="45720" marT="27432" marB="27432"/>
                </a:tc>
                <a:tc>
                  <a:txBody>
                    <a:bodyPr/>
                    <a:lstStyle/>
                    <a:p>
                      <a:r>
                        <a:rPr lang="en-US" sz="1200" dirty="0"/>
                        <a:t>Vendor</a:t>
                      </a:r>
                    </a:p>
                  </a:txBody>
                  <a:tcPr marL="45720" marR="45720" marT="27432" marB="2743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APFIT Quantity</a:t>
                      </a:r>
                    </a:p>
                  </a:txBody>
                  <a:tcPr marL="45720" marR="45720" marT="27432" marB="27432"/>
                </a:tc>
                <a:tc>
                  <a:txBody>
                    <a:bodyPr/>
                    <a:lstStyle/>
                    <a:p>
                      <a:r>
                        <a:rPr lang="en-US" sz="1200" dirty="0"/>
                        <a:t>APFIT Funding Breakout</a:t>
                      </a:r>
                    </a:p>
                  </a:txBody>
                  <a:tcPr marL="45720" marR="45720" marT="27432" marB="27432"/>
                </a:tc>
                <a:extLst>
                  <a:ext uri="{0D108BD9-81ED-4DB2-BD59-A6C34878D82A}">
                    <a16:rowId xmlns:a16="http://schemas.microsoft.com/office/drawing/2014/main" val="279956495"/>
                  </a:ext>
                </a:extLst>
              </a:tr>
              <a:tr h="198520">
                <a:tc>
                  <a:txBody>
                    <a:bodyPr/>
                    <a:lstStyle/>
                    <a:p>
                      <a:r>
                        <a:rPr lang="en-US" sz="1200" dirty="0"/>
                        <a:t>Name of System / Component</a:t>
                      </a:r>
                    </a:p>
                  </a:txBody>
                  <a:tcPr marL="45720" marR="45720" marT="27432" marB="27432"/>
                </a:tc>
                <a:tc>
                  <a:txBody>
                    <a:bodyPr/>
                    <a:lstStyle/>
                    <a:p>
                      <a:endParaRPr lang="en-US" sz="1200" dirty="0"/>
                    </a:p>
                  </a:txBody>
                  <a:tcPr marL="45720" marR="45720" marT="27432" marB="27432"/>
                </a:tc>
                <a:tc>
                  <a:txBody>
                    <a:bodyPr/>
                    <a:lstStyle/>
                    <a:p>
                      <a:endParaRPr lang="en-US" sz="1200" dirty="0"/>
                    </a:p>
                  </a:txBody>
                  <a:tcPr marL="45720" marR="45720" marT="27432" marB="27432"/>
                </a:tc>
                <a:tc>
                  <a:txBody>
                    <a:bodyPr/>
                    <a:lstStyle/>
                    <a:p>
                      <a:r>
                        <a:rPr lang="en-US" sz="1200" dirty="0"/>
                        <a:t>$XX,XXX,XXX.XX</a:t>
                      </a:r>
                    </a:p>
                  </a:txBody>
                  <a:tcPr marL="45720" marR="45720" marT="27432" marB="27432"/>
                </a:tc>
                <a:extLst>
                  <a:ext uri="{0D108BD9-81ED-4DB2-BD59-A6C34878D82A}">
                    <a16:rowId xmlns:a16="http://schemas.microsoft.com/office/drawing/2014/main" val="1567243876"/>
                  </a:ext>
                </a:extLst>
              </a:tr>
              <a:tr h="198520">
                <a:tc>
                  <a:txBody>
                    <a:bodyPr/>
                    <a:lstStyle/>
                    <a:p>
                      <a:r>
                        <a:rPr lang="en-US" sz="1200" dirty="0"/>
                        <a:t>Name of System / Component</a:t>
                      </a:r>
                    </a:p>
                  </a:txBody>
                  <a:tcPr marL="45720" marR="45720" marT="27432" marB="2743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marL="45720" marR="45720" marT="27432" marB="2743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marL="45720" marR="45720" marT="27432" marB="2743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$XX,XXX,XXX.XX</a:t>
                      </a:r>
                    </a:p>
                  </a:txBody>
                  <a:tcPr marL="45720" marR="45720" marT="27432" marB="27432"/>
                </a:tc>
                <a:extLst>
                  <a:ext uri="{0D108BD9-81ED-4DB2-BD59-A6C34878D82A}">
                    <a16:rowId xmlns:a16="http://schemas.microsoft.com/office/drawing/2014/main" val="716742253"/>
                  </a:ext>
                </a:extLst>
              </a:tr>
              <a:tr h="198520">
                <a:tc>
                  <a:txBody>
                    <a:bodyPr/>
                    <a:lstStyle/>
                    <a:p>
                      <a:r>
                        <a:rPr lang="en-US" sz="1200" dirty="0"/>
                        <a:t>Name of System / Component</a:t>
                      </a:r>
                    </a:p>
                  </a:txBody>
                  <a:tcPr marL="45720" marR="45720" marT="27432" marB="2743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marL="45720" marR="45720" marT="27432" marB="2743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marL="45720" marR="45720" marT="27432" marB="2743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$XX,XXX,XXX.XX</a:t>
                      </a:r>
                    </a:p>
                  </a:txBody>
                  <a:tcPr marL="45720" marR="45720" marT="27432" marB="27432"/>
                </a:tc>
                <a:extLst>
                  <a:ext uri="{0D108BD9-81ED-4DB2-BD59-A6C34878D82A}">
                    <a16:rowId xmlns:a16="http://schemas.microsoft.com/office/drawing/2014/main" val="1458948650"/>
                  </a:ext>
                </a:extLst>
              </a:tr>
              <a:tr h="198520">
                <a:tc>
                  <a:txBody>
                    <a:bodyPr/>
                    <a:lstStyle/>
                    <a:p>
                      <a:r>
                        <a:rPr lang="en-US" sz="1200" dirty="0" err="1"/>
                        <a:t>Add’l</a:t>
                      </a:r>
                      <a:r>
                        <a:rPr lang="en-US" sz="1200" dirty="0"/>
                        <a:t> components / support items</a:t>
                      </a:r>
                    </a:p>
                  </a:txBody>
                  <a:tcPr marL="45720" marR="45720" marT="27432" marB="2743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marL="45720" marR="45720" marT="27432" marB="2743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marL="45720" marR="45720" marT="27432" marB="2743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$XX,XXX,XXX.XX</a:t>
                      </a:r>
                    </a:p>
                  </a:txBody>
                  <a:tcPr marL="45720" marR="45720" marT="27432" marB="27432"/>
                </a:tc>
                <a:extLst>
                  <a:ext uri="{0D108BD9-81ED-4DB2-BD59-A6C34878D82A}">
                    <a16:rowId xmlns:a16="http://schemas.microsoft.com/office/drawing/2014/main" val="2606882592"/>
                  </a:ext>
                </a:extLst>
              </a:tr>
              <a:tr h="198520">
                <a:tc gridSpan="3">
                  <a:txBody>
                    <a:bodyPr/>
                    <a:lstStyle/>
                    <a:p>
                      <a:pPr algn="r"/>
                      <a:r>
                        <a:rPr lang="en-US" sz="1200" b="1" dirty="0"/>
                        <a:t>Total:</a:t>
                      </a:r>
                    </a:p>
                  </a:txBody>
                  <a:tcPr marL="45720" marR="45720" marT="27432" marB="27432"/>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b="1" dirty="0"/>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$XX,XXX,XXX.XX</a:t>
                      </a:r>
                    </a:p>
                  </a:txBody>
                  <a:tcPr marL="45720" marR="45720" marT="27432" marB="27432"/>
                </a:tc>
                <a:extLst>
                  <a:ext uri="{0D108BD9-81ED-4DB2-BD59-A6C34878D82A}">
                    <a16:rowId xmlns:a16="http://schemas.microsoft.com/office/drawing/2014/main" val="335722864"/>
                  </a:ext>
                </a:extLst>
              </a:tr>
            </a:tbl>
          </a:graphicData>
        </a:graphic>
      </p:graphicFrame>
      <p:grpSp>
        <p:nvGrpSpPr>
          <p:cNvPr id="5" name="Group 4">
            <a:extLst>
              <a:ext uri="{FF2B5EF4-FFF2-40B4-BE49-F238E27FC236}">
                <a16:creationId xmlns:a16="http://schemas.microsoft.com/office/drawing/2014/main" id="{9EBF0073-69AD-8805-1BDA-1A3D6442C4A2}"/>
              </a:ext>
            </a:extLst>
          </p:cNvPr>
          <p:cNvGrpSpPr/>
          <p:nvPr/>
        </p:nvGrpSpPr>
        <p:grpSpPr>
          <a:xfrm>
            <a:off x="6861716" y="4369877"/>
            <a:ext cx="2141033" cy="1546307"/>
            <a:chOff x="134223" y="1275125"/>
            <a:chExt cx="8833608" cy="4697835"/>
          </a:xfrm>
        </p:grpSpPr>
        <p:sp>
          <p:nvSpPr>
            <p:cNvPr id="10" name="Rectangle 9">
              <a:extLst>
                <a:ext uri="{FF2B5EF4-FFF2-40B4-BE49-F238E27FC236}">
                  <a16:creationId xmlns:a16="http://schemas.microsoft.com/office/drawing/2014/main" id="{BB4936CC-44C7-97DB-E01D-370A89972D65}"/>
                </a:ext>
              </a:extLst>
            </p:cNvPr>
            <p:cNvSpPr/>
            <p:nvPr/>
          </p:nvSpPr>
          <p:spPr>
            <a:xfrm>
              <a:off x="134223" y="1275125"/>
              <a:ext cx="8833608" cy="4697835"/>
            </a:xfrm>
            <a:prstGeom prst="rect">
              <a:avLst/>
            </a:prstGeom>
            <a:noFill/>
            <a:ln>
              <a:solidFill>
                <a:srgbClr val="111C4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C789AEDB-7B84-8959-299F-E8598A5E7F4F}"/>
                </a:ext>
              </a:extLst>
            </p:cNvPr>
            <p:cNvSpPr txBox="1"/>
            <p:nvPr/>
          </p:nvSpPr>
          <p:spPr>
            <a:xfrm>
              <a:off x="1693444" y="2765987"/>
              <a:ext cx="5715161" cy="1963618"/>
            </a:xfrm>
            <a:prstGeom prst="rect">
              <a:avLst/>
            </a:prstGeom>
            <a:noFill/>
          </p:spPr>
          <p:txBody>
            <a:bodyPr wrap="square" rtlCol="0">
              <a:spAutoFit/>
            </a:bodyPr>
            <a:lstStyle/>
            <a:p>
              <a:pPr algn="ctr"/>
              <a:r>
                <a:rPr lang="en-US" sz="1200" b="1" dirty="0">
                  <a:solidFill>
                    <a:srgbClr val="265CAA"/>
                  </a:solidFill>
                </a:rPr>
                <a:t>Replace with an image of the system</a:t>
              </a:r>
            </a:p>
          </p:txBody>
        </p:sp>
      </p:grpSp>
    </p:spTree>
    <p:extLst>
      <p:ext uri="{BB962C8B-B14F-4D97-AF65-F5344CB8AC3E}">
        <p14:creationId xmlns:p14="http://schemas.microsoft.com/office/powerpoint/2010/main" val="269431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647FBE7-72D8-4C04-7AE9-B4D373676160}"/>
              </a:ext>
            </a:extLst>
          </p:cNvPr>
          <p:cNvSpPr>
            <a:spLocks noGrp="1"/>
          </p:cNvSpPr>
          <p:nvPr>
            <p:ph type="title"/>
          </p:nvPr>
        </p:nvSpPr>
        <p:spPr/>
        <p:txBody>
          <a:bodyPr>
            <a:normAutofit/>
          </a:bodyPr>
          <a:lstStyle/>
          <a:p>
            <a:r>
              <a:rPr lang="en-US" dirty="0"/>
              <a:t>APFIT Alignment</a:t>
            </a:r>
          </a:p>
        </p:txBody>
      </p:sp>
      <p:sp>
        <p:nvSpPr>
          <p:cNvPr id="4" name="Slide Number Placeholder 3">
            <a:extLst>
              <a:ext uri="{FF2B5EF4-FFF2-40B4-BE49-F238E27FC236}">
                <a16:creationId xmlns:a16="http://schemas.microsoft.com/office/drawing/2014/main" id="{9C2A0615-8A01-49F7-8870-1F362231FB38}"/>
              </a:ext>
            </a:extLst>
          </p:cNvPr>
          <p:cNvSpPr>
            <a:spLocks noGrp="1"/>
          </p:cNvSpPr>
          <p:nvPr>
            <p:ph type="sldNum" sz="quarter" idx="4"/>
          </p:nvPr>
        </p:nvSpPr>
        <p:spPr/>
        <p:txBody>
          <a:bodyPr/>
          <a:lstStyle/>
          <a:p>
            <a:fld id="{A95DF160-2252-4507-9087-606C83CDB7D9}" type="slidenum">
              <a:rPr lang="en-US" smtClean="0"/>
              <a:pPr/>
              <a:t>5</a:t>
            </a:fld>
            <a:endParaRPr lang="en-US" dirty="0"/>
          </a:p>
        </p:txBody>
      </p:sp>
      <p:graphicFrame>
        <p:nvGraphicFramePr>
          <p:cNvPr id="5" name="Table 4">
            <a:extLst>
              <a:ext uri="{FF2B5EF4-FFF2-40B4-BE49-F238E27FC236}">
                <a16:creationId xmlns:a16="http://schemas.microsoft.com/office/drawing/2014/main" id="{D6FA9260-7FBE-53EE-EBC1-4778A2F5F40F}"/>
              </a:ext>
            </a:extLst>
          </p:cNvPr>
          <p:cNvGraphicFramePr>
            <a:graphicFrameLocks noGrp="1"/>
          </p:cNvGraphicFramePr>
          <p:nvPr>
            <p:extLst>
              <p:ext uri="{D42A27DB-BD31-4B8C-83A1-F6EECF244321}">
                <p14:modId xmlns:p14="http://schemas.microsoft.com/office/powerpoint/2010/main" val="4029609655"/>
              </p:ext>
            </p:extLst>
          </p:nvPr>
        </p:nvGraphicFramePr>
        <p:xfrm>
          <a:off x="0" y="4664208"/>
          <a:ext cx="9142362" cy="1795272"/>
        </p:xfrm>
        <a:graphic>
          <a:graphicData uri="http://schemas.openxmlformats.org/drawingml/2006/table">
            <a:tbl>
              <a:tblPr firstRow="1" bandRow="1">
                <a:tableStyleId>{5C22544A-7EE6-4342-B048-85BDC9FD1C3A}</a:tableStyleId>
              </a:tblPr>
              <a:tblGrid>
                <a:gridCol w="3442592">
                  <a:extLst>
                    <a:ext uri="{9D8B030D-6E8A-4147-A177-3AD203B41FA5}">
                      <a16:colId xmlns:a16="http://schemas.microsoft.com/office/drawing/2014/main" val="482321755"/>
                    </a:ext>
                  </a:extLst>
                </a:gridCol>
                <a:gridCol w="705333">
                  <a:extLst>
                    <a:ext uri="{9D8B030D-6E8A-4147-A177-3AD203B41FA5}">
                      <a16:colId xmlns:a16="http://schemas.microsoft.com/office/drawing/2014/main" val="1784127881"/>
                    </a:ext>
                  </a:extLst>
                </a:gridCol>
                <a:gridCol w="713491">
                  <a:extLst>
                    <a:ext uri="{9D8B030D-6E8A-4147-A177-3AD203B41FA5}">
                      <a16:colId xmlns:a16="http://schemas.microsoft.com/office/drawing/2014/main" val="3384878093"/>
                    </a:ext>
                  </a:extLst>
                </a:gridCol>
                <a:gridCol w="713491">
                  <a:extLst>
                    <a:ext uri="{9D8B030D-6E8A-4147-A177-3AD203B41FA5}">
                      <a16:colId xmlns:a16="http://schemas.microsoft.com/office/drawing/2014/main" val="1745771570"/>
                    </a:ext>
                  </a:extLst>
                </a:gridCol>
                <a:gridCol w="713491">
                  <a:extLst>
                    <a:ext uri="{9D8B030D-6E8A-4147-A177-3AD203B41FA5}">
                      <a16:colId xmlns:a16="http://schemas.microsoft.com/office/drawing/2014/main" val="727912668"/>
                    </a:ext>
                  </a:extLst>
                </a:gridCol>
                <a:gridCol w="713491">
                  <a:extLst>
                    <a:ext uri="{9D8B030D-6E8A-4147-A177-3AD203B41FA5}">
                      <a16:colId xmlns:a16="http://schemas.microsoft.com/office/drawing/2014/main" val="157511569"/>
                    </a:ext>
                  </a:extLst>
                </a:gridCol>
                <a:gridCol w="713491">
                  <a:extLst>
                    <a:ext uri="{9D8B030D-6E8A-4147-A177-3AD203B41FA5}">
                      <a16:colId xmlns:a16="http://schemas.microsoft.com/office/drawing/2014/main" val="2764775674"/>
                    </a:ext>
                  </a:extLst>
                </a:gridCol>
                <a:gridCol w="713491">
                  <a:extLst>
                    <a:ext uri="{9D8B030D-6E8A-4147-A177-3AD203B41FA5}">
                      <a16:colId xmlns:a16="http://schemas.microsoft.com/office/drawing/2014/main" val="1450653624"/>
                    </a:ext>
                  </a:extLst>
                </a:gridCol>
                <a:gridCol w="713491">
                  <a:extLst>
                    <a:ext uri="{9D8B030D-6E8A-4147-A177-3AD203B41FA5}">
                      <a16:colId xmlns:a16="http://schemas.microsoft.com/office/drawing/2014/main" val="1151371154"/>
                    </a:ext>
                  </a:extLst>
                </a:gridCol>
              </a:tblGrid>
              <a:tr h="160588">
                <a:tc>
                  <a:txBody>
                    <a:bodyPr/>
                    <a:lstStyle/>
                    <a:p>
                      <a:r>
                        <a:rPr lang="en-US" sz="1200" dirty="0"/>
                        <a:t>Funding ($M)</a:t>
                      </a:r>
                    </a:p>
                  </a:txBody>
                  <a:tcPr marL="27432" marR="27432" marT="27432" marB="27432" anchor="ctr"/>
                </a:tc>
                <a:tc>
                  <a:txBody>
                    <a:bodyPr/>
                    <a:lstStyle/>
                    <a:p>
                      <a:r>
                        <a:rPr lang="en-US" sz="1200" dirty="0"/>
                        <a:t>Type</a:t>
                      </a:r>
                    </a:p>
                  </a:txBody>
                  <a:tcPr marL="27432" marR="27432" marT="27432" marB="27432" anchor="ctr"/>
                </a:tc>
                <a:tc>
                  <a:txBody>
                    <a:bodyPr/>
                    <a:lstStyle/>
                    <a:p>
                      <a:r>
                        <a:rPr lang="en-US" sz="1200" dirty="0"/>
                        <a:t>FYXX-XX</a:t>
                      </a:r>
                    </a:p>
                  </a:txBody>
                  <a:tcPr marL="27432" marR="27432" marT="27432" marB="2743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rPr>
                        <a:t>FYXX</a:t>
                      </a:r>
                    </a:p>
                  </a:txBody>
                  <a:tcPr marL="27432" marR="27432" marT="27432" marB="2743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rPr>
                        <a:t>FYXX</a:t>
                      </a:r>
                    </a:p>
                  </a:txBody>
                  <a:tcPr marL="27432" marR="27432" marT="27432" marB="2743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rPr>
                        <a:t>FYXX</a:t>
                      </a:r>
                    </a:p>
                  </a:txBody>
                  <a:tcPr marL="27432" marR="27432" marT="27432" marB="2743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rPr>
                        <a:t>FYXX</a:t>
                      </a:r>
                    </a:p>
                  </a:txBody>
                  <a:tcPr marL="27432" marR="27432" marT="27432" marB="2743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rPr>
                        <a:t>FYXX</a:t>
                      </a:r>
                    </a:p>
                  </a:txBody>
                  <a:tcPr marL="27432" marR="27432" marT="27432" marB="2743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Calibri" panose="020F0502020204030204"/>
                          <a:ea typeface="+mn-ea"/>
                          <a:cs typeface="+mn-cs"/>
                        </a:rPr>
                        <a:t>FYXX</a:t>
                      </a:r>
                    </a:p>
                  </a:txBody>
                  <a:tcPr marL="27432" marR="27432" marT="27432" marB="27432" anchor="ctr"/>
                </a:tc>
                <a:extLst>
                  <a:ext uri="{0D108BD9-81ED-4DB2-BD59-A6C34878D82A}">
                    <a16:rowId xmlns:a16="http://schemas.microsoft.com/office/drawing/2014/main" val="279956495"/>
                  </a:ext>
                </a:extLst>
              </a:tr>
              <a:tr h="160588">
                <a:tc>
                  <a:txBody>
                    <a:bodyPr/>
                    <a:lstStyle/>
                    <a:p>
                      <a:r>
                        <a:rPr lang="en-US" sz="1100" dirty="0">
                          <a:latin typeface="Arial" panose="020B0604020202020204" pitchFamily="34" charset="0"/>
                          <a:cs typeface="Arial" panose="020B0604020202020204" pitchFamily="34" charset="0"/>
                        </a:rPr>
                        <a:t>OUSW(R&amp;E) APFIT</a:t>
                      </a:r>
                    </a:p>
                  </a:txBody>
                  <a:tcPr marL="27432" marR="27432" marT="27432" marB="27432" anchor="ctr"/>
                </a:tc>
                <a:tc>
                  <a:txBody>
                    <a:bodyPr/>
                    <a:lstStyle/>
                    <a:p>
                      <a:r>
                        <a:rPr lang="en-US" sz="1100" dirty="0">
                          <a:latin typeface="Arial" panose="020B0604020202020204" pitchFamily="34" charset="0"/>
                          <a:cs typeface="Arial" panose="020B0604020202020204" pitchFamily="34" charset="0"/>
                        </a:rPr>
                        <a:t>PROC</a:t>
                      </a: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dirty="0">
                          <a:latin typeface="Arial" panose="020B0604020202020204" pitchFamily="34" charset="0"/>
                          <a:cs typeface="Arial" panose="020B0604020202020204" pitchFamily="34" charset="0"/>
                        </a:rPr>
                        <a:t>XX.XXX</a:t>
                      </a: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extLst>
                  <a:ext uri="{0D108BD9-81ED-4DB2-BD59-A6C34878D82A}">
                    <a16:rowId xmlns:a16="http://schemas.microsoft.com/office/drawing/2014/main" val="1567243876"/>
                  </a:ext>
                </a:extLst>
              </a:tr>
              <a:tr h="160588">
                <a:tc>
                  <a:txBody>
                    <a:bodyPr/>
                    <a:lstStyle/>
                    <a:p>
                      <a:r>
                        <a:rPr lang="en-US" sz="1100" dirty="0">
                          <a:latin typeface="Arial" panose="020B0604020202020204" pitchFamily="34" charset="0"/>
                          <a:cs typeface="Arial" panose="020B0604020202020204" pitchFamily="34" charset="0"/>
                        </a:rPr>
                        <a:t>e.g. SBIR (FY#-#)</a:t>
                      </a:r>
                    </a:p>
                  </a:txBody>
                  <a:tcPr marL="27432" marR="27432" marT="27432" marB="27432" anchor="ctr"/>
                </a:tc>
                <a:tc>
                  <a:txBody>
                    <a:bodyPr/>
                    <a:lstStyle/>
                    <a:p>
                      <a:r>
                        <a:rPr lang="en-US" sz="1100" dirty="0">
                          <a:latin typeface="Arial" panose="020B0604020202020204" pitchFamily="34" charset="0"/>
                          <a:cs typeface="Arial" panose="020B0604020202020204" pitchFamily="34" charset="0"/>
                        </a:rPr>
                        <a:t>RDT&amp;E</a:t>
                      </a:r>
                    </a:p>
                  </a:txBody>
                  <a:tcPr marL="27432" marR="27432" marT="27432" marB="27432" anchor="ctr"/>
                </a:tc>
                <a:tc>
                  <a:txBody>
                    <a:bodyPr/>
                    <a:lstStyle/>
                    <a:p>
                      <a:pPr algn="ctr"/>
                      <a:r>
                        <a:rPr lang="en-US" sz="1100" dirty="0">
                          <a:latin typeface="Arial" panose="020B0604020202020204" pitchFamily="34" charset="0"/>
                          <a:cs typeface="Arial" panose="020B0604020202020204" pitchFamily="34" charset="0"/>
                        </a:rPr>
                        <a:t>XX.XXX</a:t>
                      </a: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extLst>
                  <a:ext uri="{0D108BD9-81ED-4DB2-BD59-A6C34878D82A}">
                    <a16:rowId xmlns:a16="http://schemas.microsoft.com/office/drawing/2014/main" val="716742253"/>
                  </a:ext>
                </a:extLst>
              </a:tr>
              <a:tr h="160588">
                <a:tc>
                  <a:txBody>
                    <a:bodyPr/>
                    <a:lstStyle/>
                    <a:p>
                      <a:r>
                        <a:rPr lang="en-US" sz="1100" dirty="0">
                          <a:latin typeface="Arial" panose="020B0604020202020204" pitchFamily="34" charset="0"/>
                          <a:cs typeface="Arial" panose="020B0604020202020204" pitchFamily="34" charset="0"/>
                        </a:rPr>
                        <a:t>e.g. Service/PAE POM</a:t>
                      </a:r>
                    </a:p>
                  </a:txBody>
                  <a:tcPr marL="27432" marR="27432" marT="27432" marB="27432" anchor="ctr"/>
                </a:tc>
                <a:tc>
                  <a:txBody>
                    <a:bodyPr/>
                    <a:lstStyle/>
                    <a:p>
                      <a:r>
                        <a:rPr lang="en-US" sz="1100" dirty="0">
                          <a:latin typeface="Arial" panose="020B0604020202020204" pitchFamily="34" charset="0"/>
                          <a:cs typeface="Arial" panose="020B0604020202020204" pitchFamily="34" charset="0"/>
                        </a:rPr>
                        <a:t>PROC</a:t>
                      </a: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extLst>
                  <a:ext uri="{0D108BD9-81ED-4DB2-BD59-A6C34878D82A}">
                    <a16:rowId xmlns:a16="http://schemas.microsoft.com/office/drawing/2014/main" val="2302926599"/>
                  </a:ext>
                </a:extLst>
              </a:tr>
              <a:tr h="1605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latin typeface="Arial" panose="020B0604020202020204" pitchFamily="34" charset="0"/>
                          <a:cs typeface="Arial" panose="020B0604020202020204" pitchFamily="34" charset="0"/>
                        </a:rPr>
                        <a:t>e.g. Service/PAE POM</a:t>
                      </a:r>
                    </a:p>
                  </a:txBody>
                  <a:tcPr marL="27432" marR="27432" marT="27432" marB="2743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latin typeface="Arial" panose="020B0604020202020204" pitchFamily="34" charset="0"/>
                          <a:cs typeface="Arial" panose="020B0604020202020204" pitchFamily="34" charset="0"/>
                        </a:rPr>
                        <a:t>O&amp;M</a:t>
                      </a: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extLst>
                  <a:ext uri="{0D108BD9-81ED-4DB2-BD59-A6C34878D82A}">
                    <a16:rowId xmlns:a16="http://schemas.microsoft.com/office/drawing/2014/main" val="3922863449"/>
                  </a:ext>
                </a:extLst>
              </a:tr>
              <a:tr h="160588">
                <a:tc>
                  <a:txBody>
                    <a:bodyPr/>
                    <a:lstStyle/>
                    <a:p>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extLst>
                  <a:ext uri="{0D108BD9-81ED-4DB2-BD59-A6C34878D82A}">
                    <a16:rowId xmlns:a16="http://schemas.microsoft.com/office/drawing/2014/main" val="4037592232"/>
                  </a:ext>
                </a:extLst>
              </a:tr>
              <a:tr h="160588">
                <a:tc>
                  <a:txBody>
                    <a:bodyPr/>
                    <a:lstStyle/>
                    <a:p>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extLst>
                  <a:ext uri="{0D108BD9-81ED-4DB2-BD59-A6C34878D82A}">
                    <a16:rowId xmlns:a16="http://schemas.microsoft.com/office/drawing/2014/main" val="955201413"/>
                  </a:ext>
                </a:extLst>
              </a:tr>
              <a:tr h="160588">
                <a:tc>
                  <a:txBody>
                    <a:bodyPr/>
                    <a:lstStyle/>
                    <a:p>
                      <a:r>
                        <a:rPr lang="en-US" sz="1100" dirty="0">
                          <a:latin typeface="Arial" panose="020B0604020202020204" pitchFamily="34" charset="0"/>
                          <a:cs typeface="Arial" panose="020B0604020202020204" pitchFamily="34" charset="0"/>
                        </a:rPr>
                        <a:t>No. Units Procured</a:t>
                      </a:r>
                    </a:p>
                  </a:txBody>
                  <a:tcPr marL="27432" marR="27432" marT="27432" marB="27432" anchor="ctr"/>
                </a:tc>
                <a:tc>
                  <a:txBody>
                    <a:bodyPr/>
                    <a:lstStyle/>
                    <a:p>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algn="ctr"/>
                      <a:endParaRPr lang="en-US" sz="1100" dirty="0">
                        <a:latin typeface="Arial" panose="020B0604020202020204" pitchFamily="34" charset="0"/>
                        <a:cs typeface="Arial" panose="020B0604020202020204" pitchFamily="34" charset="0"/>
                      </a:endParaRPr>
                    </a:p>
                  </a:txBody>
                  <a:tcPr marL="27432" marR="27432" marT="27432" marB="27432"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dirty="0">
                          <a:latin typeface="Arial" panose="020B0604020202020204" pitchFamily="34" charset="0"/>
                          <a:cs typeface="Arial" panose="020B0604020202020204" pitchFamily="34" charset="0"/>
                        </a:rPr>
                        <a:t>X</a:t>
                      </a:r>
                    </a:p>
                  </a:txBody>
                  <a:tcPr marL="27432" marR="27432" marT="27432" marB="27432"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X</a:t>
                      </a:r>
                    </a:p>
                  </a:txBody>
                  <a:tcPr marL="27432" marR="27432" marT="27432" marB="27432"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X</a:t>
                      </a:r>
                    </a:p>
                  </a:txBody>
                  <a:tcPr marL="27432" marR="27432" marT="27432" marB="27432"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X</a:t>
                      </a:r>
                    </a:p>
                  </a:txBody>
                  <a:tcPr marL="27432" marR="27432" marT="27432" marB="27432"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X</a:t>
                      </a:r>
                    </a:p>
                  </a:txBody>
                  <a:tcPr marL="27432" marR="27432" marT="27432" marB="27432"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X</a:t>
                      </a:r>
                    </a:p>
                  </a:txBody>
                  <a:tcPr marL="27432" marR="27432" marT="27432" marB="27432" anchor="ctr"/>
                </a:tc>
                <a:extLst>
                  <a:ext uri="{0D108BD9-81ED-4DB2-BD59-A6C34878D82A}">
                    <a16:rowId xmlns:a16="http://schemas.microsoft.com/office/drawing/2014/main" val="2606882592"/>
                  </a:ext>
                </a:extLst>
              </a:tr>
            </a:tbl>
          </a:graphicData>
        </a:graphic>
      </p:graphicFrame>
      <p:sp>
        <p:nvSpPr>
          <p:cNvPr id="6" name="TextBox 5">
            <a:extLst>
              <a:ext uri="{FF2B5EF4-FFF2-40B4-BE49-F238E27FC236}">
                <a16:creationId xmlns:a16="http://schemas.microsoft.com/office/drawing/2014/main" id="{22FA8920-8D0B-882B-BC23-32CEC64FD5B0}"/>
              </a:ext>
            </a:extLst>
          </p:cNvPr>
          <p:cNvSpPr txBox="1"/>
          <p:nvPr/>
        </p:nvSpPr>
        <p:spPr>
          <a:xfrm>
            <a:off x="967397" y="4421181"/>
            <a:ext cx="3359019" cy="276999"/>
          </a:xfrm>
          <a:prstGeom prst="rect">
            <a:avLst/>
          </a:prstGeom>
          <a:noFill/>
        </p:spPr>
        <p:txBody>
          <a:bodyPr wrap="square" rtlCol="0">
            <a:spAutoFit/>
          </a:bodyPr>
          <a:lstStyle/>
          <a:p>
            <a:r>
              <a:rPr lang="en-US" sz="1200" i="1" dirty="0">
                <a:solidFill>
                  <a:srgbClr val="0070C0"/>
                </a:solidFill>
                <a:latin typeface="Arial" panose="020B0604020202020204" pitchFamily="34" charset="0"/>
                <a:cs typeface="Arial" panose="020B0604020202020204" pitchFamily="34" charset="0"/>
              </a:rPr>
              <a:t>Consolidate development funding here ↓</a:t>
            </a:r>
            <a:endParaRPr lang="en-US" sz="1000" dirty="0">
              <a:solidFill>
                <a:srgbClr val="265CAA"/>
              </a:solidFill>
            </a:endParaRPr>
          </a:p>
        </p:txBody>
      </p:sp>
      <p:sp>
        <p:nvSpPr>
          <p:cNvPr id="8" name="Content Placeholder 1">
            <a:extLst>
              <a:ext uri="{FF2B5EF4-FFF2-40B4-BE49-F238E27FC236}">
                <a16:creationId xmlns:a16="http://schemas.microsoft.com/office/drawing/2014/main" id="{7E276A2B-9912-E9BC-9D55-82E72326A3E3}"/>
              </a:ext>
            </a:extLst>
          </p:cNvPr>
          <p:cNvSpPr txBox="1">
            <a:spLocks/>
          </p:cNvSpPr>
          <p:nvPr/>
        </p:nvSpPr>
        <p:spPr>
          <a:xfrm>
            <a:off x="1642" y="923786"/>
            <a:ext cx="9142358" cy="344563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111C4E"/>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111C4E"/>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111C4E"/>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111C4E"/>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111C4E"/>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b="1" dirty="0"/>
              <a:t>Development before APFIT</a:t>
            </a:r>
          </a:p>
          <a:p>
            <a:pPr marL="341313" lvl="1"/>
            <a:r>
              <a:rPr lang="en-US" sz="1400" dirty="0"/>
              <a:t>Development began as a [insert DARPA/Service/SBIR/DIU/</a:t>
            </a:r>
            <a:r>
              <a:rPr lang="en-US" sz="1400" dirty="0" err="1"/>
              <a:t>etc</a:t>
            </a:r>
            <a:r>
              <a:rPr lang="en-US" sz="1400" dirty="0"/>
              <a:t>] project in FY X.</a:t>
            </a:r>
            <a:endParaRPr lang="en-US" sz="1400" i="1" dirty="0">
              <a:solidFill>
                <a:srgbClr val="0070C0"/>
              </a:solidFill>
            </a:endParaRPr>
          </a:p>
          <a:p>
            <a:pPr marL="341313" lvl="1"/>
            <a:r>
              <a:rPr lang="en-US" sz="1400" i="1" dirty="0">
                <a:solidFill>
                  <a:srgbClr val="0070C0"/>
                </a:solidFill>
              </a:rPr>
              <a:t>Highlight key development details.</a:t>
            </a:r>
          </a:p>
          <a:p>
            <a:pPr marL="341313" lvl="1"/>
            <a:r>
              <a:rPr lang="en-US" sz="1400" i="1" dirty="0">
                <a:solidFill>
                  <a:srgbClr val="0070C0"/>
                </a:solidFill>
              </a:rPr>
              <a:t>Provide when and/or how it ‘graduated’ from development to a production ready capability. </a:t>
            </a:r>
          </a:p>
          <a:p>
            <a:pPr marL="0" indent="0">
              <a:buFont typeface="Arial" panose="020B0604020202020204" pitchFamily="34" charset="0"/>
              <a:buNone/>
            </a:pPr>
            <a:r>
              <a:rPr lang="en-US" sz="1600" b="1" dirty="0"/>
              <a:t>Acceleration through APFIT</a:t>
            </a:r>
          </a:p>
          <a:p>
            <a:pPr marL="341313" lvl="1"/>
            <a:r>
              <a:rPr lang="en-US" sz="1400" dirty="0"/>
              <a:t>APFIT accelerates procurement from QX/FYX to QX/FYX.</a:t>
            </a:r>
          </a:p>
          <a:p>
            <a:pPr marL="341313" lvl="1"/>
            <a:r>
              <a:rPr lang="en-US" sz="1400" i="1" dirty="0">
                <a:solidFill>
                  <a:srgbClr val="0070C0"/>
                </a:solidFill>
              </a:rPr>
              <a:t>Provide additional data points as applicable, such as what APFIT funding does to IOC / FOC timeline.</a:t>
            </a:r>
            <a:endParaRPr lang="en-US" sz="1200" dirty="0"/>
          </a:p>
          <a:p>
            <a:pPr marL="0" indent="0">
              <a:buNone/>
            </a:pPr>
            <a:r>
              <a:rPr lang="en-US" sz="1600" b="1" dirty="0"/>
              <a:t>Sustained Procurement after APFIT</a:t>
            </a:r>
          </a:p>
          <a:p>
            <a:pPr marL="341313" lvl="1"/>
            <a:r>
              <a:rPr lang="en-US" sz="1400" dirty="0"/>
              <a:t>APFIT procures X systems. The total </a:t>
            </a:r>
            <a:r>
              <a:rPr lang="en-US" sz="1400" dirty="0" err="1"/>
              <a:t>DoW</a:t>
            </a:r>
            <a:r>
              <a:rPr lang="en-US" sz="1400" dirty="0"/>
              <a:t> need is Y systems. </a:t>
            </a:r>
          </a:p>
          <a:p>
            <a:pPr marL="341313" lvl="1"/>
            <a:r>
              <a:rPr lang="en-US" sz="1400" i="1" dirty="0">
                <a:solidFill>
                  <a:srgbClr val="0070C0"/>
                </a:solidFill>
              </a:rPr>
              <a:t>Which organizations are driving that need and how did you arrive at that number?</a:t>
            </a:r>
          </a:p>
          <a:p>
            <a:pPr marL="341313" lvl="1"/>
            <a:r>
              <a:rPr lang="en-US" sz="1400" i="1" dirty="0">
                <a:solidFill>
                  <a:srgbClr val="0070C0"/>
                </a:solidFill>
              </a:rPr>
              <a:t>What are those organizations doing to secure out-year funding for continued procurement? Out-year funding commitments should be shown in the table below. </a:t>
            </a:r>
            <a:endParaRPr lang="en-US" sz="1200" dirty="0"/>
          </a:p>
          <a:p>
            <a:pPr marL="0" indent="0">
              <a:buFont typeface="Arial" panose="020B0604020202020204" pitchFamily="34" charset="0"/>
              <a:buNone/>
            </a:pPr>
            <a:endParaRPr lang="en-US" sz="1400" dirty="0"/>
          </a:p>
        </p:txBody>
      </p:sp>
    </p:spTree>
    <p:extLst>
      <p:ext uri="{BB962C8B-B14F-4D97-AF65-F5344CB8AC3E}">
        <p14:creationId xmlns:p14="http://schemas.microsoft.com/office/powerpoint/2010/main" val="2491470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3591437-3D2C-3FB5-9BFF-DAAB198B34BA}"/>
              </a:ext>
            </a:extLst>
          </p:cNvPr>
          <p:cNvSpPr>
            <a:spLocks noGrp="1"/>
          </p:cNvSpPr>
          <p:nvPr>
            <p:ph type="title"/>
          </p:nvPr>
        </p:nvSpPr>
        <p:spPr/>
        <p:txBody>
          <a:bodyPr/>
          <a:lstStyle/>
          <a:p>
            <a:r>
              <a:rPr lang="en-US" dirty="0"/>
              <a:t>APFIT Impact to Company</a:t>
            </a:r>
          </a:p>
        </p:txBody>
      </p:sp>
      <p:sp>
        <p:nvSpPr>
          <p:cNvPr id="4" name="Slide Number Placeholder 3">
            <a:extLst>
              <a:ext uri="{FF2B5EF4-FFF2-40B4-BE49-F238E27FC236}">
                <a16:creationId xmlns:a16="http://schemas.microsoft.com/office/drawing/2014/main" id="{F71BDEA1-92C1-E6C0-0DD6-02CB607F804E}"/>
              </a:ext>
            </a:extLst>
          </p:cNvPr>
          <p:cNvSpPr>
            <a:spLocks noGrp="1"/>
          </p:cNvSpPr>
          <p:nvPr>
            <p:ph type="sldNum" sz="quarter" idx="4"/>
          </p:nvPr>
        </p:nvSpPr>
        <p:spPr/>
        <p:txBody>
          <a:bodyPr/>
          <a:lstStyle/>
          <a:p>
            <a:fld id="{A95DF160-2252-4507-9087-606C83CDB7D9}" type="slidenum">
              <a:rPr lang="en-US" smtClean="0"/>
              <a:pPr/>
              <a:t>6</a:t>
            </a:fld>
            <a:endParaRPr lang="en-US" dirty="0"/>
          </a:p>
        </p:txBody>
      </p:sp>
      <p:sp>
        <p:nvSpPr>
          <p:cNvPr id="5" name="Content Placeholder 1">
            <a:extLst>
              <a:ext uri="{FF2B5EF4-FFF2-40B4-BE49-F238E27FC236}">
                <a16:creationId xmlns:a16="http://schemas.microsoft.com/office/drawing/2014/main" id="{8977D5A9-8C4F-979A-28A1-645EF21CE81B}"/>
              </a:ext>
            </a:extLst>
          </p:cNvPr>
          <p:cNvSpPr txBox="1">
            <a:spLocks/>
          </p:cNvSpPr>
          <p:nvPr/>
        </p:nvSpPr>
        <p:spPr>
          <a:xfrm>
            <a:off x="0" y="912456"/>
            <a:ext cx="9144000" cy="56953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111C4E"/>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111C4E"/>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111C4E"/>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111C4E"/>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111C4E"/>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b="1" dirty="0"/>
              <a:t>Company Information</a:t>
            </a:r>
          </a:p>
          <a:p>
            <a:pPr marL="341313" lvl="1"/>
            <a:r>
              <a:rPr lang="en-US" sz="1400" i="1" dirty="0">
                <a:solidFill>
                  <a:srgbClr val="0070C0"/>
                </a:solidFill>
              </a:rPr>
              <a:t>Company Name, HQ Location, Work Location (if different)</a:t>
            </a:r>
          </a:p>
          <a:p>
            <a:pPr marL="341313" lvl="1"/>
            <a:r>
              <a:rPr lang="en-US" sz="1400" i="1" dirty="0">
                <a:solidFill>
                  <a:srgbClr val="0070C0"/>
                </a:solidFill>
              </a:rPr>
              <a:t>Specific to the APFIT procurement, describe key partnerships with other vendors as applicable.</a:t>
            </a:r>
          </a:p>
          <a:p>
            <a:pPr marL="341313" lvl="1"/>
            <a:r>
              <a:rPr lang="en-US" sz="1400" i="1" dirty="0">
                <a:solidFill>
                  <a:srgbClr val="0070C0"/>
                </a:solidFill>
              </a:rPr>
              <a:t>Number of employees: (at time of submission)</a:t>
            </a:r>
          </a:p>
          <a:p>
            <a:pPr marL="341313" lvl="1"/>
            <a:r>
              <a:rPr lang="en-US" sz="1400" i="1" dirty="0">
                <a:solidFill>
                  <a:srgbClr val="0070C0"/>
                </a:solidFill>
              </a:rPr>
              <a:t>Annual Revenue: (last reported)</a:t>
            </a:r>
          </a:p>
          <a:p>
            <a:pPr marL="341313" lvl="1"/>
            <a:r>
              <a:rPr lang="en-US" sz="1400" i="1" dirty="0">
                <a:solidFill>
                  <a:srgbClr val="0070C0"/>
                </a:solidFill>
              </a:rPr>
              <a:t>Provide details of Venture Capital and/or Private Equity as applicable. </a:t>
            </a:r>
          </a:p>
          <a:p>
            <a:pPr marL="0" indent="0">
              <a:buFont typeface="Arial" panose="020B0604020202020204" pitchFamily="34" charset="0"/>
              <a:buNone/>
            </a:pPr>
            <a:r>
              <a:rPr lang="en-US" sz="1600" b="1" dirty="0"/>
              <a:t>Company Qualifications</a:t>
            </a:r>
          </a:p>
          <a:p>
            <a:pPr marL="341313" lvl="1"/>
            <a:r>
              <a:rPr lang="en-US" sz="1400" i="1" dirty="0">
                <a:solidFill>
                  <a:srgbClr val="0070C0"/>
                </a:solidFill>
              </a:rPr>
              <a:t>Specific to the APFIT procurement, what makes this company uniquely positioned to provide this capability? (e.g. novel tech, first to field, competition winner, patents)</a:t>
            </a:r>
            <a:endParaRPr lang="en-US" sz="1600" b="1" dirty="0"/>
          </a:p>
          <a:p>
            <a:pPr marL="0" indent="0">
              <a:buFont typeface="Arial" panose="020B0604020202020204" pitchFamily="34" charset="0"/>
              <a:buNone/>
            </a:pPr>
            <a:r>
              <a:rPr lang="en-US" sz="1600" b="1" dirty="0"/>
              <a:t>Impact of APFIT Award</a:t>
            </a:r>
          </a:p>
          <a:p>
            <a:pPr marL="341313" lvl="1"/>
            <a:r>
              <a:rPr lang="en-US" sz="1400" i="1" dirty="0">
                <a:solidFill>
                  <a:srgbClr val="0070C0"/>
                </a:solidFill>
              </a:rPr>
              <a:t>Ex. [Company name] will expand from x manual production lines to y automated production lines. Throughput capacity will expand from X to Y as a result of APFIT funding. </a:t>
            </a:r>
          </a:p>
          <a:p>
            <a:pPr marL="341313" lvl="1"/>
            <a:r>
              <a:rPr lang="en-US" sz="1400" i="1" dirty="0">
                <a:solidFill>
                  <a:srgbClr val="0070C0"/>
                </a:solidFill>
              </a:rPr>
              <a:t>Will funding allow the company to hire more personnel, make supply chains more robust? (Provide actual metrics; i.e. % increase in number of employees)</a:t>
            </a:r>
          </a:p>
          <a:p>
            <a:pPr marL="341313" lvl="1"/>
            <a:r>
              <a:rPr lang="en-US" sz="1400" i="1" dirty="0">
                <a:solidFill>
                  <a:srgbClr val="0070C0"/>
                </a:solidFill>
              </a:rPr>
              <a:t>This section can also be used to describe any risk to losing this company as a supplier without an APFIT award. </a:t>
            </a:r>
          </a:p>
          <a:p>
            <a:pPr marL="112713" lvl="1" indent="0">
              <a:buFont typeface="Arial" panose="020B0604020202020204" pitchFamily="34" charset="0"/>
              <a:buNone/>
            </a:pPr>
            <a:endParaRPr lang="en-US" sz="1400" dirty="0"/>
          </a:p>
          <a:p>
            <a:pPr marL="0" indent="0">
              <a:buFont typeface="Arial" panose="020B0604020202020204" pitchFamily="34" charset="0"/>
              <a:buNone/>
            </a:pPr>
            <a:endParaRPr lang="en-US" sz="1600" dirty="0"/>
          </a:p>
        </p:txBody>
      </p:sp>
    </p:spTree>
    <p:extLst>
      <p:ext uri="{BB962C8B-B14F-4D97-AF65-F5344CB8AC3E}">
        <p14:creationId xmlns:p14="http://schemas.microsoft.com/office/powerpoint/2010/main" val="1676178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EB5DD9F-33D6-3BBE-6547-5A0F70DB7D47}"/>
              </a:ext>
            </a:extLst>
          </p:cNvPr>
          <p:cNvSpPr>
            <a:spLocks noGrp="1"/>
          </p:cNvSpPr>
          <p:nvPr>
            <p:ph type="title"/>
          </p:nvPr>
        </p:nvSpPr>
        <p:spPr/>
        <p:txBody>
          <a:bodyPr/>
          <a:lstStyle/>
          <a:p>
            <a:r>
              <a:rPr lang="en-US" dirty="0"/>
              <a:t>Project Information</a:t>
            </a:r>
          </a:p>
        </p:txBody>
      </p:sp>
      <p:sp>
        <p:nvSpPr>
          <p:cNvPr id="4" name="Slide Number Placeholder 3">
            <a:extLst>
              <a:ext uri="{FF2B5EF4-FFF2-40B4-BE49-F238E27FC236}">
                <a16:creationId xmlns:a16="http://schemas.microsoft.com/office/drawing/2014/main" id="{2D8040B6-6B36-C16C-FF47-1F62E6341B61}"/>
              </a:ext>
            </a:extLst>
          </p:cNvPr>
          <p:cNvSpPr>
            <a:spLocks noGrp="1"/>
          </p:cNvSpPr>
          <p:nvPr>
            <p:ph type="sldNum" sz="quarter" idx="4"/>
          </p:nvPr>
        </p:nvSpPr>
        <p:spPr/>
        <p:txBody>
          <a:bodyPr/>
          <a:lstStyle/>
          <a:p>
            <a:fld id="{A95DF160-2252-4507-9087-606C83CDB7D9}" type="slidenum">
              <a:rPr lang="en-US" smtClean="0"/>
              <a:pPr/>
              <a:t>7</a:t>
            </a:fld>
            <a:endParaRPr lang="en-US" dirty="0"/>
          </a:p>
        </p:txBody>
      </p:sp>
      <p:graphicFrame>
        <p:nvGraphicFramePr>
          <p:cNvPr id="8" name="Table 7">
            <a:extLst>
              <a:ext uri="{FF2B5EF4-FFF2-40B4-BE49-F238E27FC236}">
                <a16:creationId xmlns:a16="http://schemas.microsoft.com/office/drawing/2014/main" id="{BE35AD82-338B-6D09-C95B-D4244E4A1F4F}"/>
              </a:ext>
            </a:extLst>
          </p:cNvPr>
          <p:cNvGraphicFramePr>
            <a:graphicFrameLocks noGrp="1"/>
          </p:cNvGraphicFramePr>
          <p:nvPr>
            <p:extLst>
              <p:ext uri="{D42A27DB-BD31-4B8C-83A1-F6EECF244321}">
                <p14:modId xmlns:p14="http://schemas.microsoft.com/office/powerpoint/2010/main" val="9137989"/>
              </p:ext>
            </p:extLst>
          </p:nvPr>
        </p:nvGraphicFramePr>
        <p:xfrm>
          <a:off x="0" y="2619926"/>
          <a:ext cx="9143999" cy="1341120"/>
        </p:xfrm>
        <a:graphic>
          <a:graphicData uri="http://schemas.openxmlformats.org/drawingml/2006/table">
            <a:tbl>
              <a:tblPr firstRow="1" bandRow="1">
                <a:tableStyleId>{5C22544A-7EE6-4342-B048-85BDC9FD1C3A}</a:tableStyleId>
              </a:tblPr>
              <a:tblGrid>
                <a:gridCol w="2337758">
                  <a:extLst>
                    <a:ext uri="{9D8B030D-6E8A-4147-A177-3AD203B41FA5}">
                      <a16:colId xmlns:a16="http://schemas.microsoft.com/office/drawing/2014/main" val="482321755"/>
                    </a:ext>
                  </a:extLst>
                </a:gridCol>
                <a:gridCol w="1992702">
                  <a:extLst>
                    <a:ext uri="{9D8B030D-6E8A-4147-A177-3AD203B41FA5}">
                      <a16:colId xmlns:a16="http://schemas.microsoft.com/office/drawing/2014/main" val="3384878093"/>
                    </a:ext>
                  </a:extLst>
                </a:gridCol>
                <a:gridCol w="3062824">
                  <a:extLst>
                    <a:ext uri="{9D8B030D-6E8A-4147-A177-3AD203B41FA5}">
                      <a16:colId xmlns:a16="http://schemas.microsoft.com/office/drawing/2014/main" val="2522913754"/>
                    </a:ext>
                  </a:extLst>
                </a:gridCol>
                <a:gridCol w="1750715">
                  <a:extLst>
                    <a:ext uri="{9D8B030D-6E8A-4147-A177-3AD203B41FA5}">
                      <a16:colId xmlns:a16="http://schemas.microsoft.com/office/drawing/2014/main" val="1745771570"/>
                    </a:ext>
                  </a:extLst>
                </a:gridCol>
              </a:tblGrid>
              <a:tr h="183847">
                <a:tc>
                  <a:txBody>
                    <a:bodyPr/>
                    <a:lstStyle/>
                    <a:p>
                      <a:r>
                        <a:rPr lang="en-US" sz="1400" dirty="0"/>
                        <a:t>Project POCs</a:t>
                      </a:r>
                    </a:p>
                  </a:txBody>
                  <a:tcPr/>
                </a:tc>
                <a:tc>
                  <a:txBody>
                    <a:bodyPr/>
                    <a:lstStyle/>
                    <a:p>
                      <a:r>
                        <a:rPr lang="en-US" sz="1400" dirty="0"/>
                        <a:t>Name(s)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NIPR Email(s) </a:t>
                      </a:r>
                    </a:p>
                  </a:txBody>
                  <a:tcPr/>
                </a:tc>
                <a:tc>
                  <a:txBody>
                    <a:bodyPr/>
                    <a:lstStyle/>
                    <a:p>
                      <a:r>
                        <a:rPr lang="en-US" sz="1400" dirty="0" err="1"/>
                        <a:t>Unclass</a:t>
                      </a:r>
                      <a:r>
                        <a:rPr lang="en-US" sz="1400" dirty="0"/>
                        <a:t> Phone(s)</a:t>
                      </a:r>
                    </a:p>
                  </a:txBody>
                  <a:tcPr/>
                </a:tc>
                <a:extLst>
                  <a:ext uri="{0D108BD9-81ED-4DB2-BD59-A6C34878D82A}">
                    <a16:rowId xmlns:a16="http://schemas.microsoft.com/office/drawing/2014/main" val="279956495"/>
                  </a:ext>
                </a:extLst>
              </a:tr>
              <a:tr h="156270">
                <a:tc>
                  <a:txBody>
                    <a:bodyPr/>
                    <a:lstStyle/>
                    <a:p>
                      <a:r>
                        <a:rPr lang="en-US" sz="1100" dirty="0">
                          <a:latin typeface="Arial" panose="020B0604020202020204" pitchFamily="34" charset="0"/>
                          <a:cs typeface="Arial" panose="020B0604020202020204" pitchFamily="34" charset="0"/>
                        </a:rPr>
                        <a:t>Gov Program Manager(s)</a:t>
                      </a:r>
                    </a:p>
                  </a:txBody>
                  <a:tcPr/>
                </a:tc>
                <a:tc>
                  <a:txBody>
                    <a:bodyPr/>
                    <a:lstStyle/>
                    <a:p>
                      <a:endParaRPr lang="en-US" sz="1100" dirty="0">
                        <a:latin typeface="Arial" panose="020B0604020202020204" pitchFamily="34" charset="0"/>
                        <a:cs typeface="Arial" panose="020B0604020202020204" pitchFamily="34" charset="0"/>
                      </a:endParaRPr>
                    </a:p>
                  </a:txBody>
                  <a:tcPr/>
                </a:tc>
                <a:tc>
                  <a:txBody>
                    <a:bodyPr/>
                    <a:lstStyle/>
                    <a:p>
                      <a:endParaRPr lang="en-US" sz="1100" dirty="0">
                        <a:latin typeface="Arial" panose="020B0604020202020204" pitchFamily="34" charset="0"/>
                        <a:cs typeface="Arial" panose="020B0604020202020204" pitchFamily="34" charset="0"/>
                      </a:endParaRPr>
                    </a:p>
                  </a:txBody>
                  <a:tcPr/>
                </a:tc>
                <a:tc>
                  <a:txBody>
                    <a:bodyPr/>
                    <a:lstStyle/>
                    <a:p>
                      <a:endParaRPr lang="en-US" sz="11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567243876"/>
                  </a:ext>
                </a:extLst>
              </a:tr>
              <a:tr h="1564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Gov Technical SME(s)</a:t>
                      </a:r>
                    </a:p>
                  </a:txBody>
                  <a:tcPr/>
                </a:tc>
                <a:tc>
                  <a:txBody>
                    <a:bodyPr/>
                    <a:lstStyle/>
                    <a:p>
                      <a:endParaRPr lang="en-US" sz="1100" dirty="0">
                        <a:latin typeface="Arial" panose="020B0604020202020204" pitchFamily="34" charset="0"/>
                        <a:cs typeface="Arial" panose="020B0604020202020204" pitchFamily="34" charset="0"/>
                      </a:endParaRPr>
                    </a:p>
                  </a:txBody>
                  <a:tcPr/>
                </a:tc>
                <a:tc>
                  <a:txBody>
                    <a:bodyPr/>
                    <a:lstStyle/>
                    <a:p>
                      <a:endParaRPr lang="en-US" sz="11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716742253"/>
                  </a:ext>
                </a:extLst>
              </a:tr>
              <a:tr h="1562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dirty="0">
                          <a:ln>
                            <a:noFill/>
                          </a:ln>
                          <a:solidFill>
                            <a:prstClr val="black"/>
                          </a:solidFill>
                          <a:effectLst/>
                          <a:uLnTx/>
                          <a:uFillTx/>
                          <a:latin typeface="Arial" panose="020B0604020202020204" pitchFamily="34" charset="0"/>
                          <a:ea typeface="+mn-ea"/>
                          <a:cs typeface="Arial" panose="020B0604020202020204" pitchFamily="34" charset="0"/>
                        </a:rPr>
                        <a:t>Contracting Org FM(s)</a:t>
                      </a:r>
                      <a:endPar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tc>
                <a:tc>
                  <a:txBody>
                    <a:bodyPr/>
                    <a:lstStyle/>
                    <a:p>
                      <a:endParaRPr lang="en-US" sz="1100" dirty="0">
                        <a:latin typeface="Arial" panose="020B0604020202020204" pitchFamily="34" charset="0"/>
                        <a:cs typeface="Arial" panose="020B0604020202020204" pitchFamily="34" charset="0"/>
                      </a:endParaRPr>
                    </a:p>
                  </a:txBody>
                  <a:tcPr/>
                </a:tc>
                <a:tc>
                  <a:txBody>
                    <a:bodyPr/>
                    <a:lstStyle/>
                    <a:p>
                      <a:endParaRPr lang="en-US" sz="11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458948650"/>
                  </a:ext>
                </a:extLst>
              </a:tr>
              <a:tr h="1562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dirty="0">
                          <a:ln>
                            <a:noFill/>
                          </a:ln>
                          <a:solidFill>
                            <a:prstClr val="black"/>
                          </a:solidFill>
                          <a:effectLst/>
                          <a:uLnTx/>
                          <a:uFillTx/>
                          <a:latin typeface="Arial" panose="020B0604020202020204" pitchFamily="34" charset="0"/>
                          <a:ea typeface="+mn-ea"/>
                          <a:cs typeface="Arial" panose="020B0604020202020204" pitchFamily="34" charset="0"/>
                        </a:rPr>
                        <a:t>Sustaining Program Office POC(s)</a:t>
                      </a:r>
                      <a:endPar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tc>
                <a:tc>
                  <a:txBody>
                    <a:bodyPr/>
                    <a:lstStyle/>
                    <a:p>
                      <a:endParaRPr lang="en-US" sz="1100" dirty="0">
                        <a:latin typeface="Arial" panose="020B0604020202020204" pitchFamily="34" charset="0"/>
                        <a:cs typeface="Arial" panose="020B0604020202020204" pitchFamily="34" charset="0"/>
                      </a:endParaRPr>
                    </a:p>
                  </a:txBody>
                  <a:tcPr/>
                </a:tc>
                <a:tc>
                  <a:txBody>
                    <a:bodyPr/>
                    <a:lstStyle/>
                    <a:p>
                      <a:endParaRPr lang="en-US" sz="11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34132742"/>
                  </a:ext>
                </a:extLst>
              </a:tr>
            </a:tbl>
          </a:graphicData>
        </a:graphic>
      </p:graphicFrame>
      <p:graphicFrame>
        <p:nvGraphicFramePr>
          <p:cNvPr id="9" name="Table 8">
            <a:extLst>
              <a:ext uri="{FF2B5EF4-FFF2-40B4-BE49-F238E27FC236}">
                <a16:creationId xmlns:a16="http://schemas.microsoft.com/office/drawing/2014/main" id="{4C6BDA8B-5024-0D63-1A04-3BEC0088636E}"/>
              </a:ext>
            </a:extLst>
          </p:cNvPr>
          <p:cNvGraphicFramePr>
            <a:graphicFrameLocks noGrp="1"/>
          </p:cNvGraphicFramePr>
          <p:nvPr>
            <p:extLst>
              <p:ext uri="{D42A27DB-BD31-4B8C-83A1-F6EECF244321}">
                <p14:modId xmlns:p14="http://schemas.microsoft.com/office/powerpoint/2010/main" val="1122973043"/>
              </p:ext>
            </p:extLst>
          </p:nvPr>
        </p:nvGraphicFramePr>
        <p:xfrm>
          <a:off x="1" y="827057"/>
          <a:ext cx="9143999" cy="1615440"/>
        </p:xfrm>
        <a:graphic>
          <a:graphicData uri="http://schemas.openxmlformats.org/drawingml/2006/table">
            <a:tbl>
              <a:tblPr firstRow="1" bandRow="1">
                <a:tableStyleId>{5C22544A-7EE6-4342-B048-85BDC9FD1C3A}</a:tableStyleId>
              </a:tblPr>
              <a:tblGrid>
                <a:gridCol w="2277458">
                  <a:extLst>
                    <a:ext uri="{9D8B030D-6E8A-4147-A177-3AD203B41FA5}">
                      <a16:colId xmlns:a16="http://schemas.microsoft.com/office/drawing/2014/main" val="482321755"/>
                    </a:ext>
                  </a:extLst>
                </a:gridCol>
                <a:gridCol w="5686230">
                  <a:extLst>
                    <a:ext uri="{9D8B030D-6E8A-4147-A177-3AD203B41FA5}">
                      <a16:colId xmlns:a16="http://schemas.microsoft.com/office/drawing/2014/main" val="2722042980"/>
                    </a:ext>
                  </a:extLst>
                </a:gridCol>
                <a:gridCol w="1180311">
                  <a:extLst>
                    <a:ext uri="{9D8B030D-6E8A-4147-A177-3AD203B41FA5}">
                      <a16:colId xmlns:a16="http://schemas.microsoft.com/office/drawing/2014/main" val="3384878093"/>
                    </a:ext>
                  </a:extLst>
                </a:gridCol>
              </a:tblGrid>
              <a:tr h="516256">
                <a:tc>
                  <a:txBody>
                    <a:bodyPr/>
                    <a:lstStyle/>
                    <a:p>
                      <a:r>
                        <a:rPr lang="en-US" sz="1400" dirty="0"/>
                        <a:t>Contracting Path</a:t>
                      </a:r>
                    </a:p>
                    <a:p>
                      <a:endParaRPr lang="en-US" sz="1400" dirty="0"/>
                    </a:p>
                  </a:txBody>
                  <a:tcPr/>
                </a:tc>
                <a:tc>
                  <a:txBody>
                    <a:bodyPr/>
                    <a:lstStyle/>
                    <a:p>
                      <a:r>
                        <a:rPr lang="en-US" sz="1400" dirty="0"/>
                        <a:t>Contracting Path Description</a:t>
                      </a:r>
                    </a:p>
                  </a:txBody>
                  <a:tcPr/>
                </a:tc>
                <a:tc>
                  <a:txBody>
                    <a:bodyPr/>
                    <a:lstStyle/>
                    <a:p>
                      <a:r>
                        <a:rPr lang="en-US" sz="1400" dirty="0"/>
                        <a:t>Estimated Obligation</a:t>
                      </a:r>
                    </a:p>
                  </a:txBody>
                  <a:tcPr/>
                </a:tc>
                <a:extLst>
                  <a:ext uri="{0D108BD9-81ED-4DB2-BD59-A6C34878D82A}">
                    <a16:rowId xmlns:a16="http://schemas.microsoft.com/office/drawing/2014/main" val="279956495"/>
                  </a:ext>
                </a:extLst>
              </a:tr>
              <a:tr h="3996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i="1" kern="1200" dirty="0">
                          <a:solidFill>
                            <a:srgbClr val="0070C0"/>
                          </a:solidFill>
                          <a:latin typeface="Arial" panose="020B0604020202020204" pitchFamily="34" charset="0"/>
                          <a:ea typeface="+mn-ea"/>
                          <a:cs typeface="Arial" panose="020B0604020202020204" pitchFamily="34" charset="0"/>
                        </a:rPr>
                        <a:t>(SBIR Ph III/Prod OTA/</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i="1" kern="1200" dirty="0">
                          <a:solidFill>
                            <a:srgbClr val="0070C0"/>
                          </a:solidFill>
                          <a:latin typeface="Arial" panose="020B0604020202020204" pitchFamily="34" charset="0"/>
                          <a:ea typeface="+mn-ea"/>
                          <a:cs typeface="Arial" panose="020B0604020202020204" pitchFamily="34" charset="0"/>
                        </a:rPr>
                        <a:t>Conventional FAR-based)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i="1" kern="1200" dirty="0">
                          <a:solidFill>
                            <a:srgbClr val="0070C0"/>
                          </a:solidFill>
                          <a:latin typeface="Arial" panose="020B0604020202020204" pitchFamily="34" charset="0"/>
                          <a:ea typeface="+mn-ea"/>
                          <a:cs typeface="Arial" panose="020B0604020202020204" pitchFamily="34" charset="0"/>
                        </a:rPr>
                        <a:t>E.g. Existing contract owned by Organization X has $XM of ceiling remaining. Contract can accept procurement funding and will be modified to add APFIT funding. Time to perform a modification is typically 30 days.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i="1" kern="1200" dirty="0">
                        <a:solidFill>
                          <a:srgbClr val="0070C0"/>
                        </a:solidFill>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i="1" kern="1200" dirty="0">
                        <a:solidFill>
                          <a:srgbClr val="0070C0"/>
                        </a:solidFill>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i="1" kern="1200" dirty="0">
                          <a:solidFill>
                            <a:srgbClr val="0070C0"/>
                          </a:solidFill>
                          <a:latin typeface="Arial" panose="020B0604020202020204" pitchFamily="34" charset="0"/>
                          <a:ea typeface="+mn-ea"/>
                          <a:cs typeface="Arial" panose="020B0604020202020204" pitchFamily="34" charset="0"/>
                        </a:rPr>
                        <a: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MM/YYYY</a:t>
                      </a:r>
                    </a:p>
                  </a:txBody>
                  <a:tcPr/>
                </a:tc>
                <a:extLst>
                  <a:ext uri="{0D108BD9-81ED-4DB2-BD59-A6C34878D82A}">
                    <a16:rowId xmlns:a16="http://schemas.microsoft.com/office/drawing/2014/main" val="1567243876"/>
                  </a:ext>
                </a:extLst>
              </a:tr>
            </a:tbl>
          </a:graphicData>
        </a:graphic>
      </p:graphicFrame>
      <p:graphicFrame>
        <p:nvGraphicFramePr>
          <p:cNvPr id="2" name="Table 1">
            <a:extLst>
              <a:ext uri="{FF2B5EF4-FFF2-40B4-BE49-F238E27FC236}">
                <a16:creationId xmlns:a16="http://schemas.microsoft.com/office/drawing/2014/main" id="{A731542A-6C18-636F-E034-5917ED93AA8A}"/>
              </a:ext>
            </a:extLst>
          </p:cNvPr>
          <p:cNvGraphicFramePr>
            <a:graphicFrameLocks noGrp="1"/>
          </p:cNvGraphicFramePr>
          <p:nvPr>
            <p:extLst>
              <p:ext uri="{D42A27DB-BD31-4B8C-83A1-F6EECF244321}">
                <p14:modId xmlns:p14="http://schemas.microsoft.com/office/powerpoint/2010/main" val="2729189715"/>
              </p:ext>
            </p:extLst>
          </p:nvPr>
        </p:nvGraphicFramePr>
        <p:xfrm>
          <a:off x="0" y="4165833"/>
          <a:ext cx="9144000" cy="1859280"/>
        </p:xfrm>
        <a:graphic>
          <a:graphicData uri="http://schemas.openxmlformats.org/drawingml/2006/table">
            <a:tbl>
              <a:tblPr firstRow="1" bandRow="1">
                <a:tableStyleId>{5C22544A-7EE6-4342-B048-85BDC9FD1C3A}</a:tableStyleId>
              </a:tblPr>
              <a:tblGrid>
                <a:gridCol w="6400800">
                  <a:extLst>
                    <a:ext uri="{9D8B030D-6E8A-4147-A177-3AD203B41FA5}">
                      <a16:colId xmlns:a16="http://schemas.microsoft.com/office/drawing/2014/main" val="482321755"/>
                    </a:ext>
                  </a:extLst>
                </a:gridCol>
                <a:gridCol w="1371600">
                  <a:extLst>
                    <a:ext uri="{9D8B030D-6E8A-4147-A177-3AD203B41FA5}">
                      <a16:colId xmlns:a16="http://schemas.microsoft.com/office/drawing/2014/main" val="3384878093"/>
                    </a:ext>
                  </a:extLst>
                </a:gridCol>
                <a:gridCol w="1371600">
                  <a:extLst>
                    <a:ext uri="{9D8B030D-6E8A-4147-A177-3AD203B41FA5}">
                      <a16:colId xmlns:a16="http://schemas.microsoft.com/office/drawing/2014/main" val="1745771570"/>
                    </a:ext>
                  </a:extLst>
                </a:gridCol>
              </a:tblGrid>
              <a:tr h="217690">
                <a:tc>
                  <a:txBody>
                    <a:bodyPr/>
                    <a:lstStyle/>
                    <a:p>
                      <a:r>
                        <a:rPr lang="en-US" sz="1400" dirty="0"/>
                        <a:t>Summary of Major Tasks, Milestones, &amp; Deliverables</a:t>
                      </a:r>
                    </a:p>
                  </a:txBody>
                  <a:tcPr/>
                </a:tc>
                <a:tc>
                  <a:txBody>
                    <a:bodyPr/>
                    <a:lstStyle/>
                    <a:p>
                      <a:r>
                        <a:rPr lang="en-US" sz="1400" dirty="0"/>
                        <a:t>Est. Start Date</a:t>
                      </a:r>
                    </a:p>
                  </a:txBody>
                  <a:tcPr/>
                </a:tc>
                <a:tc>
                  <a:txBody>
                    <a:bodyPr/>
                    <a:lstStyle/>
                    <a:p>
                      <a:r>
                        <a:rPr lang="en-US" sz="1400" dirty="0"/>
                        <a:t>Est. End Date</a:t>
                      </a:r>
                    </a:p>
                  </a:txBody>
                  <a:tcPr/>
                </a:tc>
                <a:extLst>
                  <a:ext uri="{0D108BD9-81ED-4DB2-BD59-A6C34878D82A}">
                    <a16:rowId xmlns:a16="http://schemas.microsoft.com/office/drawing/2014/main" val="279956495"/>
                  </a:ext>
                </a:extLst>
              </a:tr>
              <a:tr h="143557">
                <a:tc>
                  <a:txBody>
                    <a:bodyPr/>
                    <a:lstStyle/>
                    <a:p>
                      <a:endParaRPr lang="en-US" sz="1100" dirty="0">
                        <a:latin typeface="Arial" panose="020B0604020202020204" pitchFamily="34" charset="0"/>
                        <a:cs typeface="Arial" panose="020B0604020202020204" pitchFamily="34" charset="0"/>
                      </a:endParaRPr>
                    </a:p>
                  </a:txBody>
                  <a:tcPr/>
                </a:tc>
                <a:tc>
                  <a:txBody>
                    <a:bodyPr/>
                    <a:lstStyle/>
                    <a:p>
                      <a:r>
                        <a:rPr lang="en-US" sz="1100" dirty="0">
                          <a:latin typeface="Arial" panose="020B0604020202020204" pitchFamily="34" charset="0"/>
                          <a:cs typeface="Arial" panose="020B0604020202020204" pitchFamily="34" charset="0"/>
                        </a:rPr>
                        <a:t>MM/YYYY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MM/YYYY</a:t>
                      </a:r>
                    </a:p>
                  </a:txBody>
                  <a:tcPr/>
                </a:tc>
                <a:extLst>
                  <a:ext uri="{0D108BD9-81ED-4DB2-BD59-A6C34878D82A}">
                    <a16:rowId xmlns:a16="http://schemas.microsoft.com/office/drawing/2014/main" val="1567243876"/>
                  </a:ext>
                </a:extLst>
              </a:tr>
              <a:tr h="1435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MM/YYYY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MM/YYYY</a:t>
                      </a:r>
                    </a:p>
                  </a:txBody>
                  <a:tcPr/>
                </a:tc>
                <a:extLst>
                  <a:ext uri="{0D108BD9-81ED-4DB2-BD59-A6C34878D82A}">
                    <a16:rowId xmlns:a16="http://schemas.microsoft.com/office/drawing/2014/main" val="716742253"/>
                  </a:ext>
                </a:extLst>
              </a:tr>
              <a:tr h="1435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MM/YYYY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MM/YYYY</a:t>
                      </a:r>
                    </a:p>
                  </a:txBody>
                  <a:tcPr/>
                </a:tc>
                <a:extLst>
                  <a:ext uri="{0D108BD9-81ED-4DB2-BD59-A6C34878D82A}">
                    <a16:rowId xmlns:a16="http://schemas.microsoft.com/office/drawing/2014/main" val="1458948650"/>
                  </a:ext>
                </a:extLst>
              </a:tr>
              <a:tr h="1435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MM/YYYY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MM/YYYY</a:t>
                      </a:r>
                    </a:p>
                  </a:txBody>
                  <a:tcPr/>
                </a:tc>
                <a:extLst>
                  <a:ext uri="{0D108BD9-81ED-4DB2-BD59-A6C34878D82A}">
                    <a16:rowId xmlns:a16="http://schemas.microsoft.com/office/drawing/2014/main" val="1585995279"/>
                  </a:ext>
                </a:extLst>
              </a:tr>
              <a:tr h="1435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MM/YYYY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MM/YYYY</a:t>
                      </a:r>
                    </a:p>
                  </a:txBody>
                  <a:tcPr/>
                </a:tc>
                <a:extLst>
                  <a:ext uri="{0D108BD9-81ED-4DB2-BD59-A6C34878D82A}">
                    <a16:rowId xmlns:a16="http://schemas.microsoft.com/office/drawing/2014/main" val="3662577178"/>
                  </a:ext>
                </a:extLst>
              </a:tr>
              <a:tr h="1435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MM/YYYY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MM/YYYY</a:t>
                      </a:r>
                    </a:p>
                  </a:txBody>
                  <a:tcPr/>
                </a:tc>
                <a:extLst>
                  <a:ext uri="{0D108BD9-81ED-4DB2-BD59-A6C34878D82A}">
                    <a16:rowId xmlns:a16="http://schemas.microsoft.com/office/drawing/2014/main" val="2381625484"/>
                  </a:ext>
                </a:extLst>
              </a:tr>
            </a:tbl>
          </a:graphicData>
        </a:graphic>
      </p:graphicFrame>
      <p:sp>
        <p:nvSpPr>
          <p:cNvPr id="5" name="TextBox 4">
            <a:extLst>
              <a:ext uri="{FF2B5EF4-FFF2-40B4-BE49-F238E27FC236}">
                <a16:creationId xmlns:a16="http://schemas.microsoft.com/office/drawing/2014/main" id="{0E0DF473-38BA-118F-401D-9924BDD49AAD}"/>
              </a:ext>
            </a:extLst>
          </p:cNvPr>
          <p:cNvSpPr txBox="1"/>
          <p:nvPr/>
        </p:nvSpPr>
        <p:spPr>
          <a:xfrm>
            <a:off x="17256" y="6409861"/>
            <a:ext cx="3359019" cy="276999"/>
          </a:xfrm>
          <a:prstGeom prst="rect">
            <a:avLst/>
          </a:prstGeom>
          <a:noFill/>
        </p:spPr>
        <p:txBody>
          <a:bodyPr wrap="square" rtlCol="0">
            <a:spAutoFit/>
          </a:bodyPr>
          <a:lstStyle/>
          <a:p>
            <a:r>
              <a:rPr lang="en-US" sz="1200" i="1" dirty="0">
                <a:solidFill>
                  <a:srgbClr val="0070C0"/>
                </a:solidFill>
                <a:latin typeface="Arial" panose="020B0604020202020204" pitchFamily="34" charset="0"/>
                <a:cs typeface="Arial" panose="020B0604020202020204" pitchFamily="34" charset="0"/>
              </a:rPr>
              <a:t>Show each ‘lot’ of deliveries as applicable</a:t>
            </a:r>
            <a:endParaRPr lang="en-US" sz="1000" dirty="0">
              <a:solidFill>
                <a:srgbClr val="265CAA"/>
              </a:solidFill>
            </a:endParaRPr>
          </a:p>
        </p:txBody>
      </p:sp>
    </p:spTree>
    <p:extLst>
      <p:ext uri="{BB962C8B-B14F-4D97-AF65-F5344CB8AC3E}">
        <p14:creationId xmlns:p14="http://schemas.microsoft.com/office/powerpoint/2010/main" val="94649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9F89845-9D1F-9B7F-FDE0-3DBC75CC8814}"/>
              </a:ext>
            </a:extLst>
          </p:cNvPr>
          <p:cNvSpPr>
            <a:spLocks noGrp="1"/>
          </p:cNvSpPr>
          <p:nvPr>
            <p:ph idx="1"/>
          </p:nvPr>
        </p:nvSpPr>
        <p:spPr/>
        <p:txBody>
          <a:bodyPr/>
          <a:lstStyle/>
          <a:p>
            <a:r>
              <a:rPr lang="en-US" sz="2800" i="1" dirty="0">
                <a:solidFill>
                  <a:srgbClr val="0070C0"/>
                </a:solidFill>
              </a:rPr>
              <a:t>Provide any additional information the selection panel should know about, such as the following:</a:t>
            </a:r>
          </a:p>
          <a:p>
            <a:pPr lvl="1"/>
            <a:r>
              <a:rPr lang="en-US" i="1" dirty="0">
                <a:solidFill>
                  <a:srgbClr val="0070C0"/>
                </a:solidFill>
              </a:rPr>
              <a:t>Success stories</a:t>
            </a:r>
          </a:p>
          <a:p>
            <a:pPr lvl="1"/>
            <a:r>
              <a:rPr lang="en-US" i="1" dirty="0">
                <a:solidFill>
                  <a:srgbClr val="0070C0"/>
                </a:solidFill>
              </a:rPr>
              <a:t>Technical details</a:t>
            </a:r>
          </a:p>
          <a:p>
            <a:pPr lvl="1"/>
            <a:r>
              <a:rPr lang="en-US" i="1" dirty="0">
                <a:solidFill>
                  <a:srgbClr val="0070C0"/>
                </a:solidFill>
              </a:rPr>
              <a:t>Detailed use case/mission CONOPS info</a:t>
            </a:r>
          </a:p>
          <a:p>
            <a:pPr lvl="1"/>
            <a:r>
              <a:rPr lang="en-US" i="1" dirty="0">
                <a:solidFill>
                  <a:srgbClr val="0070C0"/>
                </a:solidFill>
              </a:rPr>
              <a:t>Graphics depicting the system in use</a:t>
            </a:r>
          </a:p>
          <a:p>
            <a:pPr lvl="1"/>
            <a:r>
              <a:rPr lang="en-US" i="1" dirty="0">
                <a:solidFill>
                  <a:srgbClr val="0070C0"/>
                </a:solidFill>
              </a:rPr>
              <a:t>Warfighter endorsement(s)/testimonial(s) from operational users here, example on following slide. </a:t>
            </a:r>
          </a:p>
          <a:p>
            <a:pPr lvl="2"/>
            <a:r>
              <a:rPr lang="en-US" i="1" dirty="0">
                <a:solidFill>
                  <a:srgbClr val="0070C0"/>
                </a:solidFill>
              </a:rPr>
              <a:t>Other Letters of Support (send the document(s) separately)</a:t>
            </a:r>
          </a:p>
        </p:txBody>
      </p:sp>
      <p:sp>
        <p:nvSpPr>
          <p:cNvPr id="3" name="Title 2">
            <a:extLst>
              <a:ext uri="{FF2B5EF4-FFF2-40B4-BE49-F238E27FC236}">
                <a16:creationId xmlns:a16="http://schemas.microsoft.com/office/drawing/2014/main" id="{310EB89A-2573-C2BF-621D-E59CC6DA4A37}"/>
              </a:ext>
            </a:extLst>
          </p:cNvPr>
          <p:cNvSpPr>
            <a:spLocks noGrp="1"/>
          </p:cNvSpPr>
          <p:nvPr>
            <p:ph type="title"/>
          </p:nvPr>
        </p:nvSpPr>
        <p:spPr/>
        <p:txBody>
          <a:bodyPr/>
          <a:lstStyle/>
          <a:p>
            <a:r>
              <a:rPr lang="en-US" dirty="0"/>
              <a:t>Backup Slide(s)</a:t>
            </a:r>
          </a:p>
        </p:txBody>
      </p:sp>
      <p:sp>
        <p:nvSpPr>
          <p:cNvPr id="4" name="Slide Number Placeholder 3">
            <a:extLst>
              <a:ext uri="{FF2B5EF4-FFF2-40B4-BE49-F238E27FC236}">
                <a16:creationId xmlns:a16="http://schemas.microsoft.com/office/drawing/2014/main" id="{610DF623-E86E-6DFB-52A3-4A3E3270F54C}"/>
              </a:ext>
            </a:extLst>
          </p:cNvPr>
          <p:cNvSpPr>
            <a:spLocks noGrp="1"/>
          </p:cNvSpPr>
          <p:nvPr>
            <p:ph type="sldNum" sz="quarter" idx="4"/>
          </p:nvPr>
        </p:nvSpPr>
        <p:spPr/>
        <p:txBody>
          <a:bodyPr/>
          <a:lstStyle/>
          <a:p>
            <a:fld id="{A95DF160-2252-4507-9087-606C83CDB7D9}" type="slidenum">
              <a:rPr lang="en-US" smtClean="0"/>
              <a:pPr/>
              <a:t>8</a:t>
            </a:fld>
            <a:endParaRPr lang="en-US" dirty="0"/>
          </a:p>
        </p:txBody>
      </p:sp>
    </p:spTree>
    <p:extLst>
      <p:ext uri="{BB962C8B-B14F-4D97-AF65-F5344CB8AC3E}">
        <p14:creationId xmlns:p14="http://schemas.microsoft.com/office/powerpoint/2010/main" val="1996964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6C234B-24CC-6151-1E16-4228DA8B5A89}"/>
              </a:ext>
            </a:extLst>
          </p:cNvPr>
          <p:cNvSpPr>
            <a:spLocks noGrp="1"/>
          </p:cNvSpPr>
          <p:nvPr>
            <p:ph idx="1"/>
          </p:nvPr>
        </p:nvSpPr>
        <p:spPr>
          <a:xfrm>
            <a:off x="239059" y="974035"/>
            <a:ext cx="8711901" cy="5513212"/>
          </a:xfrm>
        </p:spPr>
        <p:txBody>
          <a:bodyPr>
            <a:normAutofit/>
          </a:bodyPr>
          <a:lstStyle/>
          <a:p>
            <a:pPr marL="0" indent="0">
              <a:buNone/>
            </a:pPr>
            <a:r>
              <a:rPr lang="en-US" sz="2400" dirty="0"/>
              <a:t>Brief Endorsements/Quotes from Warfighter(s)/Operational User(s)</a:t>
            </a:r>
          </a:p>
          <a:p>
            <a:r>
              <a:rPr lang="en-US" sz="1700" i="1" dirty="0">
                <a:solidFill>
                  <a:srgbClr val="0070C0"/>
                </a:solidFill>
              </a:rPr>
              <a:t>E.g. Commander NORTHCOM is strongly endorsing the requested Project X capabilities for accelerated procurement and fielding. The Project X capabilities will significantly increase our ability to provide decision advantage and situational awareness to decision makers. I encourage your office to select Project X for APFIT funding. If selected for APFIT, my command will support the program’s efforts to deliver this capability into the hands of warfighters.</a:t>
            </a:r>
          </a:p>
          <a:p>
            <a:r>
              <a:rPr lang="en-US" sz="1700" i="1" dirty="0">
                <a:solidFill>
                  <a:srgbClr val="0070C0"/>
                </a:solidFill>
              </a:rPr>
              <a:t>Endorsements are not required – they are an opportunity to provide further context from leadership and operators</a:t>
            </a:r>
          </a:p>
          <a:p>
            <a:endParaRPr lang="en-US" sz="1900" dirty="0"/>
          </a:p>
        </p:txBody>
      </p:sp>
      <p:sp>
        <p:nvSpPr>
          <p:cNvPr id="3" name="Title 2">
            <a:extLst>
              <a:ext uri="{FF2B5EF4-FFF2-40B4-BE49-F238E27FC236}">
                <a16:creationId xmlns:a16="http://schemas.microsoft.com/office/drawing/2014/main" id="{F9FD69C4-FCDE-654A-BE60-0B43950D4F6D}"/>
              </a:ext>
            </a:extLst>
          </p:cNvPr>
          <p:cNvSpPr>
            <a:spLocks noGrp="1"/>
          </p:cNvSpPr>
          <p:nvPr>
            <p:ph type="title"/>
          </p:nvPr>
        </p:nvSpPr>
        <p:spPr/>
        <p:txBody>
          <a:bodyPr/>
          <a:lstStyle/>
          <a:p>
            <a:r>
              <a:rPr lang="en-US" dirty="0"/>
              <a:t>Endorsements</a:t>
            </a:r>
          </a:p>
        </p:txBody>
      </p:sp>
      <p:sp>
        <p:nvSpPr>
          <p:cNvPr id="4" name="Slide Number Placeholder 3">
            <a:extLst>
              <a:ext uri="{FF2B5EF4-FFF2-40B4-BE49-F238E27FC236}">
                <a16:creationId xmlns:a16="http://schemas.microsoft.com/office/drawing/2014/main" id="{E9A6E7B7-AB1B-CB9C-F28D-7450B1CBF52A}"/>
              </a:ext>
            </a:extLst>
          </p:cNvPr>
          <p:cNvSpPr>
            <a:spLocks noGrp="1"/>
          </p:cNvSpPr>
          <p:nvPr>
            <p:ph type="sldNum" sz="quarter" idx="4"/>
          </p:nvPr>
        </p:nvSpPr>
        <p:spPr/>
        <p:txBody>
          <a:bodyPr/>
          <a:lstStyle/>
          <a:p>
            <a:fld id="{A95DF160-2252-4507-9087-606C83CDB7D9}" type="slidenum">
              <a:rPr lang="en-US" smtClean="0"/>
              <a:pPr/>
              <a:t>9</a:t>
            </a:fld>
            <a:endParaRPr lang="en-US" dirty="0"/>
          </a:p>
        </p:txBody>
      </p:sp>
    </p:spTree>
    <p:extLst>
      <p:ext uri="{BB962C8B-B14F-4D97-AF65-F5344CB8AC3E}">
        <p14:creationId xmlns:p14="http://schemas.microsoft.com/office/powerpoint/2010/main" val="3216321805"/>
      </p:ext>
    </p:extLst>
  </p:cSld>
  <p:clrMapOvr>
    <a:masterClrMapping/>
  </p:clrMapOvr>
</p:sld>
</file>

<file path=ppt/theme/theme1.xml><?xml version="1.0" encoding="utf-8"?>
<a:theme xmlns:a="http://schemas.openxmlformats.org/drawingml/2006/main" name="USDR&amp;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4a38a6d0-eeb4-4de8-bcf1-00f03c6986db}" enabled="1" method="Privileged" siteId="{102d0191-eeae-4761-b1cb-1a83e86ef445}" contentBits="0" removed="0"/>
</clbl:labelList>
</file>

<file path=docProps/app.xml><?xml version="1.0" encoding="utf-8"?>
<Properties xmlns="http://schemas.openxmlformats.org/officeDocument/2006/extended-properties" xmlns:vt="http://schemas.openxmlformats.org/officeDocument/2006/docPropsVTypes">
  <Template/>
  <TotalTime>11240</TotalTime>
  <Words>2062</Words>
  <Application>Microsoft Office PowerPoint</Application>
  <PresentationFormat>On-screen Show (4:3)</PresentationFormat>
  <Paragraphs>223</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Arial Narrow</vt:lpstr>
      <vt:lpstr>Calibri</vt:lpstr>
      <vt:lpstr>Franklin Gothic Medium Cond</vt:lpstr>
      <vt:lpstr>USDR&amp;E</vt:lpstr>
      <vt:lpstr>Submission Briefing Deck Instructions</vt:lpstr>
      <vt:lpstr>PowerPoint Presentation</vt:lpstr>
      <vt:lpstr>Operational Impact</vt:lpstr>
      <vt:lpstr>APFIT Procurement Overview</vt:lpstr>
      <vt:lpstr>APFIT Alignment</vt:lpstr>
      <vt:lpstr>APFIT Impact to Company</vt:lpstr>
      <vt:lpstr>Project Information</vt:lpstr>
      <vt:lpstr>Backup Slide(s)</vt:lpstr>
      <vt:lpstr>Endorsements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Kyle Jenkins</dc:creator>
  <cp:lastModifiedBy>Jones, Tommy G CTR OSW OUSW R-E (USA)</cp:lastModifiedBy>
  <cp:revision>724</cp:revision>
  <cp:lastPrinted>2023-08-11T17:42:53Z</cp:lastPrinted>
  <dcterms:created xsi:type="dcterms:W3CDTF">2022-02-09T15:54:20Z</dcterms:created>
  <dcterms:modified xsi:type="dcterms:W3CDTF">2026-06-01T13:30:09Z</dcterms:modified>
</cp:coreProperties>
</file>